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EA7A-00F2-4F56-B438-2AB06F7CE13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FFBBC-64C8-45C3-9D91-FB4591B5AA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34BD0-561D-44B1-8BA5-A2724F1B72D9}" type="slidenum">
              <a:rPr lang="es-CO">
                <a:latin typeface="Arial" pitchFamily="34" charset="0"/>
              </a:rPr>
              <a:pPr/>
              <a:t>2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22CBD-DE95-4DB0-860B-E2888D415433}" type="slidenum">
              <a:rPr lang="es-CO">
                <a:latin typeface="Arial" pitchFamily="34" charset="0"/>
              </a:rPr>
              <a:pPr/>
              <a:t>11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D4ED5-69CD-423D-B4C7-EFA334F609D4}" type="slidenum">
              <a:rPr lang="es-CO">
                <a:latin typeface="Arial" pitchFamily="34" charset="0"/>
              </a:rPr>
              <a:pPr/>
              <a:t>12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65A6F5-7CB5-4E03-ABC7-258C7E2E4608}" type="slidenum">
              <a:rPr lang="es-CO">
                <a:latin typeface="Arial" pitchFamily="34" charset="0"/>
              </a:rPr>
              <a:pPr/>
              <a:t>14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2B10F-8435-46D3-BA82-EE07DAAB0716}" type="slidenum">
              <a:rPr lang="es-CO">
                <a:latin typeface="Arial" pitchFamily="34" charset="0"/>
              </a:rPr>
              <a:pPr/>
              <a:t>15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D43AE-3394-4FB5-803E-352FEEBCAAD3}" type="slidenum">
              <a:rPr lang="es-CO">
                <a:latin typeface="Arial" pitchFamily="34" charset="0"/>
              </a:rPr>
              <a:pPr/>
              <a:t>16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35F29-F7B7-4BBB-A116-AC7AA69AF9E4}" type="slidenum">
              <a:rPr lang="es-CO">
                <a:latin typeface="Arial" pitchFamily="34" charset="0"/>
              </a:rPr>
              <a:pPr/>
              <a:t>17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23F426-8E43-41A0-B47A-D466BBD69DCE}" type="slidenum">
              <a:rPr lang="es-CO">
                <a:latin typeface="Arial" pitchFamily="34" charset="0"/>
              </a:rPr>
              <a:pPr/>
              <a:t>3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D2EF58-87DF-40D8-8E25-928D1C4A89C8}" type="slidenum">
              <a:rPr lang="es-CO">
                <a:latin typeface="Arial" pitchFamily="34" charset="0"/>
              </a:rPr>
              <a:pPr/>
              <a:t>4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216A68-5556-4B5A-AAF7-2B8300E1FBCC}" type="slidenum">
              <a:rPr lang="es-CO">
                <a:latin typeface="Arial" pitchFamily="34" charset="0"/>
              </a:rPr>
              <a:pPr/>
              <a:t>5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16ED9A-A848-4CC2-8A39-3F96EB280E0D}" type="slidenum">
              <a:rPr lang="es-CO">
                <a:latin typeface="Arial" pitchFamily="34" charset="0"/>
              </a:rPr>
              <a:pPr/>
              <a:t>6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5C66B2-C8DD-49D9-AEEC-CFE2F4A993DD}" type="slidenum">
              <a:rPr lang="es-CO">
                <a:latin typeface="Arial" pitchFamily="34" charset="0"/>
              </a:rPr>
              <a:pPr/>
              <a:t>7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7ADCFA-EA63-41C0-B47D-887218B01FD7}" type="slidenum">
              <a:rPr lang="es-CO">
                <a:latin typeface="Arial" pitchFamily="34" charset="0"/>
              </a:rPr>
              <a:pPr/>
              <a:t>8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E339A-905D-4650-AB7A-55D30AD646A8}" type="slidenum">
              <a:rPr lang="es-CO">
                <a:latin typeface="Arial" pitchFamily="34" charset="0"/>
              </a:rPr>
              <a:pPr/>
              <a:t>9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DD1C6E-91C9-4E2F-B04F-CCE553166180}" type="slidenum">
              <a:rPr lang="es-CO">
                <a:latin typeface="Arial" pitchFamily="34" charset="0"/>
              </a:rPr>
              <a:pPr/>
              <a:t>10</a:t>
            </a:fld>
            <a:endParaRPr lang="es-CO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B75788-3772-4CA5-B226-C91BC29B7C05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4BB25B-4A58-4058-B807-0D850664035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>
                <a:latin typeface="Arial" pitchFamily="34" charset="0"/>
                <a:cs typeface="Arial" pitchFamily="34" charset="0"/>
              </a:rPr>
              <a:t>CAPÍTULO </a:t>
            </a:r>
            <a:r>
              <a:rPr lang="es-CR" dirty="0" err="1" smtClean="0">
                <a:latin typeface="Arial" pitchFamily="34" charset="0"/>
                <a:cs typeface="Arial" pitchFamily="34" charset="0"/>
              </a:rPr>
              <a:t>ViI</a:t>
            </a:r>
            <a:r>
              <a:rPr lang="es-C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R" dirty="0" smtClean="0">
                <a:latin typeface="Arial" pitchFamily="34" charset="0"/>
                <a:cs typeface="Arial" pitchFamily="34" charset="0"/>
              </a:rPr>
            </a:br>
            <a:r>
              <a:rPr lang="es-CR" dirty="0" smtClean="0">
                <a:latin typeface="Arial" pitchFamily="34" charset="0"/>
                <a:cs typeface="Arial" pitchFamily="34" charset="0"/>
              </a:rPr>
              <a:t>FÍSICA 11˚ UN ENFOQUE PRÁCTICO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R" sz="2800" dirty="0" smtClean="0"/>
              <a:t>ÓPTICA FÍSICA</a:t>
            </a:r>
            <a:endParaRPr lang="en-US" sz="2800" dirty="0"/>
          </a:p>
        </p:txBody>
      </p:sp>
      <p:pic>
        <p:nvPicPr>
          <p:cNvPr id="24578" name="Picture 2" descr="Ilusiones ópticas - Mujer y fl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z="4000" smtClean="0"/>
              <a:t>IMAGEN VIRTUAL 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/>
          </a:p>
        </p:txBody>
      </p:sp>
      <p:sp>
        <p:nvSpPr>
          <p:cNvPr id="1843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357438"/>
            <a:ext cx="4067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IMAGEN REAL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Es aquella que se forma por los rayos reflejados.</a:t>
            </a:r>
          </a:p>
        </p:txBody>
      </p:sp>
      <p:sp>
        <p:nvSpPr>
          <p:cNvPr id="19460" name="TextBox 19"/>
          <p:cNvSpPr txBox="1">
            <a:spLocks noChangeArrowheads="1"/>
          </p:cNvSpPr>
          <p:nvPr/>
        </p:nvSpPr>
        <p:spPr bwMode="auto">
          <a:xfrm>
            <a:off x="1571625" y="371475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095625"/>
            <a:ext cx="5210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REFRACCIÒN DE LA LUZ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Consiste en el cambio de dirección que sufre la luz, cuando pasa de un medio transparente a otro, con densidades diferentes</a:t>
            </a:r>
          </a:p>
        </p:txBody>
      </p:sp>
      <p:pic>
        <p:nvPicPr>
          <p:cNvPr id="20484" name="Picture 5" descr="300px-Glass_is_Liqu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571875"/>
            <a:ext cx="46815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Rayos incidente y refractado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3.bp.blogspot.com/_bOJlyH8iPQc/Sboyt5zvtOI/AAAAAAAAAAk/dUbISzoZ9UU/s320/refracci%C3%B3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57430"/>
            <a:ext cx="350046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ÍNDICE DE REFRACCIÓN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MX" sz="4000" dirty="0" smtClean="0"/>
              <a:t>El índice de refracción </a:t>
            </a:r>
            <a:r>
              <a:rPr lang="es-MX" sz="4000" b="1" dirty="0" smtClean="0"/>
              <a:t>n</a:t>
            </a:r>
            <a:r>
              <a:rPr lang="es-MX" sz="4000" dirty="0" smtClean="0"/>
              <a:t> de un medio material, es el cociente entre la velocidad de la luz en el vacío, </a:t>
            </a:r>
            <a:r>
              <a:rPr lang="es-MX" sz="4000" b="1" dirty="0" smtClean="0"/>
              <a:t>c</a:t>
            </a:r>
            <a:r>
              <a:rPr lang="es-MX" sz="4000" dirty="0" smtClean="0"/>
              <a:t>, y la velocidad de la luz en el medio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FÓRMULA MATEMÁTICA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MX" sz="4400" smtClean="0"/>
              <a:t>n = </a:t>
            </a:r>
            <a:r>
              <a:rPr lang="es-MX" sz="4400" u="sng" smtClean="0"/>
              <a:t>v de la luz en el vacío</a:t>
            </a:r>
            <a:endParaRPr lang="es-MX" sz="4400" smtClean="0"/>
          </a:p>
          <a:p>
            <a:pPr eaLnBrk="1" hangingPunct="1">
              <a:buFont typeface="Wingdings" pitchFamily="2" charset="2"/>
              <a:buNone/>
            </a:pPr>
            <a:r>
              <a:rPr lang="es-MX" sz="4400" smtClean="0"/>
              <a:t>        v de la luz en el medio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MX" sz="4400" b="1" smtClean="0"/>
              <a:t>n = c/v</a:t>
            </a:r>
            <a:r>
              <a:rPr lang="es-MX" sz="4400" smtClean="0"/>
              <a:t>	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s-MX" sz="4400" smtClean="0"/>
              <a:t> c = 3 x 10</a:t>
            </a:r>
            <a:r>
              <a:rPr lang="es-MX" sz="4400" baseline="30000" smtClean="0"/>
              <a:t>8</a:t>
            </a:r>
            <a:r>
              <a:rPr lang="es-MX" sz="4400" smtClean="0"/>
              <a:t> m/s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714480" y="185736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85918" y="250030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LEY DE SNELL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n</a:t>
            </a:r>
            <a:r>
              <a:rPr lang="en-US" sz="4400" b="1" baseline="-25000" smtClean="0"/>
              <a:t>1</a:t>
            </a:r>
            <a:r>
              <a:rPr lang="en-US" sz="4400" b="1" smtClean="0"/>
              <a:t> sen </a:t>
            </a:r>
            <a:r>
              <a:rPr lang="es-MX" sz="4400" b="1" smtClean="0"/>
              <a:t>Ө</a:t>
            </a:r>
            <a:r>
              <a:rPr lang="en-US" sz="4400" b="1" baseline="-25000" smtClean="0"/>
              <a:t>1</a:t>
            </a:r>
            <a:r>
              <a:rPr lang="en-US" sz="4400" b="1" smtClean="0"/>
              <a:t> = n</a:t>
            </a:r>
            <a:r>
              <a:rPr lang="en-US" sz="4400" b="1" baseline="-25000" smtClean="0"/>
              <a:t>2</a:t>
            </a:r>
            <a:r>
              <a:rPr lang="en-US" sz="4400" b="1" smtClean="0"/>
              <a:t> sen </a:t>
            </a:r>
            <a:r>
              <a:rPr lang="es-MX" sz="4400" b="1" smtClean="0"/>
              <a:t>Ө</a:t>
            </a:r>
            <a:r>
              <a:rPr lang="en-US" sz="4400" b="1" baseline="-25000" smtClean="0"/>
              <a:t>2</a:t>
            </a:r>
            <a:r>
              <a:rPr lang="en-US" sz="4400" smtClean="0"/>
              <a:t> </a:t>
            </a:r>
          </a:p>
          <a:p>
            <a:pPr eaLnBrk="1" hangingPunct="1"/>
            <a:r>
              <a:rPr lang="en-US" sz="4400" b="1" u="sng" smtClean="0"/>
              <a:t>sen </a:t>
            </a:r>
            <a:r>
              <a:rPr lang="es-MX" sz="4400" b="1" u="sng" smtClean="0"/>
              <a:t>Ө</a:t>
            </a:r>
            <a:r>
              <a:rPr lang="en-US" sz="4400" b="1" u="sng" baseline="-25000" smtClean="0"/>
              <a:t>1</a:t>
            </a:r>
            <a:r>
              <a:rPr lang="en-US" sz="4400" b="1" smtClean="0"/>
              <a:t> = </a:t>
            </a:r>
            <a:r>
              <a:rPr lang="en-US" sz="4400" b="1" u="sng" smtClean="0"/>
              <a:t>v</a:t>
            </a:r>
            <a:r>
              <a:rPr lang="en-US" sz="4400" b="1" u="sng" baseline="-25000" smtClean="0"/>
              <a:t>1</a:t>
            </a:r>
            <a:endParaRPr lang="en-US" sz="4400" b="1" baseline="-25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4400" b="1" smtClean="0"/>
              <a:t>   sen </a:t>
            </a:r>
            <a:r>
              <a:rPr lang="es-MX" sz="4400" b="1" smtClean="0"/>
              <a:t>Ө</a:t>
            </a:r>
            <a:r>
              <a:rPr lang="en-US" sz="4400" b="1" baseline="-25000" smtClean="0"/>
              <a:t>2</a:t>
            </a:r>
            <a:r>
              <a:rPr lang="en-US" sz="4400" b="1" smtClean="0"/>
              <a:t>   v</a:t>
            </a:r>
            <a:r>
              <a:rPr lang="en-US" sz="4400" b="1" baseline="-25000" smtClean="0"/>
              <a:t>2</a:t>
            </a:r>
            <a:endParaRPr lang="en-US" sz="4400" baseline="-25000" smtClean="0"/>
          </a:p>
          <a:p>
            <a:pPr eaLnBrk="1" hangingPunct="1"/>
            <a:endParaRPr lang="es-MX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De menos denso a más denso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  <a:p>
            <a:pPr eaLnBrk="1" hangingPunct="1"/>
            <a:r>
              <a:rPr lang="es-ES" sz="1800" dirty="0" smtClean="0"/>
              <a:t>                                     </a:t>
            </a:r>
            <a:endParaRPr lang="es-ES" sz="1800" b="1" baseline="-25000" dirty="0" smtClean="0">
              <a:cs typeface="Arial" pitchFamily="34" charset="0"/>
            </a:endParaRPr>
          </a:p>
          <a:p>
            <a:pPr eaLnBrk="1" hangingPunct="1"/>
            <a:endParaRPr lang="es-ES" sz="1800" baseline="-25000" dirty="0" smtClean="0">
              <a:cs typeface="Arial" pitchFamily="34" charset="0"/>
            </a:endParaRPr>
          </a:p>
          <a:p>
            <a:pPr eaLnBrk="1" hangingPunct="1"/>
            <a:endParaRPr lang="es-ES" sz="1800" baseline="-250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ES" sz="18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s-ES" sz="18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sz="4400" baseline="-25000" dirty="0" smtClean="0"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15008" y="2714620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cs typeface="Arial" pitchFamily="34" charset="0"/>
              </a:rPr>
              <a:t>θ</a:t>
            </a:r>
            <a:r>
              <a:rPr lang="es-ES" sz="3600" baseline="-25000" dirty="0" smtClean="0">
                <a:cs typeface="Arial" pitchFamily="34" charset="0"/>
              </a:rPr>
              <a:t>1</a:t>
            </a:r>
            <a:r>
              <a:rPr lang="en-US" sz="3600" dirty="0" smtClean="0">
                <a:cs typeface="Arial" pitchFamily="34" charset="0"/>
              </a:rPr>
              <a:t>&gt; </a:t>
            </a:r>
            <a:r>
              <a:rPr lang="el-GR" sz="3600" dirty="0" smtClean="0">
                <a:cs typeface="Arial" pitchFamily="34" charset="0"/>
              </a:rPr>
              <a:t>θ</a:t>
            </a:r>
            <a:r>
              <a:rPr lang="es-ES" sz="3600" baseline="-25000" dirty="0" smtClean="0">
                <a:cs typeface="Arial" pitchFamily="34" charset="0"/>
              </a:rPr>
              <a:t>2</a:t>
            </a:r>
            <a:endParaRPr lang="es-ES" sz="3600" baseline="-25000" dirty="0">
              <a:cs typeface="Arial" pitchFamily="34" charset="0"/>
            </a:endParaRPr>
          </a:p>
          <a:p>
            <a:r>
              <a:rPr lang="es-ES" sz="3600" dirty="0" smtClean="0">
                <a:cs typeface="Arial" pitchFamily="34" charset="0"/>
              </a:rPr>
              <a:t>v</a:t>
            </a:r>
            <a:r>
              <a:rPr lang="es-ES" sz="3600" baseline="-25000" dirty="0" smtClean="0">
                <a:cs typeface="Arial" pitchFamily="34" charset="0"/>
              </a:rPr>
              <a:t>1 </a:t>
            </a:r>
            <a:r>
              <a:rPr lang="en-US" sz="3600" dirty="0" smtClean="0">
                <a:cs typeface="Arial" pitchFamily="34" charset="0"/>
              </a:rPr>
              <a:t>&gt; </a:t>
            </a:r>
            <a:r>
              <a:rPr lang="es-ES" sz="3600" dirty="0" smtClean="0">
                <a:cs typeface="Arial" pitchFamily="34" charset="0"/>
              </a:rPr>
              <a:t>v</a:t>
            </a:r>
            <a:r>
              <a:rPr lang="es-ES" sz="3600" baseline="-25000" dirty="0" smtClean="0">
                <a:cs typeface="Arial" pitchFamily="34" charset="0"/>
              </a:rPr>
              <a:t>2</a:t>
            </a:r>
            <a:r>
              <a:rPr lang="es-ES" sz="3600" dirty="0" smtClean="0">
                <a:cs typeface="Arial" pitchFamily="34" charset="0"/>
              </a:rPr>
              <a:t>    n</a:t>
            </a:r>
            <a:r>
              <a:rPr lang="es-ES" sz="3600" baseline="-25000" dirty="0" smtClean="0">
                <a:cs typeface="Arial" pitchFamily="34" charset="0"/>
              </a:rPr>
              <a:t>1</a:t>
            </a:r>
            <a:r>
              <a:rPr lang="en-US" sz="3600" dirty="0" smtClean="0">
                <a:cs typeface="Arial" pitchFamily="34" charset="0"/>
              </a:rPr>
              <a:t>&lt; n</a:t>
            </a:r>
            <a:r>
              <a:rPr lang="en-US" sz="3600" baseline="-25000" dirty="0" smtClean="0">
                <a:cs typeface="Arial" pitchFamily="34" charset="0"/>
              </a:rPr>
              <a:t>2</a:t>
            </a:r>
            <a:endParaRPr lang="en-US" sz="3600" dirty="0" smtClean="0">
              <a:cs typeface="Arial" pitchFamily="34" charset="0"/>
            </a:endParaRPr>
          </a:p>
          <a:p>
            <a:endParaRPr lang="en-US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5000660" cy="394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3429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más denso a menos denso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143504" y="278605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cs typeface="Arial" pitchFamily="34" charset="0"/>
              </a:rPr>
              <a:t>θ</a:t>
            </a:r>
            <a:r>
              <a:rPr lang="es-ES" sz="3600" baseline="-25000" dirty="0" smtClean="0">
                <a:cs typeface="Arial" pitchFamily="34" charset="0"/>
              </a:rPr>
              <a:t>1</a:t>
            </a:r>
            <a:r>
              <a:rPr lang="en-US" sz="3600" dirty="0" smtClean="0">
                <a:cs typeface="Arial" pitchFamily="34" charset="0"/>
              </a:rPr>
              <a:t> &lt; </a:t>
            </a:r>
            <a:r>
              <a:rPr lang="el-GR" sz="3600" dirty="0" smtClean="0">
                <a:cs typeface="Arial" pitchFamily="34" charset="0"/>
              </a:rPr>
              <a:t>θ</a:t>
            </a:r>
            <a:r>
              <a:rPr lang="es-ES" sz="3600" baseline="-25000" dirty="0" smtClean="0">
                <a:cs typeface="Arial" pitchFamily="34" charset="0"/>
              </a:rPr>
              <a:t>2</a:t>
            </a:r>
          </a:p>
          <a:p>
            <a:r>
              <a:rPr lang="es-ES" sz="3600" dirty="0" smtClean="0">
                <a:cs typeface="Arial" pitchFamily="34" charset="0"/>
              </a:rPr>
              <a:t>v</a:t>
            </a:r>
            <a:r>
              <a:rPr lang="es-ES" sz="3600" baseline="-25000" dirty="0" smtClean="0">
                <a:cs typeface="Arial" pitchFamily="34" charset="0"/>
              </a:rPr>
              <a:t>1 </a:t>
            </a:r>
            <a:r>
              <a:rPr lang="en-US" sz="3600" dirty="0" smtClean="0">
                <a:cs typeface="Arial" pitchFamily="34" charset="0"/>
              </a:rPr>
              <a:t>&lt; </a:t>
            </a:r>
            <a:r>
              <a:rPr lang="es-ES" sz="3600" dirty="0" smtClean="0">
                <a:cs typeface="Arial" pitchFamily="34" charset="0"/>
              </a:rPr>
              <a:t>v</a:t>
            </a:r>
            <a:r>
              <a:rPr lang="es-ES" sz="3600" baseline="-25000" dirty="0" smtClean="0">
                <a:cs typeface="Arial" pitchFamily="34" charset="0"/>
              </a:rPr>
              <a:t>2</a:t>
            </a:r>
            <a:r>
              <a:rPr lang="es-ES" sz="3600" dirty="0" smtClean="0">
                <a:cs typeface="Arial" pitchFamily="34" charset="0"/>
              </a:rPr>
              <a:t>    n</a:t>
            </a:r>
            <a:r>
              <a:rPr lang="es-ES" sz="3600" baseline="-25000" dirty="0" smtClean="0">
                <a:cs typeface="Arial" pitchFamily="34" charset="0"/>
              </a:rPr>
              <a:t>1</a:t>
            </a:r>
            <a:r>
              <a:rPr lang="en-US" sz="3600" dirty="0" smtClean="0">
                <a:cs typeface="Arial" pitchFamily="34" charset="0"/>
              </a:rPr>
              <a:t>&gt; n</a:t>
            </a:r>
            <a:r>
              <a:rPr lang="en-US" sz="3600" baseline="-25000" dirty="0" smtClean="0">
                <a:cs typeface="Arial" pitchFamily="34" charset="0"/>
              </a:rPr>
              <a:t>2</a:t>
            </a:r>
            <a:endParaRPr lang="es-ES" sz="3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NATURALEZA DE LA LUZ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La luz visible es un tipo de onda electromagnética.</a:t>
            </a:r>
          </a:p>
          <a:p>
            <a:pPr eaLnBrk="1" hangingPunct="1"/>
            <a:r>
              <a:rPr lang="es-MX" dirty="0" smtClean="0"/>
              <a:t>No requiere de un medio material para transmitirse.</a:t>
            </a:r>
          </a:p>
          <a:p>
            <a:pPr eaLnBrk="1" hangingPunct="1"/>
            <a:r>
              <a:rPr lang="es-MX" dirty="0" smtClean="0"/>
              <a:t>Está en el espectro electromagnético,  entre los 400 </a:t>
            </a:r>
            <a:r>
              <a:rPr lang="es-MX" dirty="0" err="1" smtClean="0"/>
              <a:t>nm</a:t>
            </a:r>
            <a:r>
              <a:rPr lang="es-MX" dirty="0" smtClean="0"/>
              <a:t> y 700 </a:t>
            </a:r>
            <a:r>
              <a:rPr lang="es-MX" dirty="0" err="1" smtClean="0"/>
              <a:t>nm</a:t>
            </a:r>
            <a:r>
              <a:rPr lang="es-MX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Reflexión total interna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</a:t>
            </a:r>
            <a:r>
              <a:rPr lang="es-ES" dirty="0" smtClean="0"/>
              <a:t>rayo luminoso que se propaga en un medio 1 e incide en la superficie de separación de este y un medio 2, tal que n</a:t>
            </a:r>
            <a:r>
              <a:rPr lang="es-ES" baseline="-25000" dirty="0" smtClean="0"/>
              <a:t>1</a:t>
            </a:r>
            <a:r>
              <a:rPr lang="es-ES" dirty="0" smtClean="0"/>
              <a:t>&gt;n</a:t>
            </a:r>
            <a:r>
              <a:rPr lang="es-ES" baseline="-25000" dirty="0" smtClean="0"/>
              <a:t>2</a:t>
            </a:r>
            <a:r>
              <a:rPr lang="es-ES" dirty="0" smtClean="0"/>
              <a:t>, sufrirá reflexión total si su ángulo de incidencia es mayor que el ángulo límite L. El valor de L corresponde a </a:t>
            </a:r>
            <a:r>
              <a:rPr lang="es-ES" dirty="0" err="1" smtClean="0"/>
              <a:t>sen</a:t>
            </a:r>
            <a:r>
              <a:rPr lang="es-ES" dirty="0" smtClean="0"/>
              <a:t> L = n</a:t>
            </a:r>
            <a:r>
              <a:rPr lang="es-ES" baseline="-25000" dirty="0" smtClean="0"/>
              <a:t>2</a:t>
            </a:r>
            <a:r>
              <a:rPr lang="es-ES" dirty="0" smtClean="0"/>
              <a:t>/n</a:t>
            </a:r>
            <a:r>
              <a:rPr lang="es-ES" baseline="-25000" dirty="0" smtClean="0"/>
              <a:t>1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181475"/>
            <a:ext cx="4029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El falso fondo de una piscina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3695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Ubicación de una estrella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546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duración del día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6372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espejismos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467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espejismos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4819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Los colores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smtClean="0"/>
              <a:t>luz blanca, correspondiente a la llamada luz visible, está compuesta por los colores del arco </a:t>
            </a:r>
            <a:r>
              <a:rPr lang="es-ES" dirty="0" smtClean="0"/>
              <a:t>iris.</a:t>
            </a:r>
          </a:p>
          <a:p>
            <a:r>
              <a:rPr lang="es-ES" dirty="0" smtClean="0"/>
              <a:t>Están </a:t>
            </a:r>
            <a:r>
              <a:rPr lang="es-ES" dirty="0" smtClean="0"/>
              <a:t>ordenados en el espectro electromagnético, desde el violeta, con una menor longitud de onda y una mayor frecuencia, hasta la luz roja, que posee mayor longitud de onda y una menor frecuencia.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arco iris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El </a:t>
            </a:r>
            <a:r>
              <a:rPr lang="es-ES" dirty="0" smtClean="0"/>
              <a:t>arco iris, por lo general, se observa en la mañana o en la tarde, cuando hay luz solar y lluvia </a:t>
            </a:r>
            <a:r>
              <a:rPr lang="es-ES" dirty="0" smtClean="0"/>
              <a:t>simultáneamente.</a:t>
            </a:r>
            <a:endParaRPr lang="en-U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 smtClean="0"/>
              <a:t>formación de un arco iris tiene su explicación en las de la reflexión, refracción y descomposición de la luz. 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60769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 cada gota de agua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Según la </a:t>
            </a:r>
            <a:r>
              <a:rPr lang="es-CR" dirty="0" err="1" smtClean="0"/>
              <a:t>figur</a:t>
            </a:r>
            <a:r>
              <a:rPr lang="en-US" dirty="0" smtClean="0"/>
              <a:t>a, e</a:t>
            </a:r>
            <a:r>
              <a:rPr lang="es-ES" dirty="0" smtClean="0"/>
              <a:t>n </a:t>
            </a:r>
            <a:r>
              <a:rPr lang="es-ES" dirty="0" smtClean="0"/>
              <a:t>el punto 1 se dan los fenómenos de refracción y descomposición de la luz, en el punto 2, se da el fenómeno de reflexión total interna, y en el punto 3, nuevamente hay refracción de la luz descompuesta. 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24275"/>
            <a:ext cx="40100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</a:t>
            </a:r>
            <a:r>
              <a:rPr lang="es-ES" dirty="0" smtClean="0"/>
              <a:t>sola gota de agua, descompone y refracta a todos los </a:t>
            </a:r>
            <a:r>
              <a:rPr lang="es-ES" dirty="0" smtClean="0"/>
              <a:t>colores</a:t>
            </a:r>
          </a:p>
          <a:p>
            <a:r>
              <a:rPr lang="es-ES" dirty="0" smtClean="0"/>
              <a:t>Para </a:t>
            </a:r>
            <a:r>
              <a:rPr lang="es-ES" dirty="0" smtClean="0"/>
              <a:t>un observador en tierra, no todos los colores provenientes de la misma gota pueden ser vistos, ya que al llegar al suelo se encuentran muy separados entre sí. </a:t>
            </a:r>
            <a:endParaRPr lang="es-ES" dirty="0" smtClean="0"/>
          </a:p>
          <a:p>
            <a:r>
              <a:rPr lang="es-ES" dirty="0" smtClean="0"/>
              <a:t>De las </a:t>
            </a:r>
            <a:r>
              <a:rPr lang="es-ES" dirty="0" smtClean="0"/>
              <a:t>gotas más altas se observa, el color rojo, por tener una mayor longitud de onda, y de las gotas más bajas el violeta, por tener una longitud de onda más corta.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RANGO DE LUZ VISIBLE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Está entre el violeta con menor longitud de onda y el rojo, con mayor longitud.</a:t>
            </a:r>
          </a:p>
          <a:p>
            <a:pPr eaLnBrk="1" hangingPunct="1"/>
            <a:endParaRPr lang="es-MX" sz="44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357313" y="3571875"/>
          <a:ext cx="6276975" cy="709613"/>
        </p:xfrm>
        <a:graphic>
          <a:graphicData uri="http://schemas.openxmlformats.org/presentationml/2006/ole">
            <p:oleObj spid="_x0000_s27650" name="Fotografía de Photo Editor" r:id="rId4" imgW="5152381" imgH="5811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61436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color de los objetos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smtClean="0"/>
              <a:t>color es una percepción visual, generada en el cerebro. </a:t>
            </a:r>
            <a:endParaRPr lang="es-ES" dirty="0" smtClean="0"/>
          </a:p>
          <a:p>
            <a:r>
              <a:rPr lang="es-ES" dirty="0" smtClean="0"/>
              <a:t>Este </a:t>
            </a:r>
            <a:r>
              <a:rPr lang="es-ES" dirty="0" smtClean="0"/>
              <a:t>interpreta las señales nerviosas que le envían los </a:t>
            </a:r>
            <a:r>
              <a:rPr lang="es-ES" dirty="0" err="1" smtClean="0"/>
              <a:t>fotorreceptores</a:t>
            </a:r>
            <a:r>
              <a:rPr lang="es-ES" dirty="0" smtClean="0"/>
              <a:t> de la retina del ojo y que a su vez interpretan y distinguen las distintas longitudes de onda que captan de la parte visible del </a:t>
            </a:r>
            <a:r>
              <a:rPr lang="es-ES" b="1" dirty="0" smtClean="0"/>
              <a:t>espectro electromagnético.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Ejemplo: color rojo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Una </a:t>
            </a:r>
            <a:r>
              <a:rPr lang="es-ES" dirty="0" smtClean="0"/>
              <a:t>bola es de color rojo, por que sus pigmentos bioquímicos tienen la capacidad de que al incidir la luz blanca, esta refleja únicamente el rojo y absorbe los otros colores. 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285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Blanco y negro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smtClean="0"/>
              <a:t>color blanco se debe a que esas superficies reflejan todos los colores a la vez 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negro por el contrario absorbe todos los colores, por lo que el negro no es un </a:t>
            </a:r>
            <a:r>
              <a:rPr lang="es-ES" dirty="0" smtClean="0"/>
              <a:t>color.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fotometría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la </a:t>
            </a:r>
            <a:r>
              <a:rPr lang="es-ES" dirty="0" smtClean="0"/>
              <a:t>parte </a:t>
            </a:r>
            <a:r>
              <a:rPr lang="es-ES" dirty="0" smtClean="0"/>
              <a:t>de la óptica cuyo objetivo es determinar las intensidades de las fuentes luminosas y las iluminaciones de las superficies.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smtClean="0"/>
              <a:t>cuerpos productores de luz, como el sol, una hoguera, o una vela, se les llama </a:t>
            </a:r>
            <a:r>
              <a:rPr lang="es-ES" b="1" dirty="0" smtClean="0"/>
              <a:t>cuerpos luminosos o fuentes de luz. </a:t>
            </a:r>
            <a:endParaRPr lang="es-ES" b="1" dirty="0" smtClean="0"/>
          </a:p>
          <a:p>
            <a:r>
              <a:rPr lang="es-ES" dirty="0" smtClean="0"/>
              <a:t>Los </a:t>
            </a:r>
            <a:r>
              <a:rPr lang="es-ES" dirty="0" smtClean="0"/>
              <a:t>cuerpos que reciben rayos luminosos, como un árbol, una mesa, etc., se denominan </a:t>
            </a:r>
            <a:r>
              <a:rPr lang="es-ES" b="1" dirty="0" smtClean="0"/>
              <a:t>cuerpos iluminados.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ejemplos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3105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Conceptos relacionados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smtClean="0"/>
              <a:t>intensidad luminosa, es la cantidad de luz producida o emitida por un cuerpo luminoso. Para cuantificar la intensidad luminosa de una fuente de luz se utiliza la candela (</a:t>
            </a:r>
            <a:r>
              <a:rPr lang="es-ES" dirty="0" err="1" smtClean="0"/>
              <a:t>cd</a:t>
            </a:r>
            <a:r>
              <a:rPr lang="es-ES" dirty="0" smtClean="0"/>
              <a:t>) y la bujía decimal. </a:t>
            </a:r>
            <a:endParaRPr lang="es-ES" dirty="0" smtClean="0"/>
          </a:p>
          <a:p>
            <a:endParaRPr lang="en-US" dirty="0" smtClean="0"/>
          </a:p>
          <a:p>
            <a:r>
              <a:rPr lang="es-ES" dirty="0" smtClean="0"/>
              <a:t>El flujo luminoso, es la cantidad de energía luminosa, que atraviesa, en la unidad de tiempo una superficie normal (perpendicular) a los rayos de luz. La unidad del flujo luminoso es el lumen (lm).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iluminación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smtClean="0"/>
              <a:t>iluminación es la cantidad de luz que reciben las superficies de los cuerpos. Su unidad de medida es el lux (lx). </a:t>
            </a:r>
            <a:endParaRPr lang="en-US" dirty="0" smtClean="0"/>
          </a:p>
        </p:txBody>
      </p:sp>
      <p:pic>
        <p:nvPicPr>
          <p:cNvPr id="60418" name="Picture 2" descr="http://www.arquitectura.com.ar/wp-content/uploads/2009/08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33909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Ley de la iluminación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iluminación que recibe una superficie es directamente proporcional al cuadrado de la distancia d que existe entre la fuente y la superficie.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47339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6143636" y="4000504"/>
          <a:ext cx="1143008" cy="1000132"/>
        </p:xfrm>
        <a:graphic>
          <a:graphicData uri="http://schemas.openxmlformats.org/presentationml/2006/ole">
            <p:oleObj spid="_x0000_s59395" name="Ecuación" r:id="rId4" imgW="50778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PROPAGACIÓN DE LA LUZ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Se propaga en línea recta a una velocidad de 3 x10</a:t>
            </a:r>
            <a:r>
              <a:rPr lang="es-MX" baseline="30000" dirty="0" smtClean="0"/>
              <a:t>8 </a:t>
            </a:r>
            <a:r>
              <a:rPr lang="es-MX" dirty="0" smtClean="0"/>
              <a:t>m/s en el vacío. </a:t>
            </a:r>
          </a:p>
          <a:p>
            <a:pPr eaLnBrk="1" hangingPunct="1"/>
            <a:r>
              <a:rPr lang="es-MX" dirty="0" smtClean="0"/>
              <a:t>Gracias a eso, los cuerpos producen sombras bien definidas</a:t>
            </a:r>
            <a:r>
              <a:rPr lang="es-MX" sz="4000" dirty="0" smtClean="0"/>
              <a:t>. </a:t>
            </a:r>
          </a:p>
        </p:txBody>
      </p:sp>
      <p:pic>
        <p:nvPicPr>
          <p:cNvPr id="29698" name="Picture 2" descr="http://www.educ.ar/educar/lm/1184870799396/kbee:/educar/content/portal-content/taxonomia-recursos/recurso/5da6128c-ea00-4fd0-bbb8-bed7392dae12.recurso/02a9c28a-4c7b-4dc9-85f5-73fa4bfff2fd/somb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28575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smtClean="0"/>
              <a:t>CLASIFICACIÓN DE LOS CUERPOS, SEGÚN EL EFECTO DE LA LUZ.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dirty="0" smtClean="0"/>
              <a:t>El </a:t>
            </a:r>
            <a:r>
              <a:rPr lang="es-MX" dirty="0" smtClean="0">
                <a:solidFill>
                  <a:srgbClr val="FF0000"/>
                </a:solidFill>
              </a:rPr>
              <a:t>opaco</a:t>
            </a:r>
            <a:r>
              <a:rPr lang="es-MX" dirty="0" smtClean="0"/>
              <a:t> es aquel que no permite el paso de la luz a través de él.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 smtClean="0"/>
              <a:t>El </a:t>
            </a:r>
            <a:r>
              <a:rPr lang="es-MX" dirty="0" smtClean="0">
                <a:solidFill>
                  <a:srgbClr val="FF0000"/>
                </a:solidFill>
              </a:rPr>
              <a:t>transparente</a:t>
            </a:r>
            <a:r>
              <a:rPr lang="es-MX" dirty="0" smtClean="0"/>
              <a:t> permite el paso de luz a través de él, y se ve con claridad cualquier objeto colocado al otro lado de dicho cuerpo.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 smtClean="0"/>
              <a:t>El </a:t>
            </a:r>
            <a:r>
              <a:rPr lang="es-MX" dirty="0" smtClean="0">
                <a:solidFill>
                  <a:srgbClr val="FF0000"/>
                </a:solidFill>
              </a:rPr>
              <a:t>traslúcido</a:t>
            </a:r>
            <a:r>
              <a:rPr lang="es-MX" dirty="0" smtClean="0"/>
              <a:t> deja pasar la luz, pero la difunde.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REFLEXIÓN DE LA LUZ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428875"/>
            <a:ext cx="542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REFLEXIÓN ESPECULAR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43125" y="4786313"/>
            <a:ext cx="46434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78968" y="3536157"/>
            <a:ext cx="250031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464593" y="2821782"/>
            <a:ext cx="2214563" cy="17145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29125" y="2786063"/>
            <a:ext cx="2000250" cy="200025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3857625" y="36433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θ</a:t>
            </a:r>
            <a:r>
              <a:rPr lang="es-CO" baseline="-25000">
                <a:latin typeface="Calibri" pitchFamily="34" charset="0"/>
              </a:rPr>
              <a:t>1</a:t>
            </a:r>
            <a:endParaRPr lang="es-CO"/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4500563" y="37861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θ</a:t>
            </a:r>
            <a:r>
              <a:rPr lang="es-CO" baseline="-25000">
                <a:latin typeface="Calibri" pitchFamily="34" charset="0"/>
              </a:rPr>
              <a:t>2</a:t>
            </a:r>
            <a:endParaRPr lang="es-CO"/>
          </a:p>
        </p:txBody>
      </p:sp>
      <p:sp>
        <p:nvSpPr>
          <p:cNvPr id="19" name="Freeform 18"/>
          <p:cNvSpPr/>
          <p:nvPr/>
        </p:nvSpPr>
        <p:spPr>
          <a:xfrm>
            <a:off x="3708400" y="3554413"/>
            <a:ext cx="709613" cy="322262"/>
          </a:xfrm>
          <a:custGeom>
            <a:avLst/>
            <a:gdLst>
              <a:gd name="connsiteX0" fmla="*/ 0 w 708339"/>
              <a:gd name="connsiteY0" fmla="*/ 321972 h 321972"/>
              <a:gd name="connsiteX1" fmla="*/ 296215 w 708339"/>
              <a:gd name="connsiteY1" fmla="*/ 25758 h 321972"/>
              <a:gd name="connsiteX2" fmla="*/ 708339 w 708339"/>
              <a:gd name="connsiteY2" fmla="*/ 167425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39" h="321972">
                <a:moveTo>
                  <a:pt x="0" y="321972"/>
                </a:moveTo>
                <a:cubicBezTo>
                  <a:pt x="89079" y="186744"/>
                  <a:pt x="178159" y="51516"/>
                  <a:pt x="296215" y="25758"/>
                </a:cubicBezTo>
                <a:cubicBezTo>
                  <a:pt x="414272" y="0"/>
                  <a:pt x="561305" y="83712"/>
                  <a:pt x="708339" y="167425"/>
                </a:cubicBezTo>
              </a:path>
            </a:pathLst>
          </a:cu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1" name="Freeform 20"/>
          <p:cNvSpPr/>
          <p:nvPr/>
        </p:nvSpPr>
        <p:spPr>
          <a:xfrm>
            <a:off x="4443413" y="3670300"/>
            <a:ext cx="773112" cy="377825"/>
          </a:xfrm>
          <a:custGeom>
            <a:avLst/>
            <a:gdLst>
              <a:gd name="connsiteX0" fmla="*/ 734096 w 772733"/>
              <a:gd name="connsiteY0" fmla="*/ 373488 h 377781"/>
              <a:gd name="connsiteX1" fmla="*/ 734096 w 772733"/>
              <a:gd name="connsiteY1" fmla="*/ 321973 h 377781"/>
              <a:gd name="connsiteX2" fmla="*/ 502276 w 772733"/>
              <a:gd name="connsiteY2" fmla="*/ 38637 h 377781"/>
              <a:gd name="connsiteX3" fmla="*/ 0 w 772733"/>
              <a:gd name="connsiteY3" fmla="*/ 90153 h 37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733" h="377781">
                <a:moveTo>
                  <a:pt x="734096" y="373488"/>
                </a:moveTo>
                <a:cubicBezTo>
                  <a:pt x="753414" y="375634"/>
                  <a:pt x="772733" y="377781"/>
                  <a:pt x="734096" y="321973"/>
                </a:cubicBezTo>
                <a:cubicBezTo>
                  <a:pt x="695459" y="266165"/>
                  <a:pt x="624625" y="77274"/>
                  <a:pt x="502276" y="38637"/>
                </a:cubicBezTo>
                <a:cubicBezTo>
                  <a:pt x="379927" y="0"/>
                  <a:pt x="189963" y="45076"/>
                  <a:pt x="0" y="90153"/>
                </a:cubicBezTo>
              </a:path>
            </a:pathLst>
          </a:custGeom>
          <a:ln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1928813" y="5143500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θ</a:t>
            </a:r>
            <a:r>
              <a:rPr lang="es-CO" baseline="-25000">
                <a:latin typeface="Calibri" pitchFamily="34" charset="0"/>
              </a:rPr>
              <a:t>1</a:t>
            </a:r>
            <a:r>
              <a:rPr lang="es-CO">
                <a:latin typeface="Calibri" pitchFamily="34" charset="0"/>
              </a:rPr>
              <a:t>= ángulo de incidencia</a:t>
            </a:r>
          </a:p>
          <a:p>
            <a:r>
              <a:rPr lang="el-GR">
                <a:latin typeface="Calibri" pitchFamily="34" charset="0"/>
              </a:rPr>
              <a:t>θ</a:t>
            </a:r>
            <a:r>
              <a:rPr lang="es-CO" baseline="-25000">
                <a:latin typeface="Calibri" pitchFamily="34" charset="0"/>
              </a:rPr>
              <a:t>2</a:t>
            </a:r>
            <a:r>
              <a:rPr lang="es-CO">
                <a:latin typeface="Calibri" pitchFamily="34" charset="0"/>
              </a:rPr>
              <a:t>= ángulo de reflexión</a:t>
            </a:r>
          </a:p>
          <a:p>
            <a:endParaRPr lang="es-CO"/>
          </a:p>
        </p:txBody>
      </p:sp>
      <p:sp>
        <p:nvSpPr>
          <p:cNvPr id="15372" name="TextBox 22"/>
          <p:cNvSpPr txBox="1">
            <a:spLocks noChangeArrowheads="1"/>
          </p:cNvSpPr>
          <p:nvPr/>
        </p:nvSpPr>
        <p:spPr bwMode="auto">
          <a:xfrm>
            <a:off x="4643438" y="18573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normal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4429125" y="2214563"/>
            <a:ext cx="428625" cy="21431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25"/>
          <p:cNvSpPr txBox="1">
            <a:spLocks noChangeArrowheads="1"/>
          </p:cNvSpPr>
          <p:nvPr/>
        </p:nvSpPr>
        <p:spPr bwMode="auto">
          <a:xfrm>
            <a:off x="6929438" y="507206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Superficie</a:t>
            </a:r>
          </a:p>
          <a:p>
            <a:r>
              <a:rPr lang="es-CO"/>
              <a:t>reflejante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6215063" y="4786313"/>
            <a:ext cx="785812" cy="3571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LEYES DE LA REFLEXIÓN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1. - El rayo incidente, la normal y el rayo reflejado se encuentran en un mismo plano. </a:t>
            </a:r>
          </a:p>
          <a:p>
            <a:pPr eaLnBrk="1" hangingPunct="1"/>
            <a:r>
              <a:rPr lang="es-MX" dirty="0" smtClean="0"/>
              <a:t>2. - El ángulo de incidencia es igual al ángulo de reflexión.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smtClean="0"/>
              <a:t>IMAGEN VIRTUAL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mtClean="0"/>
              <a:t>Corresponde a aquella que se forma, por la prolongación de los rayos reflejados.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714625" y="4357688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000375" y="4572000"/>
            <a:ext cx="2286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5357813" y="4357688"/>
            <a:ext cx="228600" cy="2286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 flipV="1">
            <a:off x="2857500" y="4143375"/>
            <a:ext cx="1285875" cy="4429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5"/>
          <p:cNvSpPr>
            <a:spLocks noChangeShapeType="1"/>
          </p:cNvSpPr>
          <p:nvPr/>
        </p:nvSpPr>
        <p:spPr bwMode="auto">
          <a:xfrm>
            <a:off x="2857500" y="4357688"/>
            <a:ext cx="1357313" cy="2857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7414" idx="4"/>
          </p:cNvCxnSpPr>
          <p:nvPr/>
        </p:nvCxnSpPr>
        <p:spPr>
          <a:xfrm rot="5400000" flipH="1">
            <a:off x="4586287" y="3700463"/>
            <a:ext cx="442913" cy="1328738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416" idx="1"/>
            <a:endCxn id="17414" idx="0"/>
          </p:cNvCxnSpPr>
          <p:nvPr/>
        </p:nvCxnSpPr>
        <p:spPr>
          <a:xfrm rot="5400000" flipH="1" flipV="1">
            <a:off x="4700588" y="3871913"/>
            <a:ext cx="285750" cy="125730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415" idx="1"/>
          </p:cNvCxnSpPr>
          <p:nvPr/>
        </p:nvCxnSpPr>
        <p:spPr>
          <a:xfrm rot="5400000" flipH="1" flipV="1">
            <a:off x="4536281" y="3321844"/>
            <a:ext cx="428625" cy="1214438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416" idx="1"/>
          </p:cNvCxnSpPr>
          <p:nvPr/>
        </p:nvCxnSpPr>
        <p:spPr>
          <a:xfrm rot="16200000" flipH="1">
            <a:off x="4607719" y="4250532"/>
            <a:ext cx="357187" cy="1143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3"/>
          <p:cNvSpPr txBox="1">
            <a:spLocks noChangeArrowheads="1"/>
          </p:cNvSpPr>
          <p:nvPr/>
        </p:nvSpPr>
        <p:spPr bwMode="auto">
          <a:xfrm>
            <a:off x="5786438" y="435768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Objeto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571625" y="42862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Imagen</a:t>
            </a:r>
          </a:p>
        </p:txBody>
      </p:sp>
      <p:sp>
        <p:nvSpPr>
          <p:cNvPr id="17423" name="TextBox 26"/>
          <p:cNvSpPr txBox="1">
            <a:spLocks noChangeArrowheads="1"/>
          </p:cNvSpPr>
          <p:nvPr/>
        </p:nvSpPr>
        <p:spPr bwMode="auto">
          <a:xfrm>
            <a:off x="4429125" y="32146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/>
              <a:t>Espejo</a:t>
            </a:r>
          </a:p>
        </p:txBody>
      </p:sp>
      <p:sp>
        <p:nvSpPr>
          <p:cNvPr id="28" name="Freeform 27"/>
          <p:cNvSpPr/>
          <p:nvPr/>
        </p:nvSpPr>
        <p:spPr>
          <a:xfrm>
            <a:off x="4165600" y="3151188"/>
            <a:ext cx="266700" cy="341312"/>
          </a:xfrm>
          <a:custGeom>
            <a:avLst/>
            <a:gdLst>
              <a:gd name="connsiteX0" fmla="*/ 266700 w 266700"/>
              <a:gd name="connsiteY0" fmla="*/ 124883 h 340783"/>
              <a:gd name="connsiteX1" fmla="*/ 127000 w 266700"/>
              <a:gd name="connsiteY1" fmla="*/ 35983 h 340783"/>
              <a:gd name="connsiteX2" fmla="*/ 0 w 266700"/>
              <a:gd name="connsiteY2" fmla="*/ 340783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340783">
                <a:moveTo>
                  <a:pt x="266700" y="124883"/>
                </a:moveTo>
                <a:cubicBezTo>
                  <a:pt x="219075" y="62441"/>
                  <a:pt x="171450" y="0"/>
                  <a:pt x="127000" y="35983"/>
                </a:cubicBezTo>
                <a:cubicBezTo>
                  <a:pt x="82550" y="71966"/>
                  <a:pt x="41275" y="206374"/>
                  <a:pt x="0" y="340783"/>
                </a:cubicBezTo>
              </a:path>
            </a:pathLst>
          </a:cu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1084</Words>
  <Application>Microsoft Office PowerPoint</Application>
  <PresentationFormat>Presentación en pantalla (4:3)</PresentationFormat>
  <Paragraphs>115</Paragraphs>
  <Slides>38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Opulento</vt:lpstr>
      <vt:lpstr>Fotografía de Photo Editor</vt:lpstr>
      <vt:lpstr>Microsoft Editor de ecuaciones 3.0</vt:lpstr>
      <vt:lpstr>CAPÍTULO ViI FÍSICA 11˚ UN ENFOQUE PRÁCTICO</vt:lpstr>
      <vt:lpstr>NATURALEZA DE LA LUZ</vt:lpstr>
      <vt:lpstr>RANGO DE LUZ VISIBLE</vt:lpstr>
      <vt:lpstr>PROPAGACIÓN DE LA LUZ</vt:lpstr>
      <vt:lpstr>CLASIFICACIÓN DE LOS CUERPOS, SEGÚN EL EFECTO DE LA LUZ.</vt:lpstr>
      <vt:lpstr>REFLEXIÓN DE LA LUZ</vt:lpstr>
      <vt:lpstr>REFLEXIÓN ESPECULAR</vt:lpstr>
      <vt:lpstr>LEYES DE LA REFLEXIÓN</vt:lpstr>
      <vt:lpstr>IMAGEN VIRTUAL</vt:lpstr>
      <vt:lpstr>IMAGEN VIRTUAL </vt:lpstr>
      <vt:lpstr>IMAGEN REAL</vt:lpstr>
      <vt:lpstr>REFRACCIÒN DE LA LUZ</vt:lpstr>
      <vt:lpstr>Rayos incidente y refractado</vt:lpstr>
      <vt:lpstr>ÍNDICE DE REFRACCIÓN</vt:lpstr>
      <vt:lpstr>FÓRMULA MATEMÁTICA</vt:lpstr>
      <vt:lpstr>LEY DE SNELL</vt:lpstr>
      <vt:lpstr>De menos denso a más denso</vt:lpstr>
      <vt:lpstr>Ejemplo</vt:lpstr>
      <vt:lpstr>De más denso a menos denso</vt:lpstr>
      <vt:lpstr>Reflexión total interna</vt:lpstr>
      <vt:lpstr>El falso fondo de una piscina</vt:lpstr>
      <vt:lpstr>Ubicación de una estrella</vt:lpstr>
      <vt:lpstr>La duración del día</vt:lpstr>
      <vt:lpstr>espejismos</vt:lpstr>
      <vt:lpstr>espejismos</vt:lpstr>
      <vt:lpstr>Los colores</vt:lpstr>
      <vt:lpstr>El arco iris</vt:lpstr>
      <vt:lpstr>En cada gota de agua</vt:lpstr>
      <vt:lpstr>Diapositiva 29</vt:lpstr>
      <vt:lpstr>Diapositiva 30</vt:lpstr>
      <vt:lpstr>El color de los objetos</vt:lpstr>
      <vt:lpstr>Ejemplo: color rojo</vt:lpstr>
      <vt:lpstr>Blanco y negro</vt:lpstr>
      <vt:lpstr>fotometría</vt:lpstr>
      <vt:lpstr>ejemplos</vt:lpstr>
      <vt:lpstr>Conceptos relacionados</vt:lpstr>
      <vt:lpstr>iluminación</vt:lpstr>
      <vt:lpstr>Ley de la iluminación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ViI FÍSICA 11˚ UN ENFOQUE PRÁCTICO</dc:title>
  <dc:creator>KATHIA</dc:creator>
  <cp:lastModifiedBy>KATHIA</cp:lastModifiedBy>
  <cp:revision>7</cp:revision>
  <dcterms:created xsi:type="dcterms:W3CDTF">2012-02-06T03:14:30Z</dcterms:created>
  <dcterms:modified xsi:type="dcterms:W3CDTF">2012-02-07T20:55:42Z</dcterms:modified>
</cp:coreProperties>
</file>