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F840B-CCD7-466A-AD5E-D6FA8B54688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DF797-BBAF-43C5-A5EE-9153309D0003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6D7C9A-04C2-4219-A444-E7E4151D40DA}" type="slidenum">
              <a:rPr lang="es-CO">
                <a:latin typeface="Arial" pitchFamily="34" charset="0"/>
              </a:rPr>
              <a:pPr/>
              <a:t>3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875883-F959-4C37-98CD-09B474C52B11}" type="slidenum">
              <a:rPr lang="es-CO">
                <a:latin typeface="Arial" pitchFamily="34" charset="0"/>
              </a:rPr>
              <a:pPr/>
              <a:t>16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42329E-915E-4C4A-B7BC-2BAC3449F914}" type="slidenum">
              <a:rPr lang="es-CO">
                <a:latin typeface="Arial" pitchFamily="34" charset="0"/>
              </a:rPr>
              <a:pPr/>
              <a:t>17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E90478-E623-4373-97B1-7DB6318A95E5}" type="slidenum">
              <a:rPr lang="es-CO">
                <a:latin typeface="Arial" pitchFamily="34" charset="0"/>
              </a:rPr>
              <a:pPr/>
              <a:t>18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3C71EB-6974-4E5C-9252-23A39EA540E1}" type="slidenum">
              <a:rPr lang="es-CO">
                <a:latin typeface="Arial" pitchFamily="34" charset="0"/>
              </a:rPr>
              <a:pPr/>
              <a:t>19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5B6938-D2FB-43F6-94E3-9C50546972A1}" type="slidenum">
              <a:rPr lang="es-CO">
                <a:latin typeface="Arial" pitchFamily="34" charset="0"/>
              </a:rPr>
              <a:pPr/>
              <a:t>20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B4A22E-CFC8-43CB-A729-58E407E599F0}" type="slidenum">
              <a:rPr lang="es-CO">
                <a:latin typeface="Arial" pitchFamily="34" charset="0"/>
              </a:rPr>
              <a:pPr/>
              <a:t>21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7A00A4-9107-4E5D-925D-BE81A33D825B}" type="slidenum">
              <a:rPr lang="es-CO">
                <a:latin typeface="Arial" pitchFamily="34" charset="0"/>
              </a:rPr>
              <a:pPr/>
              <a:t>22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ECA814-E3D5-4AE0-A17D-72716503E803}" type="slidenum">
              <a:rPr lang="es-CO">
                <a:latin typeface="Arial" pitchFamily="34" charset="0"/>
              </a:rPr>
              <a:pPr/>
              <a:t>4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738705-14D0-44A8-BAAA-B2824C5CCDA2}" type="slidenum">
              <a:rPr lang="es-CO">
                <a:latin typeface="Arial" pitchFamily="34" charset="0"/>
              </a:rPr>
              <a:pPr/>
              <a:t>6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F346E1-0162-4E22-B1F5-B061FD3FFD8E}" type="slidenum">
              <a:rPr lang="es-CO">
                <a:latin typeface="Arial" pitchFamily="34" charset="0"/>
              </a:rPr>
              <a:pPr/>
              <a:t>7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1431FB-4B96-421D-9F30-9086728C0C47}" type="slidenum">
              <a:rPr lang="es-CO">
                <a:latin typeface="Arial" pitchFamily="34" charset="0"/>
              </a:rPr>
              <a:pPr/>
              <a:t>9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AC4CCB-5CD3-4D7B-B9DF-5038135197E1}" type="slidenum">
              <a:rPr lang="es-CO">
                <a:latin typeface="Arial" pitchFamily="34" charset="0"/>
              </a:rPr>
              <a:pPr/>
              <a:t>12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51B26B-FF87-46FB-8DA1-D07865DB6E4C}" type="slidenum">
              <a:rPr lang="es-CO">
                <a:latin typeface="Arial" pitchFamily="34" charset="0"/>
              </a:rPr>
              <a:pPr/>
              <a:t>13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E03C3-99F7-4EAE-ABBE-9250B645B4FA}" type="slidenum">
              <a:rPr lang="es-CO">
                <a:latin typeface="Arial" pitchFamily="34" charset="0"/>
              </a:rPr>
              <a:pPr/>
              <a:t>14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8C5ED5-7651-4AD2-8E80-BF546418FF08}" type="slidenum">
              <a:rPr lang="es-CO">
                <a:latin typeface="Arial" pitchFamily="34" charset="0"/>
              </a:rPr>
              <a:pPr/>
              <a:t>15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D64E-3C60-45F3-A781-D62655724181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632428-5F14-49C2-AE59-141A8F5C4C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D64E-3C60-45F3-A781-D62655724181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428-5F14-49C2-AE59-141A8F5C4C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D64E-3C60-45F3-A781-D62655724181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428-5F14-49C2-AE59-141A8F5C4C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D64E-3C60-45F3-A781-D62655724181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632428-5F14-49C2-AE59-141A8F5C4C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D64E-3C60-45F3-A781-D62655724181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428-5F14-49C2-AE59-141A8F5C4C54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D64E-3C60-45F3-A781-D62655724181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428-5F14-49C2-AE59-141A8F5C4C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D64E-3C60-45F3-A781-D62655724181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1632428-5F14-49C2-AE59-141A8F5C4C54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D64E-3C60-45F3-A781-D62655724181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428-5F14-49C2-AE59-141A8F5C4C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D64E-3C60-45F3-A781-D62655724181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428-5F14-49C2-AE59-141A8F5C4C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D64E-3C60-45F3-A781-D62655724181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428-5F14-49C2-AE59-141A8F5C4C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D64E-3C60-45F3-A781-D62655724181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428-5F14-49C2-AE59-141A8F5C4C54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4CD64E-3C60-45F3-A781-D62655724181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632428-5F14-49C2-AE59-141A8F5C4C54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R" dirty="0" smtClean="0">
                <a:latin typeface="Arial" pitchFamily="34" charset="0"/>
                <a:cs typeface="Arial" pitchFamily="34" charset="0"/>
              </a:rPr>
              <a:t>CAPÍTULO </a:t>
            </a:r>
            <a:r>
              <a:rPr lang="es-CR" dirty="0" smtClean="0">
                <a:latin typeface="Arial" pitchFamily="34" charset="0"/>
                <a:cs typeface="Arial" pitchFamily="34" charset="0"/>
              </a:rPr>
              <a:t>VI</a:t>
            </a:r>
            <a:r>
              <a:rPr lang="es-CR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R" dirty="0" smtClean="0">
                <a:latin typeface="Arial" pitchFamily="34" charset="0"/>
                <a:cs typeface="Arial" pitchFamily="34" charset="0"/>
              </a:rPr>
            </a:br>
            <a:r>
              <a:rPr lang="es-CR" dirty="0" smtClean="0">
                <a:latin typeface="Arial" pitchFamily="34" charset="0"/>
                <a:cs typeface="Arial" pitchFamily="34" charset="0"/>
              </a:rPr>
              <a:t>FÍSICA 11˚ UN ENFOQUE PRÁCTICO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3857628"/>
            <a:ext cx="8305800" cy="1143000"/>
          </a:xfrm>
        </p:spPr>
        <p:txBody>
          <a:bodyPr/>
          <a:lstStyle/>
          <a:p>
            <a:r>
              <a:rPr lang="es-CR" sz="3200" dirty="0" smtClean="0"/>
              <a:t>ONDAS</a:t>
            </a:r>
            <a:endParaRPr lang="en-US" sz="3200" dirty="0"/>
          </a:p>
        </p:txBody>
      </p:sp>
      <p:pic>
        <p:nvPicPr>
          <p:cNvPr id="61442" name="Picture 2" descr="http://3.bp.blogspot.com/--hcD5WaQlHs/TWQP7_F-wNI/AAAAAAAAAIo/ISEqjMWfxOM/s1600/onda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214422"/>
            <a:ext cx="4857744" cy="3497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Espectro electromagnético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686800" cy="4525963"/>
          </a:xfrm>
        </p:spPr>
        <p:txBody>
          <a:bodyPr/>
          <a:lstStyle/>
          <a:p>
            <a:r>
              <a:rPr lang="es-ES" dirty="0" smtClean="0"/>
              <a:t>C</a:t>
            </a:r>
            <a:r>
              <a:rPr lang="es-ES" dirty="0" smtClean="0"/>
              <a:t>onjunto </a:t>
            </a:r>
            <a:r>
              <a:rPr lang="es-ES" dirty="0" smtClean="0"/>
              <a:t>de radiaciones electromagnéticas, que se encuentran ordenadas en forma creciente respecto a su longitud de ondas, y decreciente respecto a su energía y frecuencia</a:t>
            </a:r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14686"/>
            <a:ext cx="67437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Características de las ondas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http://www.areatecnologia.com/images/grafica%20de%20la%20ond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3116"/>
            <a:ext cx="4505325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CR" sz="4400" smtClean="0"/>
              <a:t>(1)</a:t>
            </a:r>
            <a:r>
              <a:rPr lang="es-CR" sz="4400" b="1" smtClean="0"/>
              <a:t>Amplitud de onda</a:t>
            </a:r>
            <a:r>
              <a:rPr lang="es-CR" sz="4400" smtClean="0"/>
              <a:t>:</a:t>
            </a:r>
            <a:endParaRPr lang="es-MX" sz="44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R" sz="4400" dirty="0" smtClean="0"/>
              <a:t>Máximo desplazamiento, que existe entre la línea de equilibrio y una cresta o un valle.</a:t>
            </a:r>
          </a:p>
          <a:p>
            <a:pPr eaLnBrk="1" hangingPunct="1"/>
            <a:r>
              <a:rPr lang="es-CR" sz="4400" dirty="0" smtClean="0"/>
              <a:t>Se denota con “</a:t>
            </a:r>
            <a:r>
              <a:rPr lang="es-CR" sz="4400" dirty="0" smtClean="0">
                <a:solidFill>
                  <a:srgbClr val="FF3399"/>
                </a:solidFill>
              </a:rPr>
              <a:t>A</a:t>
            </a:r>
            <a:r>
              <a:rPr lang="es-CR" sz="4400" dirty="0" smtClean="0"/>
              <a:t>”</a:t>
            </a:r>
          </a:p>
          <a:p>
            <a:pPr eaLnBrk="1" hangingPunct="1"/>
            <a:r>
              <a:rPr lang="es-CR" sz="4400" dirty="0" smtClean="0"/>
              <a:t>Se mide en “</a:t>
            </a:r>
            <a:r>
              <a:rPr lang="es-CR" sz="4400" dirty="0" smtClean="0">
                <a:solidFill>
                  <a:srgbClr val="FF3399"/>
                </a:solidFill>
              </a:rPr>
              <a:t>m</a:t>
            </a:r>
            <a:r>
              <a:rPr lang="es-CR" sz="4400" dirty="0" smtClean="0"/>
              <a:t>”</a:t>
            </a:r>
            <a:endParaRPr lang="es-MX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CR" sz="4400" smtClean="0"/>
              <a:t>(2)</a:t>
            </a:r>
            <a:r>
              <a:rPr lang="es-CR" sz="4400" b="1" smtClean="0"/>
              <a:t>Longitud de onda</a:t>
            </a:r>
            <a:r>
              <a:rPr lang="es-CR" sz="4400" smtClean="0"/>
              <a:t>:</a:t>
            </a:r>
            <a:endParaRPr lang="es-MX" sz="440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R" sz="4000" dirty="0" smtClean="0"/>
              <a:t>Menor distancia, entre dos puntos, donde el patrón de onda se repite, es decir, la menor distancia entre puntos que están ejecutando el mismo tipo de movimiento. </a:t>
            </a:r>
          </a:p>
          <a:p>
            <a:pPr eaLnBrk="1" hangingPunct="1"/>
            <a:r>
              <a:rPr lang="es-CR" sz="4000" dirty="0" smtClean="0"/>
              <a:t>Se denota con “</a:t>
            </a:r>
            <a:r>
              <a:rPr lang="el-GR" sz="4000" dirty="0" smtClean="0">
                <a:solidFill>
                  <a:srgbClr val="FF3399"/>
                </a:solidFill>
                <a:cs typeface="Arial" pitchFamily="34" charset="0"/>
              </a:rPr>
              <a:t>λ</a:t>
            </a:r>
            <a:r>
              <a:rPr lang="es-MX" sz="4000" dirty="0" smtClean="0">
                <a:cs typeface="Arial" pitchFamily="34" charset="0"/>
              </a:rPr>
              <a:t>”. Se mide “</a:t>
            </a:r>
            <a:r>
              <a:rPr lang="es-MX" sz="4000" dirty="0" smtClean="0">
                <a:solidFill>
                  <a:srgbClr val="FF3399"/>
                </a:solidFill>
                <a:cs typeface="Arial" pitchFamily="34" charset="0"/>
              </a:rPr>
              <a:t>m</a:t>
            </a:r>
            <a:r>
              <a:rPr lang="es-MX" sz="4000" dirty="0" smtClean="0">
                <a:cs typeface="Arial" pitchFamily="34" charset="0"/>
              </a:rPr>
              <a:t>”</a:t>
            </a:r>
            <a:endParaRPr lang="el-GR" sz="4000" dirty="0" smtClean="0"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CO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0" y="0"/>
          <a:ext cx="142875" cy="180975"/>
        </p:xfrm>
        <a:graphic>
          <a:graphicData uri="http://schemas.openxmlformats.org/presentationml/2006/ole">
            <p:oleObj spid="_x0000_s79874" name="Ecuación" r:id="rId4" imgW="139579" imgH="177646" progId="Equation.3">
              <p:embed/>
            </p:oleObj>
          </a:graphicData>
        </a:graphic>
      </p:graphicFrame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CR" sz="4400" smtClean="0"/>
              <a:t>(3) </a:t>
            </a:r>
            <a:r>
              <a:rPr lang="es-CR" sz="4400" b="1" smtClean="0"/>
              <a:t>Período</a:t>
            </a:r>
            <a:r>
              <a:rPr lang="es-CR" sz="4400" smtClean="0"/>
              <a:t>:</a:t>
            </a:r>
            <a:endParaRPr lang="es-MX" sz="44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R" sz="4400" dirty="0" smtClean="0"/>
              <a:t>Intervalo de tiempo en el cual ocurre una revolución completa (el movimiento se repite) </a:t>
            </a:r>
          </a:p>
          <a:p>
            <a:pPr eaLnBrk="1" hangingPunct="1"/>
            <a:r>
              <a:rPr lang="es-CR" sz="4400" dirty="0" smtClean="0"/>
              <a:t>Se denota con “</a:t>
            </a:r>
            <a:r>
              <a:rPr lang="es-CR" sz="4400" dirty="0" smtClean="0">
                <a:solidFill>
                  <a:srgbClr val="FF3399"/>
                </a:solidFill>
              </a:rPr>
              <a:t>T</a:t>
            </a:r>
            <a:r>
              <a:rPr lang="es-CR" sz="4400" dirty="0" smtClean="0"/>
              <a:t>”</a:t>
            </a:r>
          </a:p>
          <a:p>
            <a:pPr eaLnBrk="1" hangingPunct="1"/>
            <a:r>
              <a:rPr lang="es-CR" sz="4400" dirty="0" smtClean="0"/>
              <a:t>Se mide en “</a:t>
            </a:r>
            <a:r>
              <a:rPr lang="es-CR" sz="4400" dirty="0" smtClean="0">
                <a:solidFill>
                  <a:srgbClr val="FF3399"/>
                </a:solidFill>
              </a:rPr>
              <a:t>s</a:t>
            </a:r>
            <a:r>
              <a:rPr lang="es-CR" sz="4400" dirty="0" smtClean="0"/>
              <a:t>”</a:t>
            </a:r>
            <a:endParaRPr lang="es-MX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CR" sz="4400" smtClean="0"/>
              <a:t>(4)</a:t>
            </a:r>
            <a:r>
              <a:rPr lang="es-CR" sz="4400" b="1" smtClean="0"/>
              <a:t>Frecuencia</a:t>
            </a:r>
            <a:r>
              <a:rPr lang="es-CR" sz="4400" smtClean="0"/>
              <a:t>:</a:t>
            </a:r>
            <a:r>
              <a:rPr lang="es-CR" smtClean="0"/>
              <a:t> </a:t>
            </a:r>
            <a:endParaRPr lang="es-MX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R" sz="4400" dirty="0" smtClean="0"/>
              <a:t>Número de vibraciones completas por unidad de tiempo, medidas en una posición fija. </a:t>
            </a:r>
          </a:p>
          <a:p>
            <a:pPr eaLnBrk="1" hangingPunct="1"/>
            <a:r>
              <a:rPr lang="es-CR" sz="4400" dirty="0" smtClean="0"/>
              <a:t>Se denota con “</a:t>
            </a:r>
            <a:r>
              <a:rPr lang="es-CR" sz="4400" dirty="0" smtClean="0">
                <a:solidFill>
                  <a:srgbClr val="FF3399"/>
                </a:solidFill>
              </a:rPr>
              <a:t>f</a:t>
            </a:r>
            <a:r>
              <a:rPr lang="es-CR" sz="4400" dirty="0" smtClean="0"/>
              <a:t>”</a:t>
            </a:r>
          </a:p>
          <a:p>
            <a:pPr eaLnBrk="1" hangingPunct="1"/>
            <a:r>
              <a:rPr lang="es-CR" sz="4400" dirty="0" smtClean="0"/>
              <a:t>Se mide en </a:t>
            </a:r>
            <a:r>
              <a:rPr lang="es-CR" sz="4400" dirty="0" err="1" smtClean="0"/>
              <a:t>hertz</a:t>
            </a:r>
            <a:r>
              <a:rPr lang="es-CR" sz="4400" dirty="0" smtClean="0"/>
              <a:t>, “</a:t>
            </a:r>
            <a:r>
              <a:rPr lang="es-CR" sz="4400" dirty="0" err="1" smtClean="0">
                <a:solidFill>
                  <a:srgbClr val="FF3399"/>
                </a:solidFill>
              </a:rPr>
              <a:t>hz</a:t>
            </a:r>
            <a:r>
              <a:rPr lang="es-CR" sz="4400" dirty="0" smtClean="0"/>
              <a:t>”</a:t>
            </a:r>
          </a:p>
          <a:p>
            <a:pPr eaLnBrk="1" hangingPunct="1"/>
            <a:endParaRPr lang="es-MX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CR" sz="4400" smtClean="0"/>
              <a:t>(5)</a:t>
            </a:r>
            <a:r>
              <a:rPr lang="es-CR" sz="4400" b="1" smtClean="0"/>
              <a:t>Velocidad de onda</a:t>
            </a:r>
            <a:r>
              <a:rPr lang="es-CR" sz="4400" smtClean="0"/>
              <a:t>:</a:t>
            </a:r>
            <a:r>
              <a:rPr lang="es-CR" smtClean="0"/>
              <a:t> </a:t>
            </a:r>
            <a:endParaRPr lang="es-MX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R" sz="4000" dirty="0" smtClean="0"/>
              <a:t>Velocidad con que se propaga la onda. Corresponde a un movimiento uniforme mientras se encuentre en un mismo medio.</a:t>
            </a:r>
          </a:p>
          <a:p>
            <a:pPr eaLnBrk="1" hangingPunct="1"/>
            <a:r>
              <a:rPr lang="es-CR" sz="4000" dirty="0" smtClean="0"/>
              <a:t>Se denota con “</a:t>
            </a:r>
            <a:r>
              <a:rPr lang="es-CR" sz="4000" dirty="0" smtClean="0">
                <a:solidFill>
                  <a:srgbClr val="FF3399"/>
                </a:solidFill>
              </a:rPr>
              <a:t>v</a:t>
            </a:r>
            <a:r>
              <a:rPr lang="es-CR" sz="4000" dirty="0" smtClean="0"/>
              <a:t>”.</a:t>
            </a:r>
          </a:p>
          <a:p>
            <a:pPr eaLnBrk="1" hangingPunct="1"/>
            <a:r>
              <a:rPr lang="es-MX" sz="4000" dirty="0" smtClean="0"/>
              <a:t>Se mide en “</a:t>
            </a:r>
            <a:r>
              <a:rPr lang="es-MX" sz="4000" dirty="0" smtClean="0">
                <a:solidFill>
                  <a:srgbClr val="FF3399"/>
                </a:solidFill>
              </a:rPr>
              <a:t>m/s</a:t>
            </a:r>
            <a:r>
              <a:rPr lang="es-MX" sz="4000" dirty="0" smtClean="0"/>
              <a:t>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CR" sz="4400" smtClean="0"/>
              <a:t>(6) </a:t>
            </a:r>
            <a:r>
              <a:rPr lang="es-CR" sz="4400" b="1" smtClean="0"/>
              <a:t>Energía de la onda</a:t>
            </a:r>
            <a:r>
              <a:rPr lang="es-CR" sz="4400" smtClean="0"/>
              <a:t>:</a:t>
            </a:r>
            <a:r>
              <a:rPr lang="es-CR" smtClean="0"/>
              <a:t> </a:t>
            </a:r>
            <a:endParaRPr lang="es-MX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R" sz="4400" dirty="0" smtClean="0"/>
              <a:t>Corresponde propiamente a la energía con que se propaga la onda. </a:t>
            </a:r>
          </a:p>
          <a:p>
            <a:pPr eaLnBrk="1" hangingPunct="1"/>
            <a:r>
              <a:rPr lang="es-CR" sz="4400" dirty="0" smtClean="0"/>
              <a:t>Se denota con “</a:t>
            </a:r>
            <a:r>
              <a:rPr lang="es-CR" sz="4400" dirty="0" smtClean="0">
                <a:solidFill>
                  <a:srgbClr val="FF3399"/>
                </a:solidFill>
              </a:rPr>
              <a:t>E</a:t>
            </a:r>
            <a:r>
              <a:rPr lang="es-CR" sz="4400" dirty="0" smtClean="0"/>
              <a:t>”.</a:t>
            </a:r>
          </a:p>
          <a:p>
            <a:pPr eaLnBrk="1" hangingPunct="1"/>
            <a:r>
              <a:rPr lang="es-CR" sz="4400" dirty="0" smtClean="0"/>
              <a:t>Se mide en “</a:t>
            </a:r>
            <a:r>
              <a:rPr lang="es-CR" sz="4400" dirty="0" smtClean="0">
                <a:solidFill>
                  <a:srgbClr val="FF3399"/>
                </a:solidFill>
              </a:rPr>
              <a:t>J</a:t>
            </a:r>
            <a:r>
              <a:rPr lang="es-CR" sz="4400" dirty="0" smtClean="0"/>
              <a:t>”</a:t>
            </a:r>
            <a:endParaRPr lang="es-MX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400" smtClean="0"/>
              <a:t>FÓRMULAS A UTILIZAR</a:t>
            </a:r>
          </a:p>
        </p:txBody>
      </p:sp>
      <p:sp>
        <p:nvSpPr>
          <p:cNvPr id="21507" name="Rectangle 4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 w="38100" cmpd="dbl"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     (1) v =  </a:t>
            </a:r>
            <a:r>
              <a:rPr lang="es-MX" u="sng" dirty="0" smtClean="0"/>
              <a:t>f </a:t>
            </a:r>
            <a:r>
              <a:rPr lang="es-MX" dirty="0" smtClean="0"/>
              <a:t>        (2) </a:t>
            </a:r>
            <a:r>
              <a:rPr lang="es-CR" dirty="0" smtClean="0"/>
              <a:t>v = </a:t>
            </a:r>
            <a:r>
              <a:rPr lang="el-GR" dirty="0" smtClean="0">
                <a:cs typeface="Arial" pitchFamily="34" charset="0"/>
              </a:rPr>
              <a:t>λ</a:t>
            </a:r>
            <a:r>
              <a:rPr lang="es-CR" dirty="0" smtClean="0"/>
              <a:t>.f</a:t>
            </a:r>
            <a:endParaRPr lang="es-MX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es-MX" dirty="0" smtClean="0"/>
              <a:t>                  </a:t>
            </a:r>
            <a:r>
              <a:rPr lang="es-MX" dirty="0" smtClean="0"/>
              <a:t>   </a:t>
            </a:r>
            <a:r>
              <a:rPr lang="es-MX" dirty="0" smtClean="0"/>
              <a:t>T	</a:t>
            </a:r>
          </a:p>
          <a:p>
            <a:pPr eaLnBrk="1" hangingPunct="1">
              <a:buFont typeface="Wingdings" pitchFamily="2" charset="2"/>
              <a:buNone/>
            </a:pPr>
            <a:endParaRPr lang="es-MX" dirty="0" smtClean="0"/>
          </a:p>
          <a:p>
            <a:pPr eaLnBrk="1" hangingPunct="1">
              <a:buFont typeface="Wingdings" pitchFamily="2" charset="2"/>
              <a:buNone/>
            </a:pPr>
            <a:r>
              <a:rPr lang="es-MX" dirty="0" smtClean="0"/>
              <a:t>			(3) T = </a:t>
            </a:r>
            <a:r>
              <a:rPr lang="es-MX" u="sng" dirty="0" smtClean="0"/>
              <a:t>1</a:t>
            </a:r>
            <a:endParaRPr lang="es-MX" dirty="0" smtClean="0"/>
          </a:p>
          <a:p>
            <a:pPr eaLnBrk="1" hangingPunct="1">
              <a:buFont typeface="Wingdings" pitchFamily="2" charset="2"/>
              <a:buNone/>
            </a:pPr>
            <a:r>
              <a:rPr lang="es-MX" dirty="0" smtClean="0"/>
              <a:t>                           </a:t>
            </a:r>
            <a:r>
              <a:rPr lang="es-MX" dirty="0" smtClean="0"/>
              <a:t>    </a:t>
            </a:r>
            <a:r>
              <a:rPr lang="es-MX" dirty="0" smtClean="0"/>
              <a:t>f</a:t>
            </a:r>
            <a:endParaRPr lang="es-MX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mtClean="0"/>
              <a:t>ONDAS SÍSMICAS.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MX" sz="4000" dirty="0" smtClean="0"/>
              <a:t>Cuando ocurre un gran deslizamiento de corteza al interior de la tierra (terremoto o temblor), o una explosión nuclear en profundidad se generan intensas vibraciones llamadas </a:t>
            </a:r>
            <a:r>
              <a:rPr lang="es-MX" sz="4000" dirty="0" smtClean="0">
                <a:solidFill>
                  <a:srgbClr val="FF3399"/>
                </a:solidFill>
              </a:rPr>
              <a:t>ondas sísmicas</a:t>
            </a:r>
            <a:r>
              <a:rPr lang="es-MX" sz="4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Formas de transportar energía</a:t>
            </a:r>
            <a:endParaRPr lang="en-U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Enviando una partícula, como un electrón, que transporta energía eléctrica, o una bola que transporta energía cinética.  En ambos casos, además de la energía, se transporta materia</a:t>
            </a:r>
            <a:r>
              <a:rPr lang="es-MX" dirty="0" smtClean="0"/>
              <a:t>.</a:t>
            </a:r>
          </a:p>
          <a:p>
            <a:r>
              <a:rPr lang="es-MX" dirty="0" smtClean="0">
                <a:solidFill>
                  <a:schemeClr val="accent1"/>
                </a:solidFill>
              </a:rPr>
              <a:t>2.</a:t>
            </a:r>
            <a:r>
              <a:rPr lang="es-MX" dirty="0" smtClean="0"/>
              <a:t>Enviando una onda, sea mecánica o electromagnética, mediante la cual, se transporta la energía sin que se transporte la materia.</a:t>
            </a:r>
          </a:p>
          <a:p>
            <a:endParaRPr lang="es-MX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mtClean="0"/>
              <a:t>ONDAS 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4000" smtClean="0"/>
              <a:t>Son ondas compresionales, es decir el material que atraviesan, sólido, liquido o gaseoso sufre sucesiones de compresiones y extensiones, que son contracciones y relajamientos "Push-Pull" (empujar y tirar).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mtClean="0"/>
              <a:t>ONDAS 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MX" sz="4000" dirty="0" smtClean="0"/>
              <a:t>Las ondas S (</a:t>
            </a:r>
            <a:r>
              <a:rPr lang="es-MX" sz="4000" dirty="0" err="1" smtClean="0"/>
              <a:t>Shear</a:t>
            </a:r>
            <a:r>
              <a:rPr lang="es-MX" sz="4000" dirty="0" smtClean="0"/>
              <a:t> </a:t>
            </a:r>
            <a:r>
              <a:rPr lang="es-MX" sz="4000" dirty="0" err="1" smtClean="0"/>
              <a:t>waves</a:t>
            </a:r>
            <a:r>
              <a:rPr lang="es-MX" sz="4000" dirty="0" smtClean="0"/>
              <a:t>) se mueven en dirección perpendicular a la dirección de viaje de la onda. </a:t>
            </a:r>
            <a:endParaRPr lang="es-MX" sz="4000" dirty="0" smtClean="0"/>
          </a:p>
          <a:p>
            <a:pPr eaLnBrk="1" hangingPunct="1"/>
            <a:r>
              <a:rPr lang="es-MX" sz="4000" dirty="0" smtClean="0"/>
              <a:t>La </a:t>
            </a:r>
            <a:r>
              <a:rPr lang="es-MX" sz="4000" dirty="0" smtClean="0"/>
              <a:t>onda S no existe en líquidos y gases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mtClean="0"/>
              <a:t>ONDAS SUPERFICIALES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MX" sz="4000" dirty="0" smtClean="0"/>
              <a:t>Viajan solo por la superficie de la corteza, o por la superficie de alguna capa del interior de la tierra. </a:t>
            </a:r>
          </a:p>
        </p:txBody>
      </p:sp>
      <p:pic>
        <p:nvPicPr>
          <p:cNvPr id="81922" name="Picture 2" descr="http://2.bp.blogspot.com/-KMySWlRHs4Q/TagivSHgWCI/AAAAAAAAAA0/95au2ivJH1A/s1600/onda_sism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371849"/>
            <a:ext cx="3810000" cy="348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Eco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</a:t>
            </a:r>
            <a:r>
              <a:rPr lang="es-ES" dirty="0" smtClean="0"/>
              <a:t>curre</a:t>
            </a:r>
            <a:r>
              <a:rPr lang="es-ES" dirty="0" smtClean="0"/>
              <a:t>, cuando una onda sonora se refleja perpendicularmente en una pared, u en otro medio sólido, como una montaña, el fondo de una cueva, entre otros. </a:t>
            </a:r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71852"/>
            <a:ext cx="50006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400" smtClean="0"/>
              <a:t>DEFINICIÓN DE ONDA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Son una forma de transmisión de energía, desde una fuente (origen de las ondas) hasta un receptor de ondas</a:t>
            </a:r>
            <a:r>
              <a:rPr lang="es-MX" dirty="0" smtClean="0"/>
              <a:t>.</a:t>
            </a:r>
          </a:p>
        </p:txBody>
      </p:sp>
      <p:pic>
        <p:nvPicPr>
          <p:cNvPr id="66562" name="Picture 2" descr="http://fondos-animados.com/images/wallpapers/fondo-animado-de-ondas-29228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143248"/>
            <a:ext cx="2286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smtClean="0"/>
              <a:t>CLASIFICACIÓN DE LAS ONDAS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sz="4000" dirty="0" smtClean="0"/>
              <a:t>				</a:t>
            </a:r>
            <a:r>
              <a:rPr lang="es-MX" b="1" dirty="0" smtClean="0">
                <a:solidFill>
                  <a:srgbClr val="FF3399"/>
                </a:solidFill>
              </a:rPr>
              <a:t>ONDAS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MX" dirty="0" smtClean="0">
              <a:solidFill>
                <a:srgbClr val="FF3399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MX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MX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sz="2400" dirty="0" smtClean="0"/>
              <a:t>  </a:t>
            </a:r>
            <a:endParaRPr lang="es-MX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MX" sz="40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MX" sz="4000" dirty="0" smtClean="0">
              <a:solidFill>
                <a:schemeClr val="hlink"/>
              </a:solidFill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2428860" y="1928802"/>
            <a:ext cx="64770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500563" y="1928802"/>
            <a:ext cx="785818" cy="5000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6143636" y="3000372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500034" y="3357562"/>
            <a:ext cx="792163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143108" y="3214686"/>
            <a:ext cx="928694" cy="12858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928662" y="235743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 smtClean="0"/>
              <a:t>MECÁNICAS</a:t>
            </a:r>
            <a:endParaRPr lang="en-US" sz="2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572000" y="250030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 smtClean="0"/>
              <a:t>ELECTROMAGNÉTICAS</a:t>
            </a:r>
            <a:endParaRPr lang="en-U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0034" y="292893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Pueden ser:</a:t>
            </a:r>
            <a:endParaRPr lang="en-US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0" y="4572008"/>
            <a:ext cx="2285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Longitudinales</a:t>
            </a:r>
          </a:p>
          <a:p>
            <a:r>
              <a:rPr lang="es-CR" sz="2400" b="1" dirty="0" smtClean="0">
                <a:solidFill>
                  <a:srgbClr val="0070C0"/>
                </a:solidFill>
              </a:rPr>
              <a:t>El sonido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714876" y="3643314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Transversales</a:t>
            </a:r>
          </a:p>
          <a:p>
            <a:r>
              <a:rPr lang="es-CR" sz="2400" b="1" dirty="0" smtClean="0">
                <a:solidFill>
                  <a:srgbClr val="0070C0"/>
                </a:solidFill>
              </a:rPr>
              <a:t>La luz visible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09822" y="4652970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Transversales</a:t>
            </a:r>
          </a:p>
          <a:p>
            <a:r>
              <a:rPr lang="es-CR" sz="2400" b="1" dirty="0" smtClean="0">
                <a:solidFill>
                  <a:srgbClr val="0070C0"/>
                </a:solidFill>
              </a:rPr>
              <a:t>La cuerda de una guitarra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  <p:bldP spid="11272" grpId="0" animBg="1"/>
      <p:bldP spid="10" grpId="0"/>
      <p:bldP spid="11" grpId="0"/>
      <p:bldP spid="12" grpId="0"/>
      <p:bldP spid="13" grpId="0"/>
      <p:bldP spid="14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ONDAS MECÁNICAS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</a:t>
            </a:r>
            <a:r>
              <a:rPr lang="es-ES" dirty="0" smtClean="0"/>
              <a:t>on </a:t>
            </a:r>
            <a:r>
              <a:rPr lang="es-ES" dirty="0" smtClean="0"/>
              <a:t>aquellas, que requieren de un medio material para </a:t>
            </a:r>
            <a:r>
              <a:rPr lang="es-ES" dirty="0" smtClean="0"/>
              <a:t>transmitirse.</a:t>
            </a:r>
          </a:p>
          <a:p>
            <a:r>
              <a:rPr lang="es-ES" dirty="0" smtClean="0"/>
              <a:t>Pueden </a:t>
            </a:r>
            <a:r>
              <a:rPr lang="es-ES" dirty="0" smtClean="0"/>
              <a:t>ser </a:t>
            </a:r>
            <a:r>
              <a:rPr lang="es-ES" dirty="0" smtClean="0"/>
              <a:t>longitudinales o </a:t>
            </a:r>
            <a:r>
              <a:rPr lang="es-ES" dirty="0" smtClean="0"/>
              <a:t>transversales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mtClean="0"/>
              <a:t>Ejemplos de ondas mecánicas</a:t>
            </a:r>
          </a:p>
        </p:txBody>
      </p:sp>
      <p:pic>
        <p:nvPicPr>
          <p:cNvPr id="4" name="Picture 2" descr="http://web.educastur.princast.es/proyectos/jimena/pj_franciscga/concyt2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7375" y="2357438"/>
            <a:ext cx="4572000" cy="2800350"/>
          </a:xfr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72250" y="1357313"/>
            <a:ext cx="2214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dirty="0"/>
              <a:t>Onda mecánica longitudinal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 flipV="1">
            <a:off x="5357813" y="1681163"/>
            <a:ext cx="1214437" cy="9620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43688" y="4214813"/>
            <a:ext cx="1785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dirty="0"/>
              <a:t>Onda mecánica transversal</a:t>
            </a: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rot="10800000">
            <a:off x="4286250" y="4000500"/>
            <a:ext cx="2357438" cy="5381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400" dirty="0" smtClean="0"/>
              <a:t>Ondas longitudinales</a:t>
            </a:r>
            <a:endParaRPr lang="es-MX" sz="44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R" dirty="0" smtClean="0"/>
              <a:t>Son </a:t>
            </a:r>
            <a:r>
              <a:rPr lang="es-CR" dirty="0" smtClean="0"/>
              <a:t>las que viajan paralelamente a la dirección de propagación. </a:t>
            </a:r>
          </a:p>
          <a:p>
            <a:pPr eaLnBrk="1" hangingPunct="1"/>
            <a:endParaRPr lang="es-MX" dirty="0" smtClean="0"/>
          </a:p>
        </p:txBody>
      </p:sp>
      <p:pic>
        <p:nvPicPr>
          <p:cNvPr id="74754" name="Picture 2" descr="http://curiosoperoinutil.com/wp-content/uploads/2006/10/diapas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357562"/>
            <a:ext cx="400052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 smtClean="0"/>
              <a:t>ondAS</a:t>
            </a:r>
            <a:r>
              <a:rPr lang="es-CR" dirty="0" smtClean="0"/>
              <a:t> TRANSVERSALES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Son las que viajan perpendicularmente, a la dirección de propagación.</a:t>
            </a:r>
            <a:endParaRPr lang="en-US" dirty="0"/>
          </a:p>
        </p:txBody>
      </p:sp>
      <p:pic>
        <p:nvPicPr>
          <p:cNvPr id="4" name="Picture 4" descr="Tw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3042" y="3143248"/>
            <a:ext cx="4610100" cy="1354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smtClean="0"/>
              <a:t>ONDAS ELECTROMAGNÉTICAS.</a:t>
            </a:r>
            <a:endParaRPr lang="es-MX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R" sz="4400" smtClean="0"/>
              <a:t>Son las que no requieren de un medio físico para transmitirse, pero si pueden hacerlo en ellos. </a:t>
            </a:r>
            <a:endParaRPr lang="es-MX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Personalizado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</TotalTime>
  <Words>637</Words>
  <Application>Microsoft Office PowerPoint</Application>
  <PresentationFormat>Presentación en pantalla (4:3)</PresentationFormat>
  <Paragraphs>95</Paragraphs>
  <Slides>23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Viajes</vt:lpstr>
      <vt:lpstr>Microsoft Editor de ecuaciones 3.0</vt:lpstr>
      <vt:lpstr>CAPÍTULO VI FÍSICA 11˚ UN ENFOQUE PRÁCTICO</vt:lpstr>
      <vt:lpstr>Formas de transportar energía</vt:lpstr>
      <vt:lpstr>DEFINICIÓN DE ONDA</vt:lpstr>
      <vt:lpstr>CLASIFICACIÓN DE LAS ONDAS</vt:lpstr>
      <vt:lpstr>ONDAS MECÁNICAS</vt:lpstr>
      <vt:lpstr>Ejemplos de ondas mecánicas</vt:lpstr>
      <vt:lpstr>Ondas longitudinales</vt:lpstr>
      <vt:lpstr>ondAS TRANSVERSALES</vt:lpstr>
      <vt:lpstr>ONDAS ELECTROMAGNÉTICAS.</vt:lpstr>
      <vt:lpstr>Espectro electromagnético</vt:lpstr>
      <vt:lpstr>Características de las ondas</vt:lpstr>
      <vt:lpstr>(1)Amplitud de onda:</vt:lpstr>
      <vt:lpstr>(2)Longitud de onda:</vt:lpstr>
      <vt:lpstr>(3) Período:</vt:lpstr>
      <vt:lpstr>(4)Frecuencia: </vt:lpstr>
      <vt:lpstr>(5)Velocidad de onda: </vt:lpstr>
      <vt:lpstr>(6) Energía de la onda: </vt:lpstr>
      <vt:lpstr>FÓRMULAS A UTILIZAR</vt:lpstr>
      <vt:lpstr>ONDAS SÍSMICAS.</vt:lpstr>
      <vt:lpstr>ONDAS P</vt:lpstr>
      <vt:lpstr>ONDAS S</vt:lpstr>
      <vt:lpstr>ONDAS SUPERFICIALES</vt:lpstr>
      <vt:lpstr>Eco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VI FÍSICA 11˚ UN ENFOQUE PRÁCTICO</dc:title>
  <dc:creator>KATHIA</dc:creator>
  <cp:lastModifiedBy>KATHIA</cp:lastModifiedBy>
  <cp:revision>5</cp:revision>
  <dcterms:created xsi:type="dcterms:W3CDTF">2012-02-06T02:09:28Z</dcterms:created>
  <dcterms:modified xsi:type="dcterms:W3CDTF">2012-02-06T03:14:23Z</dcterms:modified>
</cp:coreProperties>
</file>