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B7C5D-C628-43F5-B3AF-3632CCAD7B43}" type="datetimeFigureOut">
              <a:rPr lang="en-US" smtClean="0"/>
              <a:t>2/5/2012</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A39BD-8CD6-4F7A-81C0-B6C8C75C4D9F}"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2</a:t>
            </a:fld>
            <a:endParaRPr lang="es-C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12</a:t>
            </a:fld>
            <a:endParaRPr lang="es-C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13</a:t>
            </a:fld>
            <a:endParaRPr lang="es-C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14</a:t>
            </a:fld>
            <a:endParaRPr lang="es-C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15</a:t>
            </a:fld>
            <a:endParaRPr lang="es-C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16</a:t>
            </a:fld>
            <a:endParaRPr lang="es-C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17</a:t>
            </a:fld>
            <a:endParaRPr lang="es-C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18</a:t>
            </a:fld>
            <a:endParaRPr lang="es-C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19</a:t>
            </a:fld>
            <a:endParaRPr lang="es-C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20</a:t>
            </a:fld>
            <a:endParaRPr lang="es-C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21</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3</a:t>
            </a:fld>
            <a:endParaRPr lang="es-C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22</a:t>
            </a:fld>
            <a:endParaRPr lang="es-C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23</a:t>
            </a:fld>
            <a:endParaRPr lang="es-C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24</a:t>
            </a:fld>
            <a:endParaRPr lang="es-C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25</a:t>
            </a:fld>
            <a:endParaRPr lang="es-C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26</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4</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6</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7</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8</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9</a:t>
            </a:fld>
            <a:endParaRPr lang="es-C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10</a:t>
            </a:fld>
            <a:endParaRPr lang="es-C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a:p>
        </p:txBody>
      </p:sp>
      <p:sp>
        <p:nvSpPr>
          <p:cNvPr id="4" name="Slide Number Placeholder 3"/>
          <p:cNvSpPr>
            <a:spLocks noGrp="1"/>
          </p:cNvSpPr>
          <p:nvPr>
            <p:ph type="sldNum" sz="quarter" idx="10"/>
          </p:nvPr>
        </p:nvSpPr>
        <p:spPr/>
        <p:txBody>
          <a:bodyPr/>
          <a:lstStyle/>
          <a:p>
            <a:fld id="{40A61FD7-E344-48EC-99C5-02D4EFF9B30C}" type="slidenum">
              <a:rPr lang="es-CO" smtClean="0"/>
              <a:pPr/>
              <a:t>11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6D7209F-6B3E-42DA-A550-E6AD2E1960AE}" type="datetimeFigureOut">
              <a:rPr lang="en-US" smtClean="0"/>
              <a:t>2/5/2012</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DB3C7914-B3EB-4EBF-8033-8644EAB22072}"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6D7209F-6B3E-42DA-A550-E6AD2E1960AE}" type="datetimeFigureOut">
              <a:rPr lang="en-US" smtClean="0"/>
              <a:t>2/5/2012</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DB3C7914-B3EB-4EBF-8033-8644EAB22072}"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6D7209F-6B3E-42DA-A550-E6AD2E1960AE}" type="datetimeFigureOut">
              <a:rPr lang="en-US" smtClean="0"/>
              <a:t>2/5/2012</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DB3C7914-B3EB-4EBF-8033-8644EAB22072}"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6D7209F-6B3E-42DA-A550-E6AD2E1960AE}" type="datetimeFigureOut">
              <a:rPr lang="en-US" smtClean="0"/>
              <a:t>2/5/2012</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DB3C7914-B3EB-4EBF-8033-8644EAB22072}" type="slidenum">
              <a:rPr lang="en-US" smtClean="0"/>
              <a:t>‹Nº›</a:t>
            </a:fld>
            <a:endParaRPr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6D7209F-6B3E-42DA-A550-E6AD2E1960AE}" type="datetimeFigureOut">
              <a:rPr lang="en-US" smtClean="0"/>
              <a:t>2/5/2012</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DB3C7914-B3EB-4EBF-8033-8644EAB22072}" type="slidenum">
              <a:rPr lang="en-US" smtClean="0"/>
              <a:t>‹Nº›</a:t>
            </a:fld>
            <a:endParaRPr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6D7209F-6B3E-42DA-A550-E6AD2E1960AE}" type="datetimeFigureOut">
              <a:rPr lang="en-US" smtClean="0"/>
              <a:t>2/5/2012</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DB3C7914-B3EB-4EBF-8033-8644EAB22072}" type="slidenum">
              <a:rPr lang="en-US" smtClean="0"/>
              <a:t>‹Nº›</a:t>
            </a:fld>
            <a:endParaRPr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6D7209F-6B3E-42DA-A550-E6AD2E1960AE}" type="datetimeFigureOut">
              <a:rPr lang="en-US" smtClean="0"/>
              <a:t>2/5/2012</a:t>
            </a:fld>
            <a:endParaRPr lang="en-US"/>
          </a:p>
        </p:txBody>
      </p:sp>
      <p:sp>
        <p:nvSpPr>
          <p:cNvPr id="8" name="7 Marcador de pie de página"/>
          <p:cNvSpPr>
            <a:spLocks noGrp="1"/>
          </p:cNvSpPr>
          <p:nvPr>
            <p:ph type="ftr" sz="quarter" idx="11"/>
          </p:nvPr>
        </p:nvSpPr>
        <p:spPr/>
        <p:txBody>
          <a:bodyPr/>
          <a:lstStyle>
            <a:extLst/>
          </a:lstStyle>
          <a:p>
            <a:endParaRPr lang="en-US"/>
          </a:p>
        </p:txBody>
      </p:sp>
      <p:sp>
        <p:nvSpPr>
          <p:cNvPr id="9" name="8 Marcador de número de diapositiva"/>
          <p:cNvSpPr>
            <a:spLocks noGrp="1"/>
          </p:cNvSpPr>
          <p:nvPr>
            <p:ph type="sldNum" sz="quarter" idx="12"/>
          </p:nvPr>
        </p:nvSpPr>
        <p:spPr/>
        <p:txBody>
          <a:bodyPr/>
          <a:lstStyle>
            <a:extLst/>
          </a:lstStyle>
          <a:p>
            <a:fld id="{DB3C7914-B3EB-4EBF-8033-8644EAB22072}"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6D7209F-6B3E-42DA-A550-E6AD2E1960AE}" type="datetimeFigureOut">
              <a:rPr lang="en-US" smtClean="0"/>
              <a:t>2/5/2012</a:t>
            </a:fld>
            <a:endParaRPr lang="en-US"/>
          </a:p>
        </p:txBody>
      </p:sp>
      <p:sp>
        <p:nvSpPr>
          <p:cNvPr id="4" name="3 Marcador de pie de página"/>
          <p:cNvSpPr>
            <a:spLocks noGrp="1"/>
          </p:cNvSpPr>
          <p:nvPr>
            <p:ph type="ftr" sz="quarter" idx="11"/>
          </p:nvPr>
        </p:nvSpPr>
        <p:spPr/>
        <p:txBody>
          <a:bodyPr/>
          <a:lstStyle>
            <a:extLst/>
          </a:lstStyle>
          <a:p>
            <a:endParaRPr lang="en-US"/>
          </a:p>
        </p:txBody>
      </p:sp>
      <p:sp>
        <p:nvSpPr>
          <p:cNvPr id="5" name="4 Marcador de número de diapositiva"/>
          <p:cNvSpPr>
            <a:spLocks noGrp="1"/>
          </p:cNvSpPr>
          <p:nvPr>
            <p:ph type="sldNum" sz="quarter" idx="12"/>
          </p:nvPr>
        </p:nvSpPr>
        <p:spPr/>
        <p:txBody>
          <a:bodyPr/>
          <a:lstStyle>
            <a:extLst/>
          </a:lstStyle>
          <a:p>
            <a:fld id="{DB3C7914-B3EB-4EBF-8033-8644EAB22072}" type="slidenum">
              <a:rPr lang="en-US" smtClean="0"/>
              <a:t>‹Nº›</a:t>
            </a:fld>
            <a:endParaRPr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6D7209F-6B3E-42DA-A550-E6AD2E1960AE}" type="datetimeFigureOut">
              <a:rPr lang="en-US" smtClean="0"/>
              <a:t>2/5/2012</a:t>
            </a:fld>
            <a:endParaRPr lang="en-US"/>
          </a:p>
        </p:txBody>
      </p:sp>
      <p:sp>
        <p:nvSpPr>
          <p:cNvPr id="3" name="2 Marcador de pie de página"/>
          <p:cNvSpPr>
            <a:spLocks noGrp="1"/>
          </p:cNvSpPr>
          <p:nvPr>
            <p:ph type="ftr" sz="quarter" idx="11"/>
          </p:nvPr>
        </p:nvSpPr>
        <p:spPr/>
        <p:txBody>
          <a:bodyPr/>
          <a:lstStyle>
            <a:extLst/>
          </a:lstStyle>
          <a:p>
            <a:endParaRPr lang="en-US"/>
          </a:p>
        </p:txBody>
      </p:sp>
      <p:sp>
        <p:nvSpPr>
          <p:cNvPr id="4" name="3 Marcador de número de diapositiva"/>
          <p:cNvSpPr>
            <a:spLocks noGrp="1"/>
          </p:cNvSpPr>
          <p:nvPr>
            <p:ph type="sldNum" sz="quarter" idx="12"/>
          </p:nvPr>
        </p:nvSpPr>
        <p:spPr/>
        <p:txBody>
          <a:bodyPr/>
          <a:lstStyle>
            <a:extLst/>
          </a:lstStyle>
          <a:p>
            <a:fld id="{DB3C7914-B3EB-4EBF-8033-8644EAB22072}"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6D7209F-6B3E-42DA-A550-E6AD2E1960AE}" type="datetimeFigureOut">
              <a:rPr lang="en-US" smtClean="0"/>
              <a:t>2/5/2012</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DB3C7914-B3EB-4EBF-8033-8644EAB22072}"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6D7209F-6B3E-42DA-A550-E6AD2E1960AE}" type="datetimeFigureOut">
              <a:rPr lang="en-US" smtClean="0"/>
              <a:t>2/5/2012</a:t>
            </a:fld>
            <a:endParaRPr lang="en-U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DB3C7914-B3EB-4EBF-8033-8644EAB22072}" type="slidenum">
              <a:rPr lang="en-US" smtClean="0"/>
              <a:t>‹Nº›</a:t>
            </a:fld>
            <a:endParaRPr lang="en-U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D7209F-6B3E-42DA-A550-E6AD2E1960AE}" type="datetimeFigureOut">
              <a:rPr lang="en-US" smtClean="0"/>
              <a:t>2/5/2012</a:t>
            </a:fld>
            <a:endParaRPr lang="en-U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B3C7914-B3EB-4EBF-8033-8644EAB22072}"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png"/><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R" dirty="0" smtClean="0">
                <a:latin typeface="Arial" pitchFamily="34" charset="0"/>
                <a:cs typeface="Arial" pitchFamily="34" charset="0"/>
              </a:rPr>
              <a:t>CAPÍTULO </a:t>
            </a:r>
            <a:r>
              <a:rPr lang="es-CR" dirty="0" smtClean="0">
                <a:latin typeface="Arial" pitchFamily="34" charset="0"/>
                <a:cs typeface="Arial" pitchFamily="34" charset="0"/>
              </a:rPr>
              <a:t>V</a:t>
            </a:r>
            <a:r>
              <a:rPr lang="es-CR" dirty="0" smtClean="0">
                <a:latin typeface="Arial" pitchFamily="34" charset="0"/>
                <a:cs typeface="Arial" pitchFamily="34" charset="0"/>
              </a:rPr>
              <a:t/>
            </a:r>
            <a:br>
              <a:rPr lang="es-CR" dirty="0" smtClean="0">
                <a:latin typeface="Arial" pitchFamily="34" charset="0"/>
                <a:cs typeface="Arial" pitchFamily="34" charset="0"/>
              </a:rPr>
            </a:br>
            <a:r>
              <a:rPr lang="es-CR" dirty="0" smtClean="0">
                <a:latin typeface="Arial" pitchFamily="34" charset="0"/>
                <a:cs typeface="Arial" pitchFamily="34" charset="0"/>
              </a:rPr>
              <a:t>FÍSICA 11˚ UN ENFOQUE PRÁCTICO</a:t>
            </a:r>
            <a:endParaRPr lang="en-US" dirty="0"/>
          </a:p>
        </p:txBody>
      </p:sp>
      <p:sp>
        <p:nvSpPr>
          <p:cNvPr id="3" name="2 Subtítulo"/>
          <p:cNvSpPr>
            <a:spLocks noGrp="1"/>
          </p:cNvSpPr>
          <p:nvPr>
            <p:ph type="subTitle" idx="1"/>
          </p:nvPr>
        </p:nvSpPr>
        <p:spPr/>
        <p:txBody>
          <a:bodyPr/>
          <a:lstStyle/>
          <a:p>
            <a:endParaRPr lang="en-US" dirty="0" smtClean="0"/>
          </a:p>
          <a:p>
            <a:r>
              <a:rPr lang="en-US" dirty="0" smtClean="0"/>
              <a:t>MAGNETISMO Y ELECTROMAGNETISMO</a:t>
            </a:r>
            <a:endParaRPr lang="en-US" dirty="0"/>
          </a:p>
        </p:txBody>
      </p:sp>
      <p:pic>
        <p:nvPicPr>
          <p:cNvPr id="23554" name="Picture 2" descr="transmagnet_t1.gif (14122 bytes)"/>
          <p:cNvPicPr>
            <a:picLocks noChangeAspect="1" noChangeArrowheads="1" noCrop="1"/>
          </p:cNvPicPr>
          <p:nvPr/>
        </p:nvPicPr>
        <p:blipFill>
          <a:blip r:embed="rId2"/>
          <a:srcRect/>
          <a:stretch>
            <a:fillRect/>
          </a:stretch>
        </p:blipFill>
        <p:spPr bwMode="auto">
          <a:xfrm>
            <a:off x="428596" y="2500306"/>
            <a:ext cx="1428760" cy="14954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O" dirty="0"/>
          </a:p>
        </p:txBody>
      </p:sp>
      <p:sp>
        <p:nvSpPr>
          <p:cNvPr id="3" name="Title 2"/>
          <p:cNvSpPr>
            <a:spLocks noGrp="1"/>
          </p:cNvSpPr>
          <p:nvPr>
            <p:ph type="title"/>
          </p:nvPr>
        </p:nvSpPr>
        <p:spPr/>
        <p:txBody>
          <a:bodyPr>
            <a:normAutofit fontScale="90000"/>
          </a:bodyPr>
          <a:lstStyle/>
          <a:p>
            <a:r>
              <a:rPr lang="es-CO" dirty="0" smtClean="0"/>
              <a:t>Materiales magnetizados y sin magnetizar</a:t>
            </a:r>
            <a:endParaRPr lang="es-CO" dirty="0"/>
          </a:p>
        </p:txBody>
      </p:sp>
      <p:pic>
        <p:nvPicPr>
          <p:cNvPr id="7170" name="Picture 2"/>
          <p:cNvPicPr>
            <a:picLocks noChangeAspect="1" noChangeArrowheads="1"/>
          </p:cNvPicPr>
          <p:nvPr/>
        </p:nvPicPr>
        <p:blipFill>
          <a:blip r:embed="rId3" cstate="print"/>
          <a:srcRect/>
          <a:stretch>
            <a:fillRect/>
          </a:stretch>
        </p:blipFill>
        <p:spPr bwMode="auto">
          <a:xfrm>
            <a:off x="1357290" y="2571744"/>
            <a:ext cx="561022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MX" dirty="0" smtClean="0"/>
              <a:t>Son los lugares donde se siente con mayor intensidad la fuerza magnética. </a:t>
            </a:r>
            <a:endParaRPr lang="es-CO" dirty="0" smtClean="0"/>
          </a:p>
          <a:p>
            <a:endParaRPr lang="es-CO" dirty="0"/>
          </a:p>
        </p:txBody>
      </p:sp>
      <p:sp>
        <p:nvSpPr>
          <p:cNvPr id="3" name="Title 2"/>
          <p:cNvSpPr>
            <a:spLocks noGrp="1"/>
          </p:cNvSpPr>
          <p:nvPr>
            <p:ph type="title"/>
          </p:nvPr>
        </p:nvSpPr>
        <p:spPr/>
        <p:txBody>
          <a:bodyPr/>
          <a:lstStyle/>
          <a:p>
            <a:r>
              <a:rPr lang="es-CO" dirty="0" smtClean="0"/>
              <a:t>Polos de un imán</a:t>
            </a:r>
            <a:endParaRPr lang="es-CO" dirty="0"/>
          </a:p>
        </p:txBody>
      </p:sp>
      <p:pic>
        <p:nvPicPr>
          <p:cNvPr id="8194" name="Picture 2"/>
          <p:cNvPicPr>
            <a:picLocks noChangeAspect="1" noChangeArrowheads="1"/>
          </p:cNvPicPr>
          <p:nvPr/>
        </p:nvPicPr>
        <p:blipFill>
          <a:blip r:embed="rId3" cstate="print"/>
          <a:srcRect/>
          <a:stretch>
            <a:fillRect/>
          </a:stretch>
        </p:blipFill>
        <p:spPr bwMode="auto">
          <a:xfrm>
            <a:off x="1714480" y="2857496"/>
            <a:ext cx="5610225"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O"/>
          </a:p>
        </p:txBody>
      </p:sp>
      <p:sp>
        <p:nvSpPr>
          <p:cNvPr id="3" name="Title 2"/>
          <p:cNvSpPr>
            <a:spLocks noGrp="1"/>
          </p:cNvSpPr>
          <p:nvPr>
            <p:ph type="title"/>
          </p:nvPr>
        </p:nvSpPr>
        <p:spPr/>
        <p:txBody>
          <a:bodyPr/>
          <a:lstStyle/>
          <a:p>
            <a:r>
              <a:rPr lang="es-CO" dirty="0" smtClean="0"/>
              <a:t>Líneas de campo magnético</a:t>
            </a:r>
            <a:endParaRPr lang="es-CO" dirty="0"/>
          </a:p>
        </p:txBody>
      </p:sp>
      <p:pic>
        <p:nvPicPr>
          <p:cNvPr id="9218" name="Picture 2"/>
          <p:cNvPicPr>
            <a:picLocks noChangeAspect="1" noChangeArrowheads="1"/>
          </p:cNvPicPr>
          <p:nvPr/>
        </p:nvPicPr>
        <p:blipFill>
          <a:blip r:embed="rId3" cstate="print"/>
          <a:srcRect/>
          <a:stretch>
            <a:fillRect/>
          </a:stretch>
        </p:blipFill>
        <p:spPr bwMode="auto">
          <a:xfrm>
            <a:off x="3071802" y="1785926"/>
            <a:ext cx="3486150"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CO" dirty="0" smtClean="0"/>
              <a:t>Los polos magnéticos y geográficos están invertidos.</a:t>
            </a:r>
          </a:p>
          <a:p>
            <a:r>
              <a:rPr lang="es-CO" dirty="0" smtClean="0"/>
              <a:t>La aguja tiene un polo norte magnético y apunta al polo sur magnético de la Tierra, o sea, el polo norte geográfico.</a:t>
            </a:r>
            <a:endParaRPr lang="es-CO" dirty="0"/>
          </a:p>
        </p:txBody>
      </p:sp>
      <p:sp>
        <p:nvSpPr>
          <p:cNvPr id="3" name="Title 2"/>
          <p:cNvSpPr>
            <a:spLocks noGrp="1"/>
          </p:cNvSpPr>
          <p:nvPr>
            <p:ph type="title"/>
          </p:nvPr>
        </p:nvSpPr>
        <p:spPr/>
        <p:txBody>
          <a:bodyPr/>
          <a:lstStyle/>
          <a:p>
            <a:r>
              <a:rPr lang="es-CO" dirty="0" smtClean="0"/>
              <a:t>Brújula</a:t>
            </a:r>
            <a:endParaRPr lang="es-CO" dirty="0"/>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11265" name="Object 1"/>
          <p:cNvGraphicFramePr>
            <a:graphicFrameLocks noChangeAspect="1"/>
          </p:cNvGraphicFramePr>
          <p:nvPr/>
        </p:nvGraphicFramePr>
        <p:xfrm>
          <a:off x="2928926" y="3929066"/>
          <a:ext cx="3333750" cy="2209800"/>
        </p:xfrm>
        <a:graphic>
          <a:graphicData uri="http://schemas.openxmlformats.org/presentationml/2006/ole">
            <p:oleObj spid="_x0000_s35842" r:id="rId4" imgW="3333333" imgH="2209524"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MX" dirty="0" smtClean="0"/>
              <a:t>Se debe a que al poseer la Tierra grandes depósitos de hierro en su interior, y también por el movimiento rotacional, todos estos depósitos actúan en conjunto como un gran imán, cuya fuerza se siente con más intensidad en los polos terrestres, como sucede en cualquier otro imán.</a:t>
            </a:r>
            <a:endParaRPr lang="es-CO" dirty="0"/>
          </a:p>
        </p:txBody>
      </p:sp>
      <p:sp>
        <p:nvSpPr>
          <p:cNvPr id="3" name="Title 2"/>
          <p:cNvSpPr>
            <a:spLocks noGrp="1"/>
          </p:cNvSpPr>
          <p:nvPr>
            <p:ph type="title"/>
          </p:nvPr>
        </p:nvSpPr>
        <p:spPr/>
        <p:txBody>
          <a:bodyPr/>
          <a:lstStyle/>
          <a:p>
            <a:r>
              <a:rPr lang="es-CO" dirty="0" smtClean="0"/>
              <a:t>Magnetismo de la Tierra</a:t>
            </a:r>
            <a:endParaRPr lang="es-C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CO" dirty="0" smtClean="0"/>
              <a:t>Protege a la Tierra de los mortales radiaciones cósmicas de alta energía.</a:t>
            </a:r>
            <a:endParaRPr lang="es-CO" dirty="0"/>
          </a:p>
        </p:txBody>
      </p:sp>
      <p:sp>
        <p:nvSpPr>
          <p:cNvPr id="3" name="Title 2"/>
          <p:cNvSpPr>
            <a:spLocks noGrp="1"/>
          </p:cNvSpPr>
          <p:nvPr>
            <p:ph type="title"/>
          </p:nvPr>
        </p:nvSpPr>
        <p:spPr/>
        <p:txBody>
          <a:bodyPr>
            <a:normAutofit fontScale="90000"/>
          </a:bodyPr>
          <a:lstStyle/>
          <a:p>
            <a:r>
              <a:rPr lang="es-CO" dirty="0" smtClean="0"/>
              <a:t>Importancia del campo magnético terrestre</a:t>
            </a:r>
            <a:endParaRPr lang="es-CO" dirty="0"/>
          </a:p>
        </p:txBody>
      </p:sp>
      <p:pic>
        <p:nvPicPr>
          <p:cNvPr id="49156" name="Picture 4" descr="http://2.bp.blogspot.com/_trukbpmyGuw/R_OOiSX_EyI/AAAAAAAAAW8/MYfHckYmJGE/s400/16381.jpg"/>
          <p:cNvPicPr>
            <a:picLocks noChangeAspect="1" noChangeArrowheads="1"/>
          </p:cNvPicPr>
          <p:nvPr/>
        </p:nvPicPr>
        <p:blipFill>
          <a:blip r:embed="rId3" cstate="print"/>
          <a:srcRect/>
          <a:stretch>
            <a:fillRect/>
          </a:stretch>
        </p:blipFill>
        <p:spPr bwMode="auto">
          <a:xfrm>
            <a:off x="357158" y="3357562"/>
            <a:ext cx="3048000" cy="2400300"/>
          </a:xfrm>
          <a:prstGeom prst="rect">
            <a:avLst/>
          </a:prstGeom>
          <a:noFill/>
        </p:spPr>
      </p:pic>
      <p:pic>
        <p:nvPicPr>
          <p:cNvPr id="49158" name="Picture 6" descr="http://co.kalipedia.com/kalipediamedia/cienciasnaturales/media/200709/24/fisicayquimica/20070924klpcnafyq_245.Ges.SCO.png"/>
          <p:cNvPicPr>
            <a:picLocks noChangeAspect="1" noChangeArrowheads="1"/>
          </p:cNvPicPr>
          <p:nvPr/>
        </p:nvPicPr>
        <p:blipFill>
          <a:blip r:embed="rId4" cstate="print"/>
          <a:srcRect/>
          <a:stretch>
            <a:fillRect/>
          </a:stretch>
        </p:blipFill>
        <p:spPr bwMode="auto">
          <a:xfrm>
            <a:off x="3571868" y="2333625"/>
            <a:ext cx="5286375" cy="45243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CO" dirty="0" smtClean="0"/>
              <a:t>Nunca se podrán separar los polos de un imán.</a:t>
            </a:r>
            <a:endParaRPr lang="es-CO" dirty="0"/>
          </a:p>
        </p:txBody>
      </p:sp>
      <p:sp>
        <p:nvSpPr>
          <p:cNvPr id="3" name="Title 2"/>
          <p:cNvSpPr>
            <a:spLocks noGrp="1"/>
          </p:cNvSpPr>
          <p:nvPr>
            <p:ph type="title"/>
          </p:nvPr>
        </p:nvSpPr>
        <p:spPr/>
        <p:txBody>
          <a:bodyPr/>
          <a:lstStyle/>
          <a:p>
            <a:r>
              <a:rPr lang="es-CO" dirty="0" smtClean="0"/>
              <a:t>Corte de un imán</a:t>
            </a:r>
            <a:endParaRPr lang="es-CO" dirty="0"/>
          </a:p>
        </p:txBody>
      </p:sp>
      <p:sp>
        <p:nvSpPr>
          <p:cNvPr id="5" name="Rectangle 4"/>
          <p:cNvSpPr/>
          <p:nvPr/>
        </p:nvSpPr>
        <p:spPr>
          <a:xfrm>
            <a:off x="2571736" y="2928934"/>
            <a:ext cx="171451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5"/>
          <p:cNvSpPr/>
          <p:nvPr/>
        </p:nvSpPr>
        <p:spPr>
          <a:xfrm>
            <a:off x="4286248" y="2928934"/>
            <a:ext cx="1714512" cy="9286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extBox 6"/>
          <p:cNvSpPr txBox="1"/>
          <p:nvPr/>
        </p:nvSpPr>
        <p:spPr>
          <a:xfrm>
            <a:off x="3071802" y="3286124"/>
            <a:ext cx="714380" cy="369332"/>
          </a:xfrm>
          <a:prstGeom prst="rect">
            <a:avLst/>
          </a:prstGeom>
          <a:noFill/>
        </p:spPr>
        <p:txBody>
          <a:bodyPr wrap="square" rtlCol="0">
            <a:spAutoFit/>
          </a:bodyPr>
          <a:lstStyle/>
          <a:p>
            <a:r>
              <a:rPr lang="es-CO" dirty="0" smtClean="0"/>
              <a:t>N</a:t>
            </a:r>
            <a:endParaRPr lang="es-CO" dirty="0"/>
          </a:p>
        </p:txBody>
      </p:sp>
      <p:sp>
        <p:nvSpPr>
          <p:cNvPr id="8" name="TextBox 7"/>
          <p:cNvSpPr txBox="1"/>
          <p:nvPr/>
        </p:nvSpPr>
        <p:spPr>
          <a:xfrm>
            <a:off x="4572000" y="3286124"/>
            <a:ext cx="714380" cy="369332"/>
          </a:xfrm>
          <a:prstGeom prst="rect">
            <a:avLst/>
          </a:prstGeom>
          <a:noFill/>
        </p:spPr>
        <p:txBody>
          <a:bodyPr wrap="square" rtlCol="0">
            <a:spAutoFit/>
          </a:bodyPr>
          <a:lstStyle/>
          <a:p>
            <a:r>
              <a:rPr lang="es-CO" dirty="0" smtClean="0"/>
              <a:t>S</a:t>
            </a:r>
            <a:endParaRPr lang="es-CO" dirty="0"/>
          </a:p>
        </p:txBody>
      </p:sp>
      <p:sp>
        <p:nvSpPr>
          <p:cNvPr id="9" name="Rectangle 8"/>
          <p:cNvSpPr/>
          <p:nvPr/>
        </p:nvSpPr>
        <p:spPr>
          <a:xfrm>
            <a:off x="2071670" y="4071942"/>
            <a:ext cx="100013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angle 9"/>
          <p:cNvSpPr/>
          <p:nvPr/>
        </p:nvSpPr>
        <p:spPr>
          <a:xfrm>
            <a:off x="4643438" y="4071942"/>
            <a:ext cx="100013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10"/>
          <p:cNvSpPr/>
          <p:nvPr/>
        </p:nvSpPr>
        <p:spPr>
          <a:xfrm>
            <a:off x="3071802" y="4071942"/>
            <a:ext cx="1071570" cy="9286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12"/>
          <p:cNvSpPr/>
          <p:nvPr/>
        </p:nvSpPr>
        <p:spPr>
          <a:xfrm>
            <a:off x="5643570" y="4071942"/>
            <a:ext cx="1071570" cy="9286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O"/>
          </a:p>
        </p:txBody>
      </p:sp>
      <p:sp>
        <p:nvSpPr>
          <p:cNvPr id="3" name="Title 2"/>
          <p:cNvSpPr>
            <a:spLocks noGrp="1"/>
          </p:cNvSpPr>
          <p:nvPr>
            <p:ph type="title"/>
          </p:nvPr>
        </p:nvSpPr>
        <p:spPr/>
        <p:txBody>
          <a:bodyPr/>
          <a:lstStyle/>
          <a:p>
            <a:r>
              <a:rPr lang="es-CO" dirty="0" smtClean="0"/>
              <a:t>Inducción magnética</a:t>
            </a:r>
            <a:endParaRPr lang="es-CO" dirty="0"/>
          </a:p>
        </p:txBody>
      </p:sp>
      <p:pic>
        <p:nvPicPr>
          <p:cNvPr id="55298" name="Picture 2"/>
          <p:cNvPicPr>
            <a:picLocks noChangeAspect="1" noChangeArrowheads="1"/>
          </p:cNvPicPr>
          <p:nvPr/>
        </p:nvPicPr>
        <p:blipFill>
          <a:blip r:embed="rId3" cstate="print"/>
          <a:srcRect/>
          <a:stretch>
            <a:fillRect/>
          </a:stretch>
        </p:blipFill>
        <p:spPr bwMode="auto">
          <a:xfrm>
            <a:off x="2643174" y="2214554"/>
            <a:ext cx="3857652"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MX" dirty="0" smtClean="0"/>
              <a:t>Zona que rodea a un imán. </a:t>
            </a:r>
          </a:p>
          <a:p>
            <a:r>
              <a:rPr lang="es-MX" dirty="0" smtClean="0"/>
              <a:t>Puede ser visible utilizando limaduras de hierro, con los cuales, se obtienen espectros magnéticos, formados por líneas de fuerza magnética.</a:t>
            </a:r>
          </a:p>
          <a:p>
            <a:r>
              <a:rPr lang="es-MX" b="1" dirty="0" smtClean="0"/>
              <a:t>Salen” del norte del imán y “llegan” al sur del mismo.</a:t>
            </a:r>
            <a:endParaRPr lang="es-CO" dirty="0" smtClean="0"/>
          </a:p>
          <a:p>
            <a:endParaRPr lang="es-CO" dirty="0"/>
          </a:p>
        </p:txBody>
      </p:sp>
      <p:sp>
        <p:nvSpPr>
          <p:cNvPr id="3" name="Title 2"/>
          <p:cNvSpPr>
            <a:spLocks noGrp="1"/>
          </p:cNvSpPr>
          <p:nvPr>
            <p:ph type="title"/>
          </p:nvPr>
        </p:nvSpPr>
        <p:spPr/>
        <p:txBody>
          <a:bodyPr/>
          <a:lstStyle/>
          <a:p>
            <a:r>
              <a:rPr lang="es-CO" dirty="0" smtClean="0"/>
              <a:t>Campo magnético</a:t>
            </a:r>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MX" dirty="0" err="1" smtClean="0"/>
              <a:t>μ</a:t>
            </a:r>
            <a:r>
              <a:rPr lang="es-MX" baseline="-25000" dirty="0" err="1" smtClean="0"/>
              <a:t>o</a:t>
            </a:r>
            <a:r>
              <a:rPr lang="es-MX" dirty="0" smtClean="0"/>
              <a:t> = constante de permeabilidad magnética.    4π x 10</a:t>
            </a:r>
            <a:r>
              <a:rPr lang="es-MX" baseline="30000" dirty="0" smtClean="0"/>
              <a:t>-7</a:t>
            </a:r>
            <a:r>
              <a:rPr lang="es-MX" dirty="0" smtClean="0"/>
              <a:t> T. m/ A</a:t>
            </a:r>
            <a:endParaRPr lang="es-CO" dirty="0" smtClean="0"/>
          </a:p>
          <a:p>
            <a:endParaRPr lang="es-CO" dirty="0"/>
          </a:p>
        </p:txBody>
      </p:sp>
      <p:sp>
        <p:nvSpPr>
          <p:cNvPr id="3" name="Title 2"/>
          <p:cNvSpPr>
            <a:spLocks noGrp="1"/>
          </p:cNvSpPr>
          <p:nvPr>
            <p:ph type="title"/>
          </p:nvPr>
        </p:nvSpPr>
        <p:spPr/>
        <p:txBody>
          <a:bodyPr/>
          <a:lstStyle/>
          <a:p>
            <a:r>
              <a:rPr lang="es-CO" dirty="0" smtClean="0"/>
              <a:t>Campo magnético en bobinas</a:t>
            </a:r>
            <a:endParaRPr lang="es-CO"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60417" name="Object 1"/>
          <p:cNvGraphicFramePr>
            <a:graphicFrameLocks noChangeAspect="1"/>
          </p:cNvGraphicFramePr>
          <p:nvPr/>
        </p:nvGraphicFramePr>
        <p:xfrm>
          <a:off x="3071802" y="2428868"/>
          <a:ext cx="2143140" cy="1071570"/>
        </p:xfrm>
        <a:graphic>
          <a:graphicData uri="http://schemas.openxmlformats.org/presentationml/2006/ole">
            <p:oleObj spid="_x0000_s36866" name="Ecuación" r:id="rId4" imgW="660113" imgH="393529" progId="Equation.3">
              <p:embed/>
            </p:oleObj>
          </a:graphicData>
        </a:graphic>
      </p:graphicFrame>
      <p:pic>
        <p:nvPicPr>
          <p:cNvPr id="60419" name="Picture 3"/>
          <p:cNvPicPr>
            <a:picLocks noChangeAspect="1" noChangeArrowheads="1"/>
          </p:cNvPicPr>
          <p:nvPr/>
        </p:nvPicPr>
        <p:blipFill>
          <a:blip r:embed="rId5" cstate="print"/>
          <a:srcRect/>
          <a:stretch>
            <a:fillRect/>
          </a:stretch>
        </p:blipFill>
        <p:spPr bwMode="auto">
          <a:xfrm>
            <a:off x="1571604" y="3571876"/>
            <a:ext cx="5610225" cy="2581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17"/>
                                        </p:tgtEl>
                                        <p:attrNameLst>
                                          <p:attrName>style.visibility</p:attrName>
                                        </p:attrNameLst>
                                      </p:cBhvr>
                                      <p:to>
                                        <p:strVal val="visible"/>
                                      </p:to>
                                    </p:set>
                                    <p:anim calcmode="lin" valueType="num">
                                      <p:cBhvr additive="base">
                                        <p:cTn id="7" dur="500" fill="hold"/>
                                        <p:tgtEl>
                                          <p:spTgt spid="60417"/>
                                        </p:tgtEl>
                                        <p:attrNameLst>
                                          <p:attrName>ppt_x</p:attrName>
                                        </p:attrNameLst>
                                      </p:cBhvr>
                                      <p:tavLst>
                                        <p:tav tm="0">
                                          <p:val>
                                            <p:strVal val="#ppt_x"/>
                                          </p:val>
                                        </p:tav>
                                        <p:tav tm="100000">
                                          <p:val>
                                            <p:strVal val="#ppt_x"/>
                                          </p:val>
                                        </p:tav>
                                      </p:tavLst>
                                    </p:anim>
                                    <p:anim calcmode="lin" valueType="num">
                                      <p:cBhvr additive="base">
                                        <p:cTn id="8" dur="500" fill="hold"/>
                                        <p:tgtEl>
                                          <p:spTgt spid="604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gtEl>
                                        <p:attrNameLst>
                                          <p:attrName>style.visibility</p:attrName>
                                        </p:attrNameLst>
                                      </p:cBhvr>
                                      <p:to>
                                        <p:strVal val="visible"/>
                                      </p:to>
                                    </p:set>
                                    <p:anim calcmode="lin" valueType="num">
                                      <p:cBhvr additive="base">
                                        <p:cTn id="19" dur="500" fill="hold"/>
                                        <p:tgtEl>
                                          <p:spTgt spid="60419"/>
                                        </p:tgtEl>
                                        <p:attrNameLst>
                                          <p:attrName>ppt_x</p:attrName>
                                        </p:attrNameLst>
                                      </p:cBhvr>
                                      <p:tavLst>
                                        <p:tav tm="0">
                                          <p:val>
                                            <p:strVal val="#ppt_x"/>
                                          </p:val>
                                        </p:tav>
                                        <p:tav tm="100000">
                                          <p:val>
                                            <p:strVal val="#ppt_x"/>
                                          </p:val>
                                        </p:tav>
                                      </p:tavLst>
                                    </p:anim>
                                    <p:anim calcmode="lin" valueType="num">
                                      <p:cBhvr additive="base">
                                        <p:cTn id="20" dur="500" fill="hold"/>
                                        <p:tgtEl>
                                          <p:spTgt spid="60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MX" dirty="0" smtClean="0"/>
              <a:t>Un imán es una pieza de metal o una aleación especial  que ejerce una fuerza de atracción a distancia o repulsión sobre los objetos hechos de hierro, níquel o cobalto.  Esta fuerza de atracción o de repulsión se llama fuerza magnética.  </a:t>
            </a:r>
            <a:endParaRPr lang="es-CO" dirty="0" smtClean="0"/>
          </a:p>
          <a:p>
            <a:endParaRPr lang="es-CO" dirty="0"/>
          </a:p>
        </p:txBody>
      </p:sp>
      <p:sp>
        <p:nvSpPr>
          <p:cNvPr id="3" name="Title 2"/>
          <p:cNvSpPr>
            <a:spLocks noGrp="1"/>
          </p:cNvSpPr>
          <p:nvPr>
            <p:ph type="title"/>
          </p:nvPr>
        </p:nvSpPr>
        <p:spPr/>
        <p:txBody>
          <a:bodyPr/>
          <a:lstStyle/>
          <a:p>
            <a:r>
              <a:rPr lang="es-CO" dirty="0" smtClean="0"/>
              <a:t>Concepto de imán</a:t>
            </a:r>
            <a:endParaRPr lang="es-C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O" dirty="0"/>
          </a:p>
        </p:txBody>
      </p:sp>
      <p:sp>
        <p:nvSpPr>
          <p:cNvPr id="3" name="Title 2"/>
          <p:cNvSpPr>
            <a:spLocks noGrp="1"/>
          </p:cNvSpPr>
          <p:nvPr>
            <p:ph type="title"/>
          </p:nvPr>
        </p:nvSpPr>
        <p:spPr/>
        <p:txBody>
          <a:bodyPr>
            <a:normAutofit fontScale="90000"/>
          </a:bodyPr>
          <a:lstStyle/>
          <a:p>
            <a:r>
              <a:rPr lang="es-CO" dirty="0" smtClean="0"/>
              <a:t>Campo magnético en solenoides</a:t>
            </a:r>
            <a:endParaRPr lang="es-CO"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62465" name="Object 1"/>
          <p:cNvGraphicFramePr>
            <a:graphicFrameLocks noChangeAspect="1"/>
          </p:cNvGraphicFramePr>
          <p:nvPr/>
        </p:nvGraphicFramePr>
        <p:xfrm>
          <a:off x="3571868" y="2000240"/>
          <a:ext cx="2000264" cy="928694"/>
        </p:xfrm>
        <a:graphic>
          <a:graphicData uri="http://schemas.openxmlformats.org/presentationml/2006/ole">
            <p:oleObj spid="_x0000_s37890" name="Ecuación" r:id="rId4" imgW="660113" imgH="393529" progId="Equation.3">
              <p:embed/>
            </p:oleObj>
          </a:graphicData>
        </a:graphic>
      </p:graphicFrame>
      <p:pic>
        <p:nvPicPr>
          <p:cNvPr id="62467" name="Picture 3"/>
          <p:cNvPicPr>
            <a:picLocks noChangeAspect="1" noChangeArrowheads="1"/>
          </p:cNvPicPr>
          <p:nvPr/>
        </p:nvPicPr>
        <p:blipFill>
          <a:blip r:embed="rId5" cstate="print"/>
          <a:srcRect/>
          <a:stretch>
            <a:fillRect/>
          </a:stretch>
        </p:blipFill>
        <p:spPr bwMode="auto">
          <a:xfrm>
            <a:off x="1857356" y="2857496"/>
            <a:ext cx="5248275"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5"/>
                                        </p:tgtEl>
                                        <p:attrNameLst>
                                          <p:attrName>style.visibility</p:attrName>
                                        </p:attrNameLst>
                                      </p:cBhvr>
                                      <p:to>
                                        <p:strVal val="visible"/>
                                      </p:to>
                                    </p:set>
                                    <p:anim calcmode="lin" valueType="num">
                                      <p:cBhvr additive="base">
                                        <p:cTn id="7" dur="500" fill="hold"/>
                                        <p:tgtEl>
                                          <p:spTgt spid="62465"/>
                                        </p:tgtEl>
                                        <p:attrNameLst>
                                          <p:attrName>ppt_x</p:attrName>
                                        </p:attrNameLst>
                                      </p:cBhvr>
                                      <p:tavLst>
                                        <p:tav tm="0">
                                          <p:val>
                                            <p:strVal val="#ppt_x"/>
                                          </p:val>
                                        </p:tav>
                                        <p:tav tm="100000">
                                          <p:val>
                                            <p:strVal val="#ppt_x"/>
                                          </p:val>
                                        </p:tav>
                                      </p:tavLst>
                                    </p:anim>
                                    <p:anim calcmode="lin" valueType="num">
                                      <p:cBhvr additive="base">
                                        <p:cTn id="8" dur="500" fill="hold"/>
                                        <p:tgtEl>
                                          <p:spTgt spid="624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467"/>
                                        </p:tgtEl>
                                        <p:attrNameLst>
                                          <p:attrName>style.visibility</p:attrName>
                                        </p:attrNameLst>
                                      </p:cBhvr>
                                      <p:to>
                                        <p:strVal val="visible"/>
                                      </p:to>
                                    </p:set>
                                    <p:anim calcmode="lin" valueType="num">
                                      <p:cBhvr additive="base">
                                        <p:cTn id="13" dur="500" fill="hold"/>
                                        <p:tgtEl>
                                          <p:spTgt spid="62467"/>
                                        </p:tgtEl>
                                        <p:attrNameLst>
                                          <p:attrName>ppt_x</p:attrName>
                                        </p:attrNameLst>
                                      </p:cBhvr>
                                      <p:tavLst>
                                        <p:tav tm="0">
                                          <p:val>
                                            <p:strVal val="#ppt_x"/>
                                          </p:val>
                                        </p:tav>
                                        <p:tav tm="100000">
                                          <p:val>
                                            <p:strVal val="#ppt_x"/>
                                          </p:val>
                                        </p:tav>
                                      </p:tavLst>
                                    </p:anim>
                                    <p:anim calcmode="lin" valueType="num">
                                      <p:cBhvr additive="base">
                                        <p:cTn id="14"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O" dirty="0"/>
          </a:p>
        </p:txBody>
      </p:sp>
      <p:sp>
        <p:nvSpPr>
          <p:cNvPr id="3" name="Title 2"/>
          <p:cNvSpPr>
            <a:spLocks noGrp="1"/>
          </p:cNvSpPr>
          <p:nvPr>
            <p:ph type="title"/>
          </p:nvPr>
        </p:nvSpPr>
        <p:spPr/>
        <p:txBody>
          <a:bodyPr>
            <a:normAutofit fontScale="90000"/>
          </a:bodyPr>
          <a:lstStyle/>
          <a:p>
            <a:r>
              <a:rPr lang="es-CO" dirty="0" smtClean="0"/>
              <a:t>Campo magnético en un conductor largo y recto</a:t>
            </a:r>
            <a:endParaRPr lang="es-CO"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64513" name="Object 1"/>
          <p:cNvGraphicFramePr>
            <a:graphicFrameLocks noChangeAspect="1"/>
          </p:cNvGraphicFramePr>
          <p:nvPr/>
        </p:nvGraphicFramePr>
        <p:xfrm>
          <a:off x="3143240" y="1857364"/>
          <a:ext cx="2571768" cy="1143008"/>
        </p:xfrm>
        <a:graphic>
          <a:graphicData uri="http://schemas.openxmlformats.org/presentationml/2006/ole">
            <p:oleObj spid="_x0000_s38914" name="Ecuación" r:id="rId4" imgW="571252" imgH="406224" progId="Equation.3">
              <p:embed/>
            </p:oleObj>
          </a:graphicData>
        </a:graphic>
      </p:graphicFrame>
      <p:pic>
        <p:nvPicPr>
          <p:cNvPr id="64515" name="Picture 3"/>
          <p:cNvPicPr>
            <a:picLocks noChangeAspect="1" noChangeArrowheads="1"/>
          </p:cNvPicPr>
          <p:nvPr/>
        </p:nvPicPr>
        <p:blipFill>
          <a:blip r:embed="rId5" cstate="print"/>
          <a:srcRect/>
          <a:stretch>
            <a:fillRect/>
          </a:stretch>
        </p:blipFill>
        <p:spPr bwMode="auto">
          <a:xfrm>
            <a:off x="1428728" y="2928934"/>
            <a:ext cx="3086100" cy="310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13"/>
                                        </p:tgtEl>
                                        <p:attrNameLst>
                                          <p:attrName>style.visibility</p:attrName>
                                        </p:attrNameLst>
                                      </p:cBhvr>
                                      <p:to>
                                        <p:strVal val="visible"/>
                                      </p:to>
                                    </p:set>
                                    <p:anim calcmode="lin" valueType="num">
                                      <p:cBhvr additive="base">
                                        <p:cTn id="7" dur="500" fill="hold"/>
                                        <p:tgtEl>
                                          <p:spTgt spid="64513"/>
                                        </p:tgtEl>
                                        <p:attrNameLst>
                                          <p:attrName>ppt_x</p:attrName>
                                        </p:attrNameLst>
                                      </p:cBhvr>
                                      <p:tavLst>
                                        <p:tav tm="0">
                                          <p:val>
                                            <p:strVal val="#ppt_x"/>
                                          </p:val>
                                        </p:tav>
                                        <p:tav tm="100000">
                                          <p:val>
                                            <p:strVal val="#ppt_x"/>
                                          </p:val>
                                        </p:tav>
                                      </p:tavLst>
                                    </p:anim>
                                    <p:anim calcmode="lin" valueType="num">
                                      <p:cBhvr additive="base">
                                        <p:cTn id="8" dur="500" fill="hold"/>
                                        <p:tgtEl>
                                          <p:spTgt spid="64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gtEl>
                                        <p:attrNameLst>
                                          <p:attrName>style.visibility</p:attrName>
                                        </p:attrNameLst>
                                      </p:cBhvr>
                                      <p:to>
                                        <p:strVal val="visible"/>
                                      </p:to>
                                    </p:set>
                                    <p:anim calcmode="lin" valueType="num">
                                      <p:cBhvr additive="base">
                                        <p:cTn id="13" dur="500" fill="hold"/>
                                        <p:tgtEl>
                                          <p:spTgt spid="64515"/>
                                        </p:tgtEl>
                                        <p:attrNameLst>
                                          <p:attrName>ppt_x</p:attrName>
                                        </p:attrNameLst>
                                      </p:cBhvr>
                                      <p:tavLst>
                                        <p:tav tm="0">
                                          <p:val>
                                            <p:strVal val="#ppt_x"/>
                                          </p:val>
                                        </p:tav>
                                        <p:tav tm="100000">
                                          <p:val>
                                            <p:strVal val="#ppt_x"/>
                                          </p:val>
                                        </p:tav>
                                      </p:tavLst>
                                    </p:anim>
                                    <p:anim calcmode="lin" valueType="num">
                                      <p:cBhvr additive="base">
                                        <p:cTn id="14" dur="500" fill="hold"/>
                                        <p:tgtEl>
                                          <p:spTgt spid="645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CR" dirty="0" smtClean="0"/>
              <a:t>Un conductor experimentará una fuerza perpendicular a la corriente y al campo magnético. </a:t>
            </a:r>
          </a:p>
          <a:p>
            <a:r>
              <a:rPr lang="es-CR" dirty="0" smtClean="0"/>
              <a:t>“Si se mantiene la mano derecha abierta, de tal modo que los dedos señalen la dirección del campo, y el pulgar en el sentido de la corriente, una flecha que salga de la palma de la mano indicará la dirección de la fuerza”.</a:t>
            </a:r>
            <a:endParaRPr lang="es-CO" dirty="0" smtClean="0"/>
          </a:p>
          <a:p>
            <a:endParaRPr lang="es-CO" dirty="0"/>
          </a:p>
        </p:txBody>
      </p:sp>
      <p:sp>
        <p:nvSpPr>
          <p:cNvPr id="3" name="Title 2"/>
          <p:cNvSpPr>
            <a:spLocks noGrp="1"/>
          </p:cNvSpPr>
          <p:nvPr>
            <p:ph type="title"/>
          </p:nvPr>
        </p:nvSpPr>
        <p:spPr/>
        <p:txBody>
          <a:bodyPr/>
          <a:lstStyle/>
          <a:p>
            <a:r>
              <a:rPr lang="es-CO" dirty="0" smtClean="0"/>
              <a:t>Fuerza magnética</a:t>
            </a:r>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O"/>
          </a:p>
        </p:txBody>
      </p:sp>
      <p:sp>
        <p:nvSpPr>
          <p:cNvPr id="3" name="Title 2"/>
          <p:cNvSpPr>
            <a:spLocks noGrp="1"/>
          </p:cNvSpPr>
          <p:nvPr>
            <p:ph type="title"/>
          </p:nvPr>
        </p:nvSpPr>
        <p:spPr/>
        <p:txBody>
          <a:bodyPr/>
          <a:lstStyle/>
          <a:p>
            <a:r>
              <a:rPr lang="es-CO" dirty="0" smtClean="0"/>
              <a:t>Regla de la mano derecha</a:t>
            </a:r>
            <a:endParaRPr lang="es-CO" dirty="0"/>
          </a:p>
        </p:txBody>
      </p:sp>
      <p:pic>
        <p:nvPicPr>
          <p:cNvPr id="76802" name="Picture 2"/>
          <p:cNvPicPr>
            <a:picLocks noChangeAspect="1" noChangeArrowheads="1"/>
          </p:cNvPicPr>
          <p:nvPr/>
        </p:nvPicPr>
        <p:blipFill>
          <a:blip r:embed="rId3" cstate="print"/>
          <a:srcRect/>
          <a:stretch>
            <a:fillRect/>
          </a:stretch>
        </p:blipFill>
        <p:spPr bwMode="auto">
          <a:xfrm>
            <a:off x="2771775" y="1738313"/>
            <a:ext cx="3600450"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O"/>
          </a:p>
        </p:txBody>
      </p:sp>
      <p:sp>
        <p:nvSpPr>
          <p:cNvPr id="3" name="Title 2"/>
          <p:cNvSpPr>
            <a:spLocks noGrp="1"/>
          </p:cNvSpPr>
          <p:nvPr>
            <p:ph type="title"/>
          </p:nvPr>
        </p:nvSpPr>
        <p:spPr/>
        <p:txBody>
          <a:bodyPr/>
          <a:lstStyle/>
          <a:p>
            <a:r>
              <a:rPr lang="es-CO" dirty="0" smtClean="0"/>
              <a:t>Ejemplo 12</a:t>
            </a:r>
            <a:endParaRPr lang="es-CO" dirty="0"/>
          </a:p>
        </p:txBody>
      </p:sp>
      <p:pic>
        <p:nvPicPr>
          <p:cNvPr id="66562" name="Picture 2"/>
          <p:cNvPicPr>
            <a:picLocks noChangeAspect="1" noChangeArrowheads="1"/>
          </p:cNvPicPr>
          <p:nvPr/>
        </p:nvPicPr>
        <p:blipFill>
          <a:blip r:embed="rId3" cstate="print"/>
          <a:srcRect/>
          <a:stretch>
            <a:fillRect/>
          </a:stretch>
        </p:blipFill>
        <p:spPr bwMode="auto">
          <a:xfrm>
            <a:off x="2500298" y="2214554"/>
            <a:ext cx="4271982" cy="2571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CR" dirty="0" smtClean="0"/>
              <a:t>“Se establece una corriente en el alambre si hay un movimiento relativo entre el alambre y el campo magnético, siempre y cuando el alambre no se mueva en la dirección del campo.”</a:t>
            </a:r>
          </a:p>
          <a:p>
            <a:r>
              <a:rPr lang="es-CR" dirty="0" smtClean="0"/>
              <a:t> Este descubrimiento lo realizó Michael </a:t>
            </a:r>
            <a:r>
              <a:rPr lang="es-CR" dirty="0" err="1" smtClean="0"/>
              <a:t>Faraday</a:t>
            </a:r>
            <a:r>
              <a:rPr lang="es-CR" dirty="0" smtClean="0"/>
              <a:t> en el S XIX.</a:t>
            </a:r>
            <a:endParaRPr lang="es-CO" dirty="0" smtClean="0"/>
          </a:p>
          <a:p>
            <a:endParaRPr lang="es-CO" dirty="0" smtClean="0"/>
          </a:p>
          <a:p>
            <a:endParaRPr lang="es-CO" dirty="0"/>
          </a:p>
        </p:txBody>
      </p:sp>
      <p:sp>
        <p:nvSpPr>
          <p:cNvPr id="3" name="Title 2"/>
          <p:cNvSpPr>
            <a:spLocks noGrp="1"/>
          </p:cNvSpPr>
          <p:nvPr>
            <p:ph type="title"/>
          </p:nvPr>
        </p:nvSpPr>
        <p:spPr/>
        <p:txBody>
          <a:bodyPr/>
          <a:lstStyle/>
          <a:p>
            <a:r>
              <a:rPr lang="es-CO" dirty="0" smtClean="0"/>
              <a:t>Inducción electromagnética</a:t>
            </a:r>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O" dirty="0"/>
          </a:p>
        </p:txBody>
      </p:sp>
      <p:sp>
        <p:nvSpPr>
          <p:cNvPr id="3" name="Title 2"/>
          <p:cNvSpPr>
            <a:spLocks noGrp="1"/>
          </p:cNvSpPr>
          <p:nvPr>
            <p:ph type="title"/>
          </p:nvPr>
        </p:nvSpPr>
        <p:spPr/>
        <p:txBody>
          <a:bodyPr/>
          <a:lstStyle/>
          <a:p>
            <a:r>
              <a:rPr lang="es-CO" dirty="0" smtClean="0"/>
              <a:t>Producción de electricidad</a:t>
            </a:r>
            <a:endParaRPr lang="es-CO" dirty="0"/>
          </a:p>
        </p:txBody>
      </p:sp>
      <p:pic>
        <p:nvPicPr>
          <p:cNvPr id="73730" name="Picture 2"/>
          <p:cNvPicPr>
            <a:picLocks noChangeAspect="1" noChangeArrowheads="1"/>
          </p:cNvPicPr>
          <p:nvPr/>
        </p:nvPicPr>
        <p:blipFill>
          <a:blip r:embed="rId3" cstate="print"/>
          <a:srcRect/>
          <a:stretch>
            <a:fillRect/>
          </a:stretch>
        </p:blipFill>
        <p:spPr bwMode="auto">
          <a:xfrm>
            <a:off x="2071670" y="1928802"/>
            <a:ext cx="5143536"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Los </a:t>
            </a:r>
            <a:r>
              <a:rPr lang="es-ES" dirty="0" smtClean="0"/>
              <a:t>motores eléctricos son máquinas eléctricas rotatorias que transforman la energía eléctrica en energía mecánica. </a:t>
            </a:r>
            <a:endParaRPr lang="es-ES" dirty="0" smtClean="0"/>
          </a:p>
          <a:p>
            <a:r>
              <a:rPr lang="es-ES" dirty="0" smtClean="0"/>
              <a:t>Debido </a:t>
            </a:r>
            <a:r>
              <a:rPr lang="es-ES" dirty="0" smtClean="0"/>
              <a:t>a sus múltiples ventajas, el motor eléctrico ha reemplazado en gran parte a otras fuentes de energía, tanto en la industria como en el transporte, las minas, el comercio, y el hogar entre otros. </a:t>
            </a:r>
            <a:endParaRPr lang="en-US" dirty="0"/>
          </a:p>
        </p:txBody>
      </p:sp>
      <p:sp>
        <p:nvSpPr>
          <p:cNvPr id="3" name="2 Título"/>
          <p:cNvSpPr>
            <a:spLocks noGrp="1"/>
          </p:cNvSpPr>
          <p:nvPr>
            <p:ph type="title"/>
          </p:nvPr>
        </p:nvSpPr>
        <p:spPr/>
        <p:txBody>
          <a:bodyPr/>
          <a:lstStyle/>
          <a:p>
            <a:r>
              <a:rPr lang="es-CR" dirty="0" smtClean="0"/>
              <a:t>Motor eléctrico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MX" dirty="0" smtClean="0"/>
              <a:t>Los imanes naturales son de color negruzco y castaño, y están constituidos por pedazos de óxido de hierro que parecen piedras. Estas piedras tienen una fuerza magnética débil, que generalmente, aumenta en sus extremos. </a:t>
            </a:r>
            <a:endParaRPr lang="es-CO" dirty="0" smtClean="0"/>
          </a:p>
          <a:p>
            <a:endParaRPr lang="es-CO" dirty="0"/>
          </a:p>
        </p:txBody>
      </p:sp>
      <p:sp>
        <p:nvSpPr>
          <p:cNvPr id="3" name="Title 2"/>
          <p:cNvSpPr>
            <a:spLocks noGrp="1"/>
          </p:cNvSpPr>
          <p:nvPr>
            <p:ph type="title"/>
          </p:nvPr>
        </p:nvSpPr>
        <p:spPr/>
        <p:txBody>
          <a:bodyPr/>
          <a:lstStyle/>
          <a:p>
            <a:r>
              <a:rPr lang="es-CO" dirty="0" smtClean="0"/>
              <a:t>Imanes naturales</a:t>
            </a:r>
            <a:endParaRPr lang="es-CO" dirty="0"/>
          </a:p>
        </p:txBody>
      </p:sp>
      <p:pic>
        <p:nvPicPr>
          <p:cNvPr id="2050" name="Picture 2" descr="aaMagnetitaP1080610"/>
          <p:cNvPicPr>
            <a:picLocks noChangeAspect="1" noChangeArrowheads="1"/>
          </p:cNvPicPr>
          <p:nvPr/>
        </p:nvPicPr>
        <p:blipFill>
          <a:blip r:embed="rId3" cstate="print"/>
          <a:srcRect/>
          <a:stretch>
            <a:fillRect/>
          </a:stretch>
        </p:blipFill>
        <p:spPr bwMode="auto">
          <a:xfrm>
            <a:off x="2786050" y="3786190"/>
            <a:ext cx="3810000" cy="2552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MX" dirty="0" smtClean="0"/>
              <a:t>Los imanes artificiales pueden ser </a:t>
            </a:r>
            <a:r>
              <a:rPr lang="es-MX" dirty="0" smtClean="0">
                <a:solidFill>
                  <a:srgbClr val="FF0000"/>
                </a:solidFill>
              </a:rPr>
              <a:t>permanentes</a:t>
            </a:r>
            <a:r>
              <a:rPr lang="es-MX" dirty="0" smtClean="0"/>
              <a:t> si la fuerza magnética perdura por largo tiempo. </a:t>
            </a:r>
          </a:p>
          <a:p>
            <a:r>
              <a:rPr lang="es-MX" dirty="0" smtClean="0"/>
              <a:t>Los imanes artificiales también pueden ser </a:t>
            </a:r>
            <a:r>
              <a:rPr lang="es-MX" dirty="0" smtClean="0">
                <a:solidFill>
                  <a:srgbClr val="FF0000"/>
                </a:solidFill>
              </a:rPr>
              <a:t>temporales</a:t>
            </a:r>
            <a:r>
              <a:rPr lang="es-MX" dirty="0" smtClean="0"/>
              <a:t>, como es el caso de los electroimanes</a:t>
            </a:r>
            <a:endParaRPr lang="es-CO" dirty="0"/>
          </a:p>
        </p:txBody>
      </p:sp>
      <p:sp>
        <p:nvSpPr>
          <p:cNvPr id="3" name="Title 2"/>
          <p:cNvSpPr>
            <a:spLocks noGrp="1"/>
          </p:cNvSpPr>
          <p:nvPr>
            <p:ph type="title"/>
          </p:nvPr>
        </p:nvSpPr>
        <p:spPr/>
        <p:txBody>
          <a:bodyPr/>
          <a:lstStyle/>
          <a:p>
            <a:r>
              <a:rPr lang="es-CO" dirty="0" smtClean="0"/>
              <a:t>Imanes artificiales</a:t>
            </a:r>
            <a:endParaRPr lang="es-CO" dirty="0"/>
          </a:p>
        </p:txBody>
      </p:sp>
      <p:pic>
        <p:nvPicPr>
          <p:cNvPr id="3074" name="Picture 2"/>
          <p:cNvPicPr>
            <a:picLocks noChangeAspect="1" noChangeArrowheads="1"/>
          </p:cNvPicPr>
          <p:nvPr/>
        </p:nvPicPr>
        <p:blipFill>
          <a:blip r:embed="rId3" cstate="print"/>
          <a:srcRect/>
          <a:stretch>
            <a:fillRect/>
          </a:stretch>
        </p:blipFill>
        <p:spPr bwMode="auto">
          <a:xfrm>
            <a:off x="3286116" y="3714752"/>
            <a:ext cx="5610225" cy="286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En </a:t>
            </a:r>
            <a:r>
              <a:rPr lang="es-ES" dirty="0" smtClean="0"/>
              <a:t>1819, un profesor de Física, Hans Christian Oersted, descubrió la relación existente entre la electricidad y el magnetismo. </a:t>
            </a:r>
            <a:endParaRPr lang="en-US" dirty="0"/>
          </a:p>
        </p:txBody>
      </p:sp>
      <p:sp>
        <p:nvSpPr>
          <p:cNvPr id="3" name="2 Título"/>
          <p:cNvSpPr>
            <a:spLocks noGrp="1"/>
          </p:cNvSpPr>
          <p:nvPr>
            <p:ph type="title"/>
          </p:nvPr>
        </p:nvSpPr>
        <p:spPr/>
        <p:txBody>
          <a:bodyPr/>
          <a:lstStyle/>
          <a:p>
            <a:r>
              <a:rPr lang="es-CR" dirty="0" smtClean="0"/>
              <a:t>Experimento Oersted</a:t>
            </a:r>
            <a:endParaRPr lang="en-US" dirty="0"/>
          </a:p>
        </p:txBody>
      </p:sp>
      <p:pic>
        <p:nvPicPr>
          <p:cNvPr id="26626" name="Picture 2" descr="http://webs.um.es/jmz/www_interacciones/imagenes/oersted.jpg"/>
          <p:cNvPicPr>
            <a:picLocks noChangeAspect="1" noChangeArrowheads="1"/>
          </p:cNvPicPr>
          <p:nvPr/>
        </p:nvPicPr>
        <p:blipFill>
          <a:blip r:embed="rId2"/>
          <a:srcRect/>
          <a:stretch>
            <a:fillRect/>
          </a:stretch>
        </p:blipFill>
        <p:spPr bwMode="auto">
          <a:xfrm>
            <a:off x="3857620" y="2928934"/>
            <a:ext cx="3143250" cy="2971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1+#ppt_w/2"/>
                                          </p:val>
                                        </p:tav>
                                        <p:tav tm="100000">
                                          <p:val>
                                            <p:strVal val="#ppt_x"/>
                                          </p:val>
                                        </p:tav>
                                      </p:tavLst>
                                    </p:anim>
                                    <p:anim calcmode="lin" valueType="num">
                                      <p:cBhvr additive="base">
                                        <p:cTn id="14"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MX" b="1" dirty="0" smtClean="0"/>
              <a:t>La fuerza magnética alrededor de un conductor, en el cual está fluyendo una corriente eléctrica, es causada por los electrones en movimiento.</a:t>
            </a:r>
            <a:endParaRPr lang="es-CO" dirty="0" smtClean="0"/>
          </a:p>
          <a:p>
            <a:endParaRPr lang="es-CO" dirty="0"/>
          </a:p>
        </p:txBody>
      </p:sp>
      <p:sp>
        <p:nvSpPr>
          <p:cNvPr id="3" name="Title 2"/>
          <p:cNvSpPr>
            <a:spLocks noGrp="1"/>
          </p:cNvSpPr>
          <p:nvPr>
            <p:ph type="title"/>
          </p:nvPr>
        </p:nvSpPr>
        <p:spPr/>
        <p:txBody>
          <a:bodyPr/>
          <a:lstStyle/>
          <a:p>
            <a:r>
              <a:rPr lang="es-CO" dirty="0" smtClean="0"/>
              <a:t>Conclusiones de Oersted</a:t>
            </a:r>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O" dirty="0"/>
          </a:p>
        </p:txBody>
      </p:sp>
      <p:sp>
        <p:nvSpPr>
          <p:cNvPr id="3" name="Title 2"/>
          <p:cNvSpPr>
            <a:spLocks noGrp="1"/>
          </p:cNvSpPr>
          <p:nvPr>
            <p:ph type="title"/>
          </p:nvPr>
        </p:nvSpPr>
        <p:spPr/>
        <p:txBody>
          <a:bodyPr/>
          <a:lstStyle/>
          <a:p>
            <a:r>
              <a:rPr lang="es-CO" dirty="0" smtClean="0"/>
              <a:t>Regla de la mano derecha</a:t>
            </a:r>
            <a:endParaRPr lang="es-CO" dirty="0"/>
          </a:p>
        </p:txBody>
      </p:sp>
      <p:pic>
        <p:nvPicPr>
          <p:cNvPr id="5122" name="Picture 2"/>
          <p:cNvPicPr>
            <a:picLocks noChangeAspect="1" noChangeArrowheads="1"/>
          </p:cNvPicPr>
          <p:nvPr/>
        </p:nvPicPr>
        <p:blipFill>
          <a:blip r:embed="rId3" cstate="print"/>
          <a:srcRect/>
          <a:stretch>
            <a:fillRect/>
          </a:stretch>
        </p:blipFill>
        <p:spPr bwMode="auto">
          <a:xfrm>
            <a:off x="1071538" y="2571744"/>
            <a:ext cx="3752850" cy="301942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214942" y="3214686"/>
            <a:ext cx="2971800"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MX" dirty="0" smtClean="0"/>
              <a:t>Las corrientes paralelas se atraen, las inversas se repelan</a:t>
            </a:r>
            <a:r>
              <a:rPr lang="es-MX" b="1" dirty="0" smtClean="0"/>
              <a:t> </a:t>
            </a:r>
            <a:r>
              <a:rPr lang="es-MX" dirty="0" smtClean="0"/>
              <a:t>y la fuerza es inversamente proporcional al cuadrado de la distancia entre los hilos. </a:t>
            </a:r>
            <a:endParaRPr lang="es-CO" dirty="0" smtClean="0"/>
          </a:p>
          <a:p>
            <a:endParaRPr lang="es-CO" dirty="0"/>
          </a:p>
        </p:txBody>
      </p:sp>
      <p:sp>
        <p:nvSpPr>
          <p:cNvPr id="3" name="Title 2"/>
          <p:cNvSpPr>
            <a:spLocks noGrp="1"/>
          </p:cNvSpPr>
          <p:nvPr>
            <p:ph type="title"/>
          </p:nvPr>
        </p:nvSpPr>
        <p:spPr/>
        <p:txBody>
          <a:bodyPr/>
          <a:lstStyle/>
          <a:p>
            <a:r>
              <a:rPr lang="es-CO" dirty="0" smtClean="0"/>
              <a:t>Modelo de Ampere</a:t>
            </a:r>
            <a:endParaRPr lang="es-CO" dirty="0"/>
          </a:p>
        </p:txBody>
      </p:sp>
      <p:pic>
        <p:nvPicPr>
          <p:cNvPr id="6146" name="Picture 2"/>
          <p:cNvPicPr>
            <a:picLocks noChangeAspect="1" noChangeArrowheads="1"/>
          </p:cNvPicPr>
          <p:nvPr/>
        </p:nvPicPr>
        <p:blipFill>
          <a:blip r:embed="rId3" cstate="print"/>
          <a:srcRect/>
          <a:stretch>
            <a:fillRect/>
          </a:stretch>
        </p:blipFill>
        <p:spPr bwMode="auto">
          <a:xfrm>
            <a:off x="3500430" y="3357562"/>
            <a:ext cx="2786082"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MX" dirty="0" smtClean="0"/>
              <a:t>Cada electrón es un imán diminuto, ya que la fuerza magnética es provista por este movimiento rotacional. </a:t>
            </a:r>
          </a:p>
          <a:p>
            <a:r>
              <a:rPr lang="es-MX" dirty="0" smtClean="0"/>
              <a:t>Si una gran cantidad de electrones giran hacia un mismo sentido, las fuerzas magnéticas se suman y se obtiene un imán más potente. </a:t>
            </a:r>
          </a:p>
          <a:p>
            <a:r>
              <a:rPr lang="es-MX" dirty="0" smtClean="0"/>
              <a:t>En cambio si giran en sentidos opuestos, su efecto se anula. </a:t>
            </a:r>
            <a:endParaRPr lang="es-CO" dirty="0"/>
          </a:p>
        </p:txBody>
      </p:sp>
      <p:sp>
        <p:nvSpPr>
          <p:cNvPr id="3" name="Title 2"/>
          <p:cNvSpPr>
            <a:spLocks noGrp="1"/>
          </p:cNvSpPr>
          <p:nvPr>
            <p:ph type="title"/>
          </p:nvPr>
        </p:nvSpPr>
        <p:spPr/>
        <p:txBody>
          <a:bodyPr>
            <a:normAutofit fontScale="90000"/>
          </a:bodyPr>
          <a:lstStyle/>
          <a:p>
            <a:r>
              <a:rPr lang="es-CO" dirty="0" smtClean="0"/>
              <a:t>Conclusiones sobre magnetismo</a:t>
            </a:r>
            <a:endParaRPr lang="es-CO"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TotalTime>
  <Words>709</Words>
  <Application>Microsoft Office PowerPoint</Application>
  <PresentationFormat>Presentación en pantalla (4:3)</PresentationFormat>
  <Paragraphs>81</Paragraphs>
  <Slides>27</Slides>
  <Notes>24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29" baseType="lpstr">
      <vt:lpstr>Concurrencia</vt:lpstr>
      <vt:lpstr>Ecuación</vt:lpstr>
      <vt:lpstr>CAPÍTULO V FÍSICA 11˚ UN ENFOQUE PRÁCTICO</vt:lpstr>
      <vt:lpstr>Concepto de imán</vt:lpstr>
      <vt:lpstr>Imanes naturales</vt:lpstr>
      <vt:lpstr>Imanes artificiales</vt:lpstr>
      <vt:lpstr>Experimento Oersted</vt:lpstr>
      <vt:lpstr>Conclusiones de Oersted</vt:lpstr>
      <vt:lpstr>Regla de la mano derecha</vt:lpstr>
      <vt:lpstr>Modelo de Ampere</vt:lpstr>
      <vt:lpstr>Conclusiones sobre magnetismo</vt:lpstr>
      <vt:lpstr>Materiales magnetizados y sin magnetizar</vt:lpstr>
      <vt:lpstr>Polos de un imán</vt:lpstr>
      <vt:lpstr>Líneas de campo magnético</vt:lpstr>
      <vt:lpstr>Brújula</vt:lpstr>
      <vt:lpstr>Magnetismo de la Tierra</vt:lpstr>
      <vt:lpstr>Importancia del campo magnético terrestre</vt:lpstr>
      <vt:lpstr>Corte de un imán</vt:lpstr>
      <vt:lpstr>Inducción magnética</vt:lpstr>
      <vt:lpstr>Campo magnético</vt:lpstr>
      <vt:lpstr>Campo magnético en bobinas</vt:lpstr>
      <vt:lpstr>Campo magnético en solenoides</vt:lpstr>
      <vt:lpstr>Campo magnético en un conductor largo y recto</vt:lpstr>
      <vt:lpstr>Fuerza magnética</vt:lpstr>
      <vt:lpstr>Regla de la mano derecha</vt:lpstr>
      <vt:lpstr>Ejemplo 12</vt:lpstr>
      <vt:lpstr>Inducción electromagnética</vt:lpstr>
      <vt:lpstr>Producción de electricidad</vt:lpstr>
      <vt:lpstr>Motor eléctrico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V FÍSICA 11˚ UN ENFOQUE PRÁCTICO</dc:title>
  <dc:creator>KATHIA</dc:creator>
  <cp:lastModifiedBy>KATHIA</cp:lastModifiedBy>
  <cp:revision>3</cp:revision>
  <dcterms:created xsi:type="dcterms:W3CDTF">2012-02-06T01:47:04Z</dcterms:created>
  <dcterms:modified xsi:type="dcterms:W3CDTF">2012-02-06T02:06:48Z</dcterms:modified>
</cp:coreProperties>
</file>