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E9EA5C9-090F-45F3-94A3-0A96D41C052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02459BA-7C54-4CF3-A9C7-7DD3C1B380F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KATHIA\Videos\Kylie's%20Hair%20Standing%20on%20End.wm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R" dirty="0" smtClean="0">
                <a:latin typeface="Arial" pitchFamily="34" charset="0"/>
                <a:cs typeface="Arial" pitchFamily="34" charset="0"/>
              </a:rPr>
            </a:br>
            <a:r>
              <a:rPr lang="es-CR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CR" dirty="0" smtClean="0">
                <a:latin typeface="Arial" pitchFamily="34" charset="0"/>
                <a:cs typeface="Arial" pitchFamily="34" charset="0"/>
              </a:rPr>
            </a:br>
            <a:r>
              <a:rPr lang="es-CR" dirty="0" smtClean="0">
                <a:latin typeface="Arial" pitchFamily="34" charset="0"/>
                <a:cs typeface="Arial" pitchFamily="34" charset="0"/>
              </a:rPr>
              <a:t>CAPÍTULO III</a:t>
            </a:r>
            <a:br>
              <a:rPr lang="es-CR" dirty="0" smtClean="0">
                <a:latin typeface="Arial" pitchFamily="34" charset="0"/>
                <a:cs typeface="Arial" pitchFamily="34" charset="0"/>
              </a:rPr>
            </a:br>
            <a:r>
              <a:rPr lang="es-CR" dirty="0" smtClean="0">
                <a:latin typeface="Arial" pitchFamily="34" charset="0"/>
                <a:cs typeface="Arial" pitchFamily="34" charset="0"/>
              </a:rPr>
              <a:t>FÍSICA 11˚ UN ENFOQUE PRÁCTICO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R" dirty="0" smtClean="0"/>
              <a:t>CAMPO ELÉCTRICO Y POTENCIAL ELÉCTRICO</a:t>
            </a:r>
            <a:endParaRPr lang="en-US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857628"/>
            <a:ext cx="24860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Semejanzas entre la fuerza eléctrica y el campo eléctrico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s-MX" sz="3200" dirty="0" smtClean="0"/>
              <a:t>Ambos utilizan la constante eléctrica.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s-MX" sz="3200" dirty="0" smtClean="0"/>
              <a:t>Ambos varían inversamente con r</a:t>
            </a:r>
            <a:r>
              <a:rPr lang="es-MX" sz="3200" baseline="30000" dirty="0" smtClean="0"/>
              <a:t>2</a:t>
            </a:r>
            <a:endParaRPr lang="es-MX" sz="3200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es-MX" sz="3200" dirty="0" smtClean="0"/>
              <a:t>Ambos son vectores.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Diferencias entres fuerza eléctrica y campo eléctrico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s-MX" sz="3200" dirty="0" smtClean="0"/>
              <a:t>La fuerza se mide en “N” y el campo  en N/C.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s-MX" sz="3200" dirty="0" smtClean="0"/>
              <a:t>La fuerza utiliza dos cargas y el campo solamente una carga.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s-MX" sz="3200" dirty="0" smtClean="0"/>
              <a:t>E no se afecta por la presencia de otras cargas y la fuerza sí.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Ejemplo 1: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Calcule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la magnitud del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campo eléctrico generado por una carga de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2,3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x 10</a:t>
            </a:r>
            <a:r>
              <a:rPr lang="es-MX" sz="2400" baseline="30000" dirty="0" smtClean="0">
                <a:latin typeface="Arial" pitchFamily="34" charset="0"/>
                <a:cs typeface="Arial" pitchFamily="34" charset="0"/>
              </a:rPr>
              <a:t>-9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C, a una distancia de 3 x 10</a:t>
            </a:r>
            <a:r>
              <a:rPr lang="es-MX" sz="2400" baseline="30000" dirty="0" smtClean="0">
                <a:latin typeface="Arial" pitchFamily="34" charset="0"/>
                <a:cs typeface="Arial" pitchFamily="34" charset="0"/>
              </a:rPr>
              <a:t>-2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m.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  <a:defRPr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q</a:t>
            </a:r>
            <a:r>
              <a:rPr lang="es-MX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= 2,3 x10</a:t>
            </a:r>
            <a:r>
              <a:rPr lang="es-MX" baseline="30000" dirty="0" smtClean="0">
                <a:latin typeface="Arial" pitchFamily="34" charset="0"/>
                <a:cs typeface="Arial" pitchFamily="34" charset="0"/>
              </a:rPr>
              <a:t>-9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C         r = 3 x 10</a:t>
            </a:r>
            <a:r>
              <a:rPr lang="es-MX" baseline="30000" dirty="0" smtClean="0">
                <a:latin typeface="Arial" pitchFamily="34" charset="0"/>
                <a:cs typeface="Arial" pitchFamily="34" charset="0"/>
              </a:rPr>
              <a:t>-2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m	 </a:t>
            </a:r>
          </a:p>
          <a:p>
            <a:pPr>
              <a:buNone/>
              <a:defRPr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k = 9 x 10</a:t>
            </a:r>
            <a:r>
              <a:rPr lang="es-MX" baseline="30000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N.m</a:t>
            </a:r>
            <a:r>
              <a:rPr lang="es-MX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/ C</a:t>
            </a:r>
            <a:r>
              <a:rPr lang="es-MX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s-CR" dirty="0" smtClean="0">
                <a:latin typeface="Arial" pitchFamily="34" charset="0"/>
                <a:cs typeface="Arial" pitchFamily="34" charset="0"/>
              </a:rPr>
              <a:t>E = </a:t>
            </a:r>
            <a:r>
              <a:rPr lang="es-CR" u="sng" dirty="0" smtClean="0">
                <a:latin typeface="Arial" pitchFamily="34" charset="0"/>
                <a:cs typeface="Arial" pitchFamily="34" charset="0"/>
              </a:rPr>
              <a:t>k q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s-CR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s-MX" baseline="30000" dirty="0" smtClean="0">
                <a:latin typeface="Arial" pitchFamily="34" charset="0"/>
                <a:cs typeface="Arial" pitchFamily="34" charset="0"/>
              </a:rPr>
              <a:t>2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E =  </a:t>
            </a:r>
            <a:r>
              <a:rPr lang="es-MX" u="sng" dirty="0" smtClean="0">
                <a:latin typeface="Arial" pitchFamily="34" charset="0"/>
                <a:cs typeface="Arial" pitchFamily="34" charset="0"/>
              </a:rPr>
              <a:t>9 x 10</a:t>
            </a:r>
            <a:r>
              <a:rPr lang="es-MX" u="sng" baseline="300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s-MX" u="sng" dirty="0" smtClean="0">
                <a:latin typeface="Arial" pitchFamily="34" charset="0"/>
                <a:cs typeface="Arial" pitchFamily="34" charset="0"/>
              </a:rPr>
              <a:t>  x 2,3 x10</a:t>
            </a:r>
            <a:r>
              <a:rPr lang="es-MX" u="sng" baseline="30000" dirty="0" smtClean="0">
                <a:latin typeface="Arial" pitchFamily="34" charset="0"/>
                <a:cs typeface="Arial" pitchFamily="34" charset="0"/>
              </a:rPr>
              <a:t>-9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            (3 x 10</a:t>
            </a:r>
            <a:r>
              <a:rPr lang="es-MX" baseline="30000" dirty="0" smtClean="0">
                <a:latin typeface="Arial" pitchFamily="34" charset="0"/>
                <a:cs typeface="Arial" pitchFamily="34" charset="0"/>
              </a:rPr>
              <a:t>-2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)</a:t>
            </a:r>
            <a:r>
              <a:rPr lang="es-MX" baseline="30000" dirty="0" smtClean="0">
                <a:latin typeface="Arial" pitchFamily="34" charset="0"/>
                <a:cs typeface="Arial" pitchFamily="34" charset="0"/>
              </a:rPr>
              <a:t>2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es-MX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 = 2,3 x 10</a:t>
            </a:r>
            <a:r>
              <a:rPr lang="es-MX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s-MX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N/C</a:t>
            </a:r>
            <a:r>
              <a:rPr lang="es-MX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Ejemplo 2: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smtClean="0">
                <a:latin typeface="Arial" pitchFamily="34" charset="0"/>
                <a:cs typeface="Arial" pitchFamily="34" charset="0"/>
              </a:rPr>
              <a:t>Una carga eléctrica </a:t>
            </a:r>
            <a:r>
              <a:rPr lang="es-CR" b="1" dirty="0" smtClean="0">
                <a:latin typeface="Arial" pitchFamily="34" charset="0"/>
                <a:cs typeface="Arial" pitchFamily="34" charset="0"/>
              </a:rPr>
              <a:t>q</a:t>
            </a:r>
            <a:r>
              <a:rPr lang="es-CR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CR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genera un campo eléctrico </a:t>
            </a:r>
            <a:r>
              <a:rPr lang="es-CR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, si se coloca otra carga </a:t>
            </a:r>
            <a:r>
              <a:rPr lang="es-CR" b="1" dirty="0" smtClean="0">
                <a:latin typeface="Arial" pitchFamily="34" charset="0"/>
                <a:cs typeface="Arial" pitchFamily="34" charset="0"/>
              </a:rPr>
              <a:t>q</a:t>
            </a:r>
            <a:r>
              <a:rPr lang="es-CR" b="1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a una distancia de 3 x 10</a:t>
            </a:r>
            <a:r>
              <a:rPr lang="es-CR" baseline="30000" dirty="0" smtClean="0">
                <a:latin typeface="Arial" pitchFamily="34" charset="0"/>
                <a:cs typeface="Arial" pitchFamily="34" charset="0"/>
              </a:rPr>
              <a:t>-8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 m ¿En qué medida afecta el campo eléctrico? Justifique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R/ El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campo generado por q</a:t>
            </a:r>
            <a:r>
              <a:rPr lang="es-MX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es independiente de la presencia de cualquier otra carga, por lo que no lo afecta.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Ejemplo vectorial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Una carga puntual q= 5 </a:t>
            </a:r>
            <a:r>
              <a:rPr lang="es-CO" dirty="0" err="1" smtClean="0">
                <a:latin typeface="Arial" pitchFamily="34" charset="0"/>
                <a:cs typeface="Arial" pitchFamily="34" charset="0"/>
              </a:rPr>
              <a:t>nC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 está situada en el origen. Encuentre el vector de campo eléctrico en el punto de campo x = 1,2 m, y = -1,6 m.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000504"/>
            <a:ext cx="242889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Solución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La </a:t>
            </a:r>
            <a:r>
              <a:rPr lang="es-CO" dirty="0" smtClean="0"/>
              <a:t>siguiente figura indica el punto en donde se desea calcular el campo eléctrico, a una distancia “r”.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714480" y="3429000"/>
          <a:ext cx="6072230" cy="1071570"/>
        </p:xfrm>
        <a:graphic>
          <a:graphicData uri="http://schemas.openxmlformats.org/presentationml/2006/ole">
            <p:oleObj spid="_x0000_s23553" name="Ecuación" r:id="rId3" imgW="1955800" imgH="292100" progId="Equation.3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28596" y="4786322"/>
          <a:ext cx="7858180" cy="1428760"/>
        </p:xfrm>
        <a:graphic>
          <a:graphicData uri="http://schemas.openxmlformats.org/presentationml/2006/ole">
            <p:oleObj spid="_x0000_s23555" name="Ecuación" r:id="rId4" imgW="28956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Potencial eléctrico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smtClean="0"/>
              <a:t>Considere las siguientes figuras</a:t>
            </a:r>
            <a:endParaRPr lang="en-U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857496"/>
            <a:ext cx="243840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714752"/>
            <a:ext cx="261937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Energía potencial eléctrica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R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la energía que posee una carga eléctrica, producto de la posición que tiene respecto a otras cargas u objetos cargados en un campo eléctrico definido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CR" dirty="0" smtClean="0">
                <a:latin typeface="Arial" pitchFamily="34" charset="0"/>
                <a:cs typeface="Arial" pitchFamily="34" charset="0"/>
              </a:rPr>
              <a:t>En la figura anterior, si la carga está a cierta distancia de la placa negativa, experimenta energía potencial eléctrica.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Potencial eléctrico y diferencia de potencial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smtClean="0">
                <a:latin typeface="Arial" pitchFamily="34" charset="0"/>
                <a:cs typeface="Arial" pitchFamily="34" charset="0"/>
              </a:rPr>
              <a:t>El potencial eléctrico se define como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el cociente que resulta al dividir la energía potencial eléctrica, entre la carga, y se mide en voltios. </a:t>
            </a:r>
            <a:endParaRPr lang="es-CR" dirty="0" smtClean="0">
              <a:latin typeface="Arial" pitchFamily="34" charset="0"/>
              <a:cs typeface="Arial" pitchFamily="34" charset="0"/>
            </a:endParaRPr>
          </a:p>
          <a:p>
            <a:r>
              <a:rPr lang="es-CR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define la diferencia de potencial, como el trabajo realizado para mover la carga de B hasta A, por unidad de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carga.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Expresión matemática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 dirty="0" smtClean="0"/>
          </a:p>
          <a:p>
            <a:endParaRPr lang="es-CR" dirty="0" smtClean="0"/>
          </a:p>
          <a:p>
            <a:endParaRPr lang="es-CR" dirty="0" smtClean="0"/>
          </a:p>
          <a:p>
            <a:r>
              <a:rPr lang="es-CR" dirty="0" smtClean="0"/>
              <a:t>donde:</a:t>
            </a:r>
            <a:endParaRPr lang="en-US" b="1" dirty="0" smtClean="0"/>
          </a:p>
          <a:p>
            <a:r>
              <a:rPr lang="es-CR" dirty="0" smtClean="0"/>
              <a:t>V = diferencia de potencial o voltaje (voltios)</a:t>
            </a:r>
            <a:endParaRPr lang="en-US" b="1" dirty="0" smtClean="0"/>
          </a:p>
          <a:p>
            <a:r>
              <a:rPr lang="es-CR" dirty="0" smtClean="0"/>
              <a:t>W = trabajo eléctrico (J)</a:t>
            </a:r>
            <a:endParaRPr lang="en-US" b="1" dirty="0" smtClean="0"/>
          </a:p>
          <a:p>
            <a:r>
              <a:rPr lang="es-CR" dirty="0" smtClean="0"/>
              <a:t>q = carga eléctrica (C)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3214678" y="2571744"/>
          <a:ext cx="2428892" cy="1000132"/>
        </p:xfrm>
        <a:graphic>
          <a:graphicData uri="http://schemas.openxmlformats.org/presentationml/2006/ole">
            <p:oleObj spid="_x0000_s29697" name="Ecuación" r:id="rId3" imgW="6477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Campo eléctrico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smtClean="0"/>
              <a:t>Espacio físico que rodea una carga, donde se hace sentir la fuerza eléctrica</a:t>
            </a:r>
            <a:r>
              <a:rPr lang="es-MX" dirty="0" smtClean="0"/>
              <a:t>.</a:t>
            </a:r>
          </a:p>
          <a:p>
            <a:r>
              <a:rPr lang="es-CR" dirty="0" smtClean="0"/>
              <a:t>Se calcula por medio de la intensidad del campo eléctrico, y es una variable de carácter vectorial.</a:t>
            </a:r>
          </a:p>
          <a:p>
            <a:r>
              <a:rPr lang="es-CR" dirty="0" smtClean="0"/>
              <a:t> Se puede saber su límite colocando una carga, de prueba </a:t>
            </a:r>
            <a:r>
              <a:rPr lang="es-CR" b="1" dirty="0" smtClean="0"/>
              <a:t>q</a:t>
            </a:r>
            <a:r>
              <a:rPr lang="es-CR" b="1" baseline="-25000" dirty="0" smtClean="0"/>
              <a:t>2</a:t>
            </a:r>
            <a:r>
              <a:rPr lang="es-CR" dirty="0" smtClean="0"/>
              <a:t> cerca de la carga por medir el campo, para saber el punto en donde se ejerce fuerza, de atracción o repulsión, sobre ella.</a:t>
            </a:r>
            <a:endParaRPr lang="es-MX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Ilustración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285992"/>
            <a:ext cx="721523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¿Qué significa físicamente un voltaje de 110 V?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  <a:defRPr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110 V = 110 J/C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Se requiere un trabajo eléctrico de 110 J para mover una carga de 1 Coulomb por el sistema.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Trabajo eléctrico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R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s-CR" dirty="0" smtClean="0">
                <a:latin typeface="Arial" pitchFamily="34" charset="0"/>
                <a:cs typeface="Arial" pitchFamily="34" charset="0"/>
              </a:rPr>
              <a:t>puede definir como la energía necesaria para mover las cargas eléctricas de un punto a otro de tal forma que contrarreste el movimiento generado por el campo eléctrico.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4286256"/>
            <a:ext cx="228601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786182" y="4357694"/>
            <a:ext cx="4643470" cy="207170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De acuerdo con la figura el trabajo eléctrico necesario para llevar una carga desde la placa A </a:t>
            </a:r>
            <a:r>
              <a:rPr kumimoji="0" lang="es-CO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</a:t>
            </a:r>
            <a:r>
              <a:rPr kumimoji="0" lang="es-C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la placa B, es independiente, de si se lleva por los caminos I, II y III, ya que la fuerza eléctrica es conservativa.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Puntos y superficies equipotenciales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smtClean="0"/>
              <a:t>Estas corresponden a aquellas superficies o puntos  que se encuentran sometidas a un mismo potencial. </a:t>
            </a:r>
            <a:endParaRPr lang="es-CR" dirty="0" smtClean="0"/>
          </a:p>
          <a:p>
            <a:r>
              <a:rPr lang="es-CR" dirty="0" smtClean="0"/>
              <a:t>En </a:t>
            </a:r>
            <a:r>
              <a:rPr lang="es-CR" dirty="0" smtClean="0"/>
              <a:t>una carga puntual, todos los puntos situados a una misma distancia con respecto a la carga son puntos equipotenciales, y los puntos situados a una misma distancia respecto a placas cargadas paralelas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Ilustración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786058"/>
            <a:ext cx="6786610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Generador de Van de </a:t>
            </a:r>
            <a:r>
              <a:rPr lang="es-CR" dirty="0" err="1" smtClean="0"/>
              <a:t>Graaf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Van de </a:t>
            </a:r>
            <a:r>
              <a:rPr lang="es-CO" dirty="0" err="1" smtClean="0"/>
              <a:t>Graaff</a:t>
            </a:r>
            <a:r>
              <a:rPr lang="es-CO" dirty="0" smtClean="0"/>
              <a:t> inventó el generador que lleva su nombre en 1931, con el propósito de producir una diferencia de potencial muy </a:t>
            </a:r>
            <a:r>
              <a:rPr lang="es-CO" dirty="0" smtClean="0"/>
              <a:t>alta.</a:t>
            </a:r>
          </a:p>
          <a:p>
            <a:endParaRPr lang="en-US" dirty="0"/>
          </a:p>
        </p:txBody>
      </p:sp>
      <p:pic>
        <p:nvPicPr>
          <p:cNvPr id="35842" name="Picture 2" descr="van_der_graff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500438"/>
            <a:ext cx="214314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3" descr="van_der_graff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4381500"/>
            <a:ext cx="15525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4" descr="van_der_graff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4786322"/>
            <a:ext cx="15906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¿qué sucede si se toca un generador de Van de </a:t>
            </a:r>
            <a:r>
              <a:rPr lang="es-CR" dirty="0" err="1" smtClean="0"/>
              <a:t>G</a:t>
            </a:r>
            <a:r>
              <a:rPr lang="es-CR" dirty="0" err="1" smtClean="0"/>
              <a:t>raaf</a:t>
            </a:r>
            <a:r>
              <a:rPr lang="es-CR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Una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persona que toque un generador de Van de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Graaff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se le ponen los cabellos de punta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286124"/>
            <a:ext cx="3071834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Video</a:t>
            </a:r>
            <a:endParaRPr lang="en-US" dirty="0"/>
          </a:p>
        </p:txBody>
      </p:sp>
      <p:pic>
        <p:nvPicPr>
          <p:cNvPr id="4" name="Kylie's Hair Standing on End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6000" y="2697163"/>
            <a:ext cx="457200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4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q</a:t>
            </a:r>
            <a:r>
              <a:rPr lang="es-CR" baseline="-25000" dirty="0" smtClean="0"/>
              <a:t>1</a:t>
            </a:r>
            <a:r>
              <a:rPr lang="es-CR" dirty="0" smtClean="0"/>
              <a:t> produce el campo y q</a:t>
            </a:r>
            <a:r>
              <a:rPr lang="es-CR" baseline="-25000" dirty="0" smtClean="0"/>
              <a:t>2</a:t>
            </a:r>
            <a:r>
              <a:rPr lang="es-CR" dirty="0" smtClean="0"/>
              <a:t> es la carga de prueba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786058"/>
            <a:ext cx="457203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Explicación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smtClean="0"/>
              <a:t>Si </a:t>
            </a:r>
            <a:r>
              <a:rPr lang="es-CR" b="1" dirty="0" smtClean="0"/>
              <a:t>F</a:t>
            </a:r>
            <a:r>
              <a:rPr lang="es-CR" dirty="0" smtClean="0"/>
              <a:t> es la fuerza eléctrica entre dos cargas </a:t>
            </a:r>
            <a:r>
              <a:rPr lang="es-CR" b="1" dirty="0" smtClean="0"/>
              <a:t>q</a:t>
            </a:r>
            <a:r>
              <a:rPr lang="es-CR" b="1" baseline="-25000" dirty="0" smtClean="0"/>
              <a:t>1</a:t>
            </a:r>
            <a:r>
              <a:rPr lang="es-CR" b="1" dirty="0" smtClean="0"/>
              <a:t> </a:t>
            </a:r>
            <a:r>
              <a:rPr lang="es-CR" dirty="0" smtClean="0"/>
              <a:t>y </a:t>
            </a:r>
            <a:r>
              <a:rPr lang="es-CR" b="1" dirty="0" smtClean="0"/>
              <a:t>q</a:t>
            </a:r>
            <a:r>
              <a:rPr lang="es-CR" b="1" baseline="-25000" dirty="0" smtClean="0"/>
              <a:t>2</a:t>
            </a:r>
            <a:r>
              <a:rPr lang="es-CR" b="1" dirty="0" smtClean="0"/>
              <a:t>,</a:t>
            </a:r>
            <a:r>
              <a:rPr lang="es-CR" dirty="0" smtClean="0"/>
              <a:t> sea </a:t>
            </a:r>
            <a:r>
              <a:rPr lang="es-CR" b="1" dirty="0" smtClean="0"/>
              <a:t>E </a:t>
            </a:r>
            <a:r>
              <a:rPr lang="es-CR" dirty="0" smtClean="0"/>
              <a:t>el campo eléctrico de la carga q</a:t>
            </a:r>
            <a:r>
              <a:rPr lang="es-CR" baseline="-25000" dirty="0" smtClean="0"/>
              <a:t>1,</a:t>
            </a:r>
            <a:r>
              <a:rPr lang="es-CR" dirty="0" smtClean="0"/>
              <a:t> mientras que q</a:t>
            </a:r>
            <a:r>
              <a:rPr lang="es-CR" baseline="-25000" dirty="0" smtClean="0"/>
              <a:t>2</a:t>
            </a:r>
            <a:r>
              <a:rPr lang="es-CR" dirty="0" smtClean="0"/>
              <a:t> correspondería a la carga de prueba. </a:t>
            </a:r>
            <a:endParaRPr lang="es-CR" dirty="0" smtClean="0"/>
          </a:p>
          <a:p>
            <a:r>
              <a:rPr lang="es-CR" dirty="0" smtClean="0"/>
              <a:t>La </a:t>
            </a:r>
            <a:r>
              <a:rPr lang="es-CR" dirty="0" smtClean="0"/>
              <a:t>fuerza que la carga </a:t>
            </a:r>
            <a:r>
              <a:rPr lang="es-CR" b="1" dirty="0" smtClean="0"/>
              <a:t>q</a:t>
            </a:r>
            <a:r>
              <a:rPr lang="es-CR" b="1" baseline="-25000" dirty="0" smtClean="0"/>
              <a:t>2</a:t>
            </a:r>
            <a:r>
              <a:rPr lang="es-CR" b="1" dirty="0" smtClean="0"/>
              <a:t> </a:t>
            </a:r>
            <a:r>
              <a:rPr lang="es-CR" dirty="0" smtClean="0"/>
              <a:t>experimenta, se puede describir como la interacción entre esa carga y el campo eléctrico que crea </a:t>
            </a:r>
            <a:r>
              <a:rPr lang="es-CR" b="1" dirty="0" smtClean="0"/>
              <a:t>q</a:t>
            </a:r>
            <a:r>
              <a:rPr lang="es-CR" b="1" baseline="-25000" dirty="0" smtClean="0"/>
              <a:t>1.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Cálculo del campo eléctrico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s-CR" dirty="0" smtClean="0"/>
          </a:p>
          <a:p>
            <a:endParaRPr lang="es-CR" dirty="0" smtClean="0"/>
          </a:p>
          <a:p>
            <a:endParaRPr lang="es-CR" dirty="0" smtClean="0"/>
          </a:p>
          <a:p>
            <a:endParaRPr lang="es-CR" dirty="0" smtClean="0"/>
          </a:p>
          <a:p>
            <a:endParaRPr lang="es-CR" dirty="0" smtClean="0"/>
          </a:p>
          <a:p>
            <a:r>
              <a:rPr lang="es-CR" dirty="0" smtClean="0"/>
              <a:t>E</a:t>
            </a:r>
            <a:r>
              <a:rPr lang="es-CR" dirty="0" smtClean="0"/>
              <a:t>= intensidad del campo eléctrico (N/C)</a:t>
            </a:r>
            <a:endParaRPr lang="en-US" b="1" dirty="0" smtClean="0"/>
          </a:p>
          <a:p>
            <a:r>
              <a:rPr lang="es-CR" dirty="0" smtClean="0"/>
              <a:t>F = Magnitud de la fuerza eléctrica entre la carga a la que se quiere calcular el campo eléctrico y la carga de prueba q</a:t>
            </a:r>
            <a:r>
              <a:rPr lang="es-CR" baseline="-25000" dirty="0" smtClean="0"/>
              <a:t>1</a:t>
            </a:r>
            <a:r>
              <a:rPr lang="es-CR" dirty="0" smtClean="0"/>
              <a:t>  (N)</a:t>
            </a:r>
            <a:endParaRPr lang="en-US" b="1" dirty="0" smtClean="0"/>
          </a:p>
          <a:p>
            <a:r>
              <a:rPr lang="es-CR" dirty="0" smtClean="0"/>
              <a:t>q</a:t>
            </a:r>
            <a:r>
              <a:rPr lang="es-CR" baseline="-25000" dirty="0" smtClean="0"/>
              <a:t>1</a:t>
            </a:r>
            <a:r>
              <a:rPr lang="es-CR" dirty="0" smtClean="0"/>
              <a:t> = Carga a la que se desea calcular el campo eléctrico (C)</a:t>
            </a:r>
            <a:endParaRPr lang="en-US" b="1" dirty="0" smtClean="0"/>
          </a:p>
          <a:p>
            <a:r>
              <a:rPr lang="es-CR" dirty="0" smtClean="0"/>
              <a:t>q</a:t>
            </a:r>
            <a:r>
              <a:rPr lang="es-CR" baseline="-25000" dirty="0" smtClean="0"/>
              <a:t>2</a:t>
            </a:r>
            <a:r>
              <a:rPr lang="es-CR" dirty="0" smtClean="0"/>
              <a:t> = Carga de prueba (C)</a:t>
            </a:r>
            <a:endParaRPr lang="en-US" b="1" dirty="0" smtClean="0"/>
          </a:p>
          <a:p>
            <a:r>
              <a:rPr lang="es-CR" dirty="0" smtClean="0"/>
              <a:t> k  = constante eléctrica:   9 x 10</a:t>
            </a:r>
            <a:r>
              <a:rPr lang="es-CR" baseline="30000" dirty="0" smtClean="0"/>
              <a:t>9</a:t>
            </a:r>
            <a:r>
              <a:rPr lang="es-CR" dirty="0" smtClean="0"/>
              <a:t> N.m</a:t>
            </a:r>
            <a:r>
              <a:rPr lang="es-CR" baseline="30000" dirty="0" smtClean="0"/>
              <a:t>2</a:t>
            </a:r>
            <a:r>
              <a:rPr lang="es-CR" dirty="0" smtClean="0"/>
              <a:t> / C</a:t>
            </a:r>
            <a:r>
              <a:rPr lang="es-CR" baseline="30000" dirty="0" smtClean="0"/>
              <a:t>2</a:t>
            </a:r>
            <a:endParaRPr lang="en-US" b="1" dirty="0" smtClean="0"/>
          </a:p>
          <a:p>
            <a:r>
              <a:rPr lang="es-CR" dirty="0" smtClean="0"/>
              <a:t>r   = distancia a la cual se desea calcular el campo eléctrico. (m)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571604" y="2214554"/>
          <a:ext cx="2214578" cy="1500198"/>
        </p:xfrm>
        <a:graphic>
          <a:graphicData uri="http://schemas.openxmlformats.org/presentationml/2006/ole">
            <p:oleObj spid="_x0000_s1025" name="Ecuación" r:id="rId3" imgW="647700" imgH="457200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214942" y="2071678"/>
          <a:ext cx="2500330" cy="1428760"/>
        </p:xfrm>
        <a:graphic>
          <a:graphicData uri="http://schemas.openxmlformats.org/presentationml/2006/ole">
            <p:oleObj spid="_x0000_s1027" name="Ecuación" r:id="rId4" imgW="723586" imgH="40622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Dirección del campo eléctrico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smtClean="0"/>
              <a:t>El campo eléctrico es un vector, y su dirección se representa, espacialmente, por medio de flechas imaginarias, denominadas líneas de campo </a:t>
            </a:r>
            <a:r>
              <a:rPr lang="es-CR" dirty="0" smtClean="0"/>
              <a:t>eléctrico.</a:t>
            </a:r>
          </a:p>
          <a:p>
            <a:r>
              <a:rPr lang="es-CR" dirty="0" smtClean="0"/>
              <a:t>Por convención, estas líneas van en direcciones tal que, el campo eléctrico sale de las cargas positivas y entra en las cargas negativas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Ilustración carga positiva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://acer.forestales.upm.es/basicas/udfisica/asignaturas/fisica/animaciones_files/campopq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714620"/>
            <a:ext cx="333375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Campos eléctricos para cargas puntuales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857496"/>
            <a:ext cx="614366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Campos eléctricos entre dos cargas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786058"/>
            <a:ext cx="628654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76</TotalTime>
  <Words>919</Words>
  <Application>Microsoft Office PowerPoint</Application>
  <PresentationFormat>Presentación en pantalla (4:3)</PresentationFormat>
  <Paragraphs>84</Paragraphs>
  <Slides>27</Slides>
  <Notes>0</Notes>
  <HiddenSlides>0</HiddenSlides>
  <MMClips>1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9" baseType="lpstr">
      <vt:lpstr>Urbano</vt:lpstr>
      <vt:lpstr>Microsoft Editor de ecuaciones 3.0</vt:lpstr>
      <vt:lpstr>  CAPÍTULO III FÍSICA 11˚ UN ENFOQUE PRÁCTICO </vt:lpstr>
      <vt:lpstr>Campo eléctrico</vt:lpstr>
      <vt:lpstr>q1 produce el campo y q2 es la carga de prueba</vt:lpstr>
      <vt:lpstr>Explicación</vt:lpstr>
      <vt:lpstr>Cálculo del campo eléctrico</vt:lpstr>
      <vt:lpstr>Dirección del campo eléctrico</vt:lpstr>
      <vt:lpstr>Ilustración carga positiva </vt:lpstr>
      <vt:lpstr>Campos eléctricos para cargas puntuales</vt:lpstr>
      <vt:lpstr>Campos eléctricos entre dos cargas</vt:lpstr>
      <vt:lpstr>Semejanzas entre la fuerza eléctrica y el campo eléctrico</vt:lpstr>
      <vt:lpstr>Diferencias entres fuerza eléctrica y campo eléctrico</vt:lpstr>
      <vt:lpstr>Ejemplo 1:</vt:lpstr>
      <vt:lpstr>Ejemplo 2:</vt:lpstr>
      <vt:lpstr>Ejemplo vectorial</vt:lpstr>
      <vt:lpstr>Solución</vt:lpstr>
      <vt:lpstr>Potencial eléctrico</vt:lpstr>
      <vt:lpstr>Energía potencial eléctrica</vt:lpstr>
      <vt:lpstr>Potencial eléctrico y diferencia de potencial</vt:lpstr>
      <vt:lpstr>Expresión matemática</vt:lpstr>
      <vt:lpstr>Ilustración</vt:lpstr>
      <vt:lpstr>¿Qué significa físicamente un voltaje de 110 V?</vt:lpstr>
      <vt:lpstr>Trabajo eléctrico</vt:lpstr>
      <vt:lpstr>Puntos y superficies equipotenciales</vt:lpstr>
      <vt:lpstr>Ilustración</vt:lpstr>
      <vt:lpstr>Generador de Van de Graaf</vt:lpstr>
      <vt:lpstr>¿qué sucede si se toca un generador de Van de Graaf?</vt:lpstr>
      <vt:lpstr>Video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CAPÍTULO III FÍSICA 11˚ UN ENFOQUE PRÁCTICO</dc:title>
  <dc:creator>KATHIA</dc:creator>
  <cp:lastModifiedBy>KATHIA</cp:lastModifiedBy>
  <cp:revision>9</cp:revision>
  <dcterms:created xsi:type="dcterms:W3CDTF">2012-01-30T20:26:11Z</dcterms:created>
  <dcterms:modified xsi:type="dcterms:W3CDTF">2012-01-31T00:06:24Z</dcterms:modified>
</cp:coreProperties>
</file>