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E6E74C5-8081-411E-A553-7830F586F950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F8E527-8BDC-48E3-86E2-CD659C64320D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CR" sz="4400" smtClean="0">
                <a:latin typeface="Arial" pitchFamily="34" charset="0"/>
                <a:cs typeface="Arial" pitchFamily="34" charset="0"/>
              </a:rPr>
              <a:t>CAPÍTULO </a:t>
            </a:r>
            <a:r>
              <a:rPr lang="es-CR" sz="4400" smtClean="0">
                <a:latin typeface="Arial" pitchFamily="34" charset="0"/>
                <a:cs typeface="Arial" pitchFamily="34" charset="0"/>
              </a:rPr>
              <a:t>II</a:t>
            </a:r>
            <a:r>
              <a:rPr lang="es-CR" sz="4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CR" sz="4400" dirty="0" smtClean="0">
                <a:latin typeface="Arial" pitchFamily="34" charset="0"/>
                <a:cs typeface="Arial" pitchFamily="34" charset="0"/>
              </a:rPr>
            </a:br>
            <a:r>
              <a:rPr lang="es-CR" sz="4400" dirty="0" smtClean="0">
                <a:latin typeface="Arial" pitchFamily="34" charset="0"/>
                <a:cs typeface="Arial" pitchFamily="34" charset="0"/>
              </a:rPr>
              <a:t>FÍSICA 11˚ UN ENFOQUE PRÁCTICO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R" dirty="0" smtClean="0"/>
              <a:t>Fuerza eléctrica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SEMEJANZAS CON LEY DE GRAVITACIÓN UNIVERSAL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s-MX" sz="3200" dirty="0" smtClean="0"/>
              <a:t>Ambas son fuerzas naturales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Ambas varían inversamente con el cuadrado de la distancia.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Ambas dependen de una constante de </a:t>
            </a:r>
            <a:r>
              <a:rPr lang="es-MX" sz="3200" dirty="0" smtClean="0"/>
              <a:t>proporcionalidad</a:t>
            </a:r>
            <a:r>
              <a:rPr lang="es-MX" sz="32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Diferencias: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s-MX" sz="3200" dirty="0" smtClean="0"/>
              <a:t>Fg depende de las masas y Fe de las cargas.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Las constantes de proporcionalidad son diferentes.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Fg es solo de atracción y Fe es de atracción y repulsión.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dirty="0" smtClean="0"/>
              <a:t>Análisis vectorial de la Ley de Coulomb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CO" dirty="0" smtClean="0">
                <a:latin typeface="Arial" pitchFamily="34" charset="0"/>
                <a:cs typeface="Arial" pitchFamily="34" charset="0"/>
              </a:rPr>
              <a:t>Dos cargas puntuales están situadas sobre el eje positivo de las x de un sistema de coordenadas. La carga q</a:t>
            </a:r>
            <a:r>
              <a:rPr lang="es-CO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 = 1,0 x 10</a:t>
            </a:r>
            <a:r>
              <a:rPr lang="es-CO" baseline="30000" dirty="0" smtClean="0">
                <a:latin typeface="Arial" pitchFamily="34" charset="0"/>
                <a:cs typeface="Arial" pitchFamily="34" charset="0"/>
              </a:rPr>
              <a:t>-9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 C, está a 2,0 cm del origen, y la carga correspondiente a  q</a:t>
            </a:r>
            <a:r>
              <a:rPr lang="es-CO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= -3,0 x10</a:t>
            </a:r>
            <a:r>
              <a:rPr lang="es-CO" baseline="30000" dirty="0" smtClean="0">
                <a:latin typeface="Arial" pitchFamily="34" charset="0"/>
                <a:cs typeface="Arial" pitchFamily="34" charset="0"/>
              </a:rPr>
              <a:t>-9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C, está a 4,0 cm del origen ¿Cuál es la fuerza total que ejercen esas dos cargas sobre una carga q</a:t>
            </a:r>
            <a:r>
              <a:rPr lang="es-CO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 = 5,0 x 10</a:t>
            </a:r>
            <a:r>
              <a:rPr lang="es-CO" baseline="30000" dirty="0" smtClean="0">
                <a:latin typeface="Arial" pitchFamily="34" charset="0"/>
                <a:cs typeface="Arial" pitchFamily="34" charset="0"/>
              </a:rPr>
              <a:t>-9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 C situada en el origen. Las fuerzas gravitatorias son insignificantes.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Solución: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R" dirty="0" smtClean="0"/>
          </a:p>
          <a:p>
            <a:endParaRPr lang="es-CR" dirty="0" smtClean="0"/>
          </a:p>
          <a:p>
            <a:endParaRPr lang="es-CR" dirty="0" smtClean="0"/>
          </a:p>
          <a:p>
            <a:r>
              <a:rPr lang="es-CO" dirty="0" smtClean="0"/>
              <a:t>Se establece la dirección vectorial de las fuerzas sobre la carga q</a:t>
            </a:r>
            <a:r>
              <a:rPr lang="es-CO" baseline="-25000" dirty="0" smtClean="0"/>
              <a:t>3</a:t>
            </a:r>
            <a:r>
              <a:rPr lang="es-CO" dirty="0" smtClean="0"/>
              <a:t>, de tal forma que entre q</a:t>
            </a:r>
            <a:r>
              <a:rPr lang="es-CO" baseline="-25000" dirty="0" smtClean="0"/>
              <a:t>1</a:t>
            </a:r>
            <a:r>
              <a:rPr lang="es-CO" dirty="0" smtClean="0"/>
              <a:t> y q</a:t>
            </a:r>
            <a:r>
              <a:rPr lang="es-CO" baseline="-25000" dirty="0" smtClean="0"/>
              <a:t>3</a:t>
            </a:r>
            <a:r>
              <a:rPr lang="es-CO" dirty="0" smtClean="0"/>
              <a:t>, hay una fuerza de repulsión, y entre q</a:t>
            </a:r>
            <a:r>
              <a:rPr lang="es-CO" baseline="-25000" dirty="0" smtClean="0"/>
              <a:t>2</a:t>
            </a:r>
            <a:r>
              <a:rPr lang="es-CO" dirty="0" smtClean="0"/>
              <a:t> y q</a:t>
            </a:r>
            <a:r>
              <a:rPr lang="es-CO" baseline="-25000" dirty="0" smtClean="0"/>
              <a:t>3</a:t>
            </a:r>
            <a:r>
              <a:rPr lang="es-CO" dirty="0" smtClean="0"/>
              <a:t> será de atracción. Un diagrama de fuerzas quedaría de la siguiente forma:</a:t>
            </a:r>
            <a:endParaRPr lang="en-US" dirty="0" smtClean="0"/>
          </a:p>
          <a:p>
            <a:pPr>
              <a:buNone/>
            </a:pPr>
            <a:endParaRPr lang="es-CR" dirty="0" smtClean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571612"/>
            <a:ext cx="500066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5857892"/>
            <a:ext cx="371477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R" dirty="0" smtClean="0">
                <a:latin typeface="Arial" pitchFamily="34" charset="0"/>
                <a:cs typeface="Arial" pitchFamily="34" charset="0"/>
              </a:rPr>
              <a:t>Cálculos:</a:t>
            </a:r>
            <a:endParaRPr lang="en-US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s-CR" dirty="0" smtClean="0"/>
          </a:p>
          <a:p>
            <a:endParaRPr lang="es-CR" dirty="0" smtClean="0"/>
          </a:p>
          <a:p>
            <a:endParaRPr lang="es-CR" dirty="0" smtClean="0"/>
          </a:p>
          <a:p>
            <a:endParaRPr lang="es-CR" dirty="0" smtClean="0"/>
          </a:p>
          <a:p>
            <a:endParaRPr lang="es-CR" dirty="0" smtClean="0"/>
          </a:p>
          <a:p>
            <a:endParaRPr lang="es-CR" dirty="0" smtClean="0"/>
          </a:p>
          <a:p>
            <a:r>
              <a:rPr lang="es-CR" dirty="0" smtClean="0"/>
              <a:t>La suma vectorial da como resultado:</a:t>
            </a:r>
          </a:p>
          <a:p>
            <a:endParaRPr lang="es-CR" dirty="0" smtClean="0"/>
          </a:p>
          <a:p>
            <a:r>
              <a:rPr lang="es-MX" dirty="0" smtClean="0"/>
              <a:t>Por lo tanto la fuerza total sobre q</a:t>
            </a:r>
            <a:r>
              <a:rPr lang="es-MX" baseline="-25000" dirty="0" smtClean="0"/>
              <a:t>3</a:t>
            </a:r>
            <a:r>
              <a:rPr lang="es-MX" dirty="0" smtClean="0"/>
              <a:t>, está dirigida hacia la izquierda.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785786" y="1643050"/>
          <a:ext cx="7286676" cy="957266"/>
        </p:xfrm>
        <a:graphic>
          <a:graphicData uri="http://schemas.openxmlformats.org/presentationml/2006/ole">
            <p:oleObj spid="_x0000_s31745" name="Ecuación" r:id="rId3" imgW="3733800" imgH="457200" progId="Equation.3">
              <p:embed/>
            </p:oleObj>
          </a:graphicData>
        </a:graphic>
      </p:graphicFrame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785786" y="3071810"/>
          <a:ext cx="7286676" cy="1000132"/>
        </p:xfrm>
        <a:graphic>
          <a:graphicData uri="http://schemas.openxmlformats.org/presentationml/2006/ole">
            <p:oleObj spid="_x0000_s31747" name="Ecuación" r:id="rId4" imgW="3721100" imgH="457200" progId="Equation.3">
              <p:embed/>
            </p:oleObj>
          </a:graphicData>
        </a:graphic>
      </p:graphicFrame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2000232" y="4714884"/>
          <a:ext cx="5643602" cy="500066"/>
        </p:xfrm>
        <a:graphic>
          <a:graphicData uri="http://schemas.openxmlformats.org/presentationml/2006/ole">
            <p:oleObj spid="_x0000_s31749" name="Ecuación" r:id="rId5" imgW="25527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Ejemplo con tres cargas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O" dirty="0" smtClean="0"/>
              <a:t>En la figura se muestran dos cargas puntuales positivas q</a:t>
            </a:r>
            <a:r>
              <a:rPr lang="es-CO" baseline="-25000" dirty="0" smtClean="0"/>
              <a:t>1</a:t>
            </a:r>
            <a:r>
              <a:rPr lang="es-CO" dirty="0" smtClean="0"/>
              <a:t> = q</a:t>
            </a:r>
            <a:r>
              <a:rPr lang="es-CO" baseline="-25000" dirty="0" smtClean="0"/>
              <a:t>2</a:t>
            </a:r>
            <a:r>
              <a:rPr lang="es-CO" dirty="0" smtClean="0"/>
              <a:t> = 2,0 </a:t>
            </a:r>
            <a:r>
              <a:rPr lang="es-CO" dirty="0" err="1" smtClean="0"/>
              <a:t>μC</a:t>
            </a:r>
            <a:r>
              <a:rPr lang="es-CO" dirty="0" smtClean="0"/>
              <a:t> interactúan con una tercera carga puntual q</a:t>
            </a:r>
            <a:r>
              <a:rPr lang="es-CO" baseline="-25000" dirty="0" smtClean="0"/>
              <a:t>3</a:t>
            </a:r>
            <a:r>
              <a:rPr lang="es-CO" dirty="0" smtClean="0"/>
              <a:t> = 4,0 </a:t>
            </a:r>
            <a:r>
              <a:rPr lang="es-CO" dirty="0" err="1" smtClean="0"/>
              <a:t>μC</a:t>
            </a:r>
            <a:r>
              <a:rPr lang="es-CO" dirty="0" smtClean="0"/>
              <a:t>. Encuentre la magnitud y dirección de la fuerza total sobre q</a:t>
            </a:r>
            <a:r>
              <a:rPr lang="es-CO" baseline="-25000" dirty="0" smtClean="0"/>
              <a:t>3</a:t>
            </a:r>
            <a:r>
              <a:rPr lang="es-CO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429000"/>
            <a:ext cx="392909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Fuerza eléctrica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R" dirty="0" smtClean="0">
                <a:latin typeface="Arial" pitchFamily="34" charset="0"/>
                <a:cs typeface="Arial" pitchFamily="34" charset="0"/>
              </a:rPr>
              <a:t>El físico francés Charles Coulomb (1736-1806), estudió las fuerzas con las que se atraen o repelen los cuerpos cargados. En 1785, confirmó, experimentalmente, su 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ley.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neuro.qi.fcen.uba.ar/ricuti/No_me_salen/ELECTRICIDAD/IMG_electr/fuerza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929066"/>
            <a:ext cx="2143140" cy="2528889"/>
          </a:xfrm>
          <a:prstGeom prst="rect">
            <a:avLst/>
          </a:prstGeom>
          <a:noFill/>
        </p:spPr>
      </p:pic>
      <p:pic>
        <p:nvPicPr>
          <p:cNvPr id="1027" name="Picture 3" descr="Imag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3857628"/>
            <a:ext cx="203835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Ley de Coulomb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CR" sz="2800" b="1" dirty="0" smtClean="0">
                <a:latin typeface="Arial" pitchFamily="34" charset="0"/>
                <a:cs typeface="Arial" pitchFamily="34" charset="0"/>
              </a:rPr>
              <a:t>“Las fuerzas de atracción o de repulsión que se ejercen dos cargas puntuales q</a:t>
            </a:r>
            <a:r>
              <a:rPr lang="es-CR" sz="28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CR" sz="2800" b="1" dirty="0" smtClean="0">
                <a:latin typeface="Arial" pitchFamily="34" charset="0"/>
                <a:cs typeface="Arial" pitchFamily="34" charset="0"/>
              </a:rPr>
              <a:t> y q</a:t>
            </a:r>
            <a:r>
              <a:rPr lang="es-CR" sz="28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CR" sz="2800" b="1" dirty="0" smtClean="0">
                <a:latin typeface="Arial" pitchFamily="34" charset="0"/>
                <a:cs typeface="Arial" pitchFamily="34" charset="0"/>
              </a:rPr>
              <a:t> es directamente proporcional al producto de las cargas e inversamente proporcional al cuadrado de la distancia que las separa”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4643446"/>
            <a:ext cx="624840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Expresión matemática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es-MX" sz="4400" b="1" dirty="0" smtClean="0">
                <a:latin typeface="Arial" pitchFamily="34" charset="0"/>
                <a:cs typeface="Arial" pitchFamily="34" charset="0"/>
              </a:rPr>
              <a:t>F = </a:t>
            </a:r>
            <a:r>
              <a:rPr lang="es-MX" sz="4400" b="1" u="sng" dirty="0" smtClean="0">
                <a:latin typeface="Arial" pitchFamily="34" charset="0"/>
                <a:cs typeface="Arial" pitchFamily="34" charset="0"/>
              </a:rPr>
              <a:t>k q</a:t>
            </a:r>
            <a:r>
              <a:rPr lang="es-MX" sz="4400" b="1" u="sng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MX" sz="4400" b="1" u="sng" dirty="0" smtClean="0">
                <a:latin typeface="Arial" pitchFamily="34" charset="0"/>
                <a:cs typeface="Arial" pitchFamily="34" charset="0"/>
              </a:rPr>
              <a:t> q</a:t>
            </a:r>
            <a:r>
              <a:rPr lang="es-MX" sz="4400" b="1" u="sng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s-CR" sz="4400" b="1" baseline="-25000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es-CR" sz="4400" b="1" dirty="0" smtClean="0">
                <a:latin typeface="Arial" pitchFamily="34" charset="0"/>
                <a:cs typeface="Arial" pitchFamily="34" charset="0"/>
              </a:rPr>
              <a:t>     r</a:t>
            </a:r>
            <a:r>
              <a:rPr lang="es-CR" sz="4400" b="1" baseline="30000" dirty="0" smtClean="0">
                <a:latin typeface="Arial" pitchFamily="34" charset="0"/>
                <a:cs typeface="Arial" pitchFamily="34" charset="0"/>
              </a:rPr>
              <a:t>2</a:t>
            </a:r>
            <a:endParaRPr lang="es-MX" sz="4400" b="1" baseline="30000" dirty="0" smtClean="0">
              <a:latin typeface="Arial" pitchFamily="34" charset="0"/>
              <a:cs typeface="Arial" pitchFamily="34" charset="0"/>
            </a:endParaRPr>
          </a:p>
          <a:p>
            <a:r>
              <a:rPr lang="es-CR" dirty="0" smtClean="0">
                <a:latin typeface="Arial" pitchFamily="34" charset="0"/>
                <a:cs typeface="Arial" pitchFamily="34" charset="0"/>
              </a:rPr>
              <a:t>k = constante eléctrica (9,0 x 10</a:t>
            </a:r>
            <a:r>
              <a:rPr lang="es-CR" baseline="300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R" u="sng" dirty="0" smtClean="0">
                <a:latin typeface="Arial" pitchFamily="34" charset="0"/>
                <a:cs typeface="Arial" pitchFamily="34" charset="0"/>
              </a:rPr>
              <a:t>N.m</a:t>
            </a:r>
            <a:r>
              <a:rPr lang="es-CR" u="sng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CR" u="sng" dirty="0" smtClean="0">
                <a:latin typeface="Arial" pitchFamily="34" charset="0"/>
                <a:cs typeface="Arial" pitchFamily="34" charset="0"/>
              </a:rPr>
              <a:t>)</a:t>
            </a:r>
            <a:endParaRPr lang="es-CR" u="sng" baseline="30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R" baseline="30000" dirty="0" smtClean="0">
                <a:latin typeface="Arial" pitchFamily="34" charset="0"/>
                <a:cs typeface="Arial" pitchFamily="34" charset="0"/>
              </a:rPr>
              <a:t>								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s-CR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= cargas que experimentan la fuerza eléctrica.</a:t>
            </a:r>
          </a:p>
          <a:p>
            <a:pPr>
              <a:buFont typeface="Wingdings" pitchFamily="2" charset="2"/>
              <a:buChar char="§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r = distancia de separación entre las cargas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Ejemplo 1: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sz="3200" dirty="0" smtClean="0">
                <a:latin typeface="Arial" pitchFamily="34" charset="0"/>
                <a:cs typeface="Arial" pitchFamily="34" charset="0"/>
              </a:rPr>
              <a:t>DATOS:</a:t>
            </a:r>
          </a:p>
          <a:p>
            <a:r>
              <a:rPr lang="es-MX" sz="3200" dirty="0" smtClean="0">
                <a:latin typeface="Arial" pitchFamily="34" charset="0"/>
                <a:cs typeface="Arial" pitchFamily="34" charset="0"/>
              </a:rPr>
              <a:t>r = 1 mm = 1 x 10</a:t>
            </a:r>
            <a:r>
              <a:rPr lang="es-MX" sz="3200" baseline="30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 m		</a:t>
            </a:r>
            <a:endParaRPr lang="es-CR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s-CR" sz="3200" dirty="0" smtClean="0">
                <a:latin typeface="Arial" pitchFamily="34" charset="0"/>
                <a:cs typeface="Arial" pitchFamily="34" charset="0"/>
              </a:rPr>
              <a:t>q </a:t>
            </a:r>
            <a:r>
              <a:rPr lang="es-CR" sz="32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CR" sz="3200" dirty="0" smtClean="0">
                <a:latin typeface="Arial" pitchFamily="34" charset="0"/>
                <a:cs typeface="Arial" pitchFamily="34" charset="0"/>
              </a:rPr>
              <a:t>= q </a:t>
            </a:r>
            <a:r>
              <a:rPr lang="es-CR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CR" sz="3200" dirty="0" smtClean="0">
                <a:latin typeface="Arial" pitchFamily="34" charset="0"/>
                <a:cs typeface="Arial" pitchFamily="34" charset="0"/>
              </a:rPr>
              <a:t> = 1, 6 x 10</a:t>
            </a:r>
            <a:r>
              <a:rPr lang="es-CR" sz="3200" baseline="30000" dirty="0" smtClean="0">
                <a:latin typeface="Arial" pitchFamily="34" charset="0"/>
                <a:cs typeface="Arial" pitchFamily="34" charset="0"/>
              </a:rPr>
              <a:t>-19</a:t>
            </a:r>
            <a:r>
              <a:rPr lang="es-CR" sz="3200" dirty="0" smtClean="0">
                <a:latin typeface="Arial" pitchFamily="34" charset="0"/>
                <a:cs typeface="Arial" pitchFamily="34" charset="0"/>
              </a:rPr>
              <a:t> C		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k = 9 x 10</a:t>
            </a:r>
            <a:r>
              <a:rPr lang="en-US" sz="3200" baseline="300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N.m</a:t>
            </a:r>
            <a:r>
              <a:rPr lang="en-US" sz="32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/C</a:t>
            </a:r>
            <a:r>
              <a:rPr lang="en-US" sz="3200" baseline="30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r>
              <a:rPr lang="es-MX" sz="3200" dirty="0" smtClean="0">
                <a:latin typeface="Arial" pitchFamily="34" charset="0"/>
                <a:cs typeface="Arial" pitchFamily="34" charset="0"/>
              </a:rPr>
              <a:t>F = </a:t>
            </a:r>
            <a:r>
              <a:rPr lang="es-MX" sz="3200" u="sng" dirty="0" smtClean="0">
                <a:latin typeface="Arial" pitchFamily="34" charset="0"/>
                <a:cs typeface="Arial" pitchFamily="34" charset="0"/>
              </a:rPr>
              <a:t>k q</a:t>
            </a:r>
            <a:r>
              <a:rPr lang="es-MX" sz="3200" u="sng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MX" sz="3200" u="sng" dirty="0" smtClean="0">
                <a:latin typeface="Arial" pitchFamily="34" charset="0"/>
                <a:cs typeface="Arial" pitchFamily="34" charset="0"/>
              </a:rPr>
              <a:t> q</a:t>
            </a:r>
            <a:r>
              <a:rPr lang="es-MX" sz="3200" u="sng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s-MX" sz="3200" baseline="-25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s-CR" sz="3200" dirty="0" smtClean="0">
                <a:latin typeface="Arial" pitchFamily="34" charset="0"/>
                <a:cs typeface="Arial" pitchFamily="34" charset="0"/>
              </a:rPr>
              <a:t>             r</a:t>
            </a:r>
            <a:r>
              <a:rPr lang="es-CR" sz="3200" baseline="30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F = </a:t>
            </a:r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9 x 10</a:t>
            </a:r>
            <a:r>
              <a:rPr lang="en-US" sz="3200" u="sng" baseline="30000" dirty="0" smtClean="0">
                <a:latin typeface="Arial" pitchFamily="34" charset="0"/>
                <a:cs typeface="Arial" pitchFamily="34" charset="0"/>
              </a:rPr>
              <a:t>9 </a:t>
            </a:r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  (1, 6 x 10</a:t>
            </a:r>
            <a:r>
              <a:rPr lang="en-US" sz="3200" u="sng" baseline="30000" dirty="0" smtClean="0">
                <a:latin typeface="Arial" pitchFamily="34" charset="0"/>
                <a:cs typeface="Arial" pitchFamily="34" charset="0"/>
              </a:rPr>
              <a:t>-19</a:t>
            </a:r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3200" u="sng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3200" b="1" dirty="0" smtClean="0">
                <a:solidFill>
                  <a:srgbClr val="FFCC99"/>
                </a:solidFill>
                <a:latin typeface="Arial" pitchFamily="34" charset="0"/>
                <a:cs typeface="Arial" pitchFamily="34" charset="0"/>
              </a:rPr>
              <a:t>2,30 x 10</a:t>
            </a:r>
            <a:r>
              <a:rPr lang="en-US" sz="3200" b="1" baseline="30000" dirty="0" smtClean="0">
                <a:solidFill>
                  <a:srgbClr val="FFCC99"/>
                </a:solidFill>
                <a:latin typeface="Arial" pitchFamily="34" charset="0"/>
                <a:cs typeface="Arial" pitchFamily="34" charset="0"/>
              </a:rPr>
              <a:t>-22 </a:t>
            </a:r>
            <a:r>
              <a:rPr lang="en-US" sz="3200" b="1" dirty="0" smtClean="0">
                <a:solidFill>
                  <a:srgbClr val="FFCC99"/>
                </a:solidFill>
                <a:latin typeface="Arial" pitchFamily="34" charset="0"/>
                <a:cs typeface="Arial" pitchFamily="34" charset="0"/>
              </a:rPr>
              <a:t>N   R/</a:t>
            </a:r>
            <a:endParaRPr lang="en-US" sz="3200" dirty="0" smtClean="0">
              <a:solidFill>
                <a:srgbClr val="FFCC99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(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1 x 10</a:t>
            </a:r>
            <a:r>
              <a:rPr lang="es-MX" sz="3200" baseline="30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m)</a:t>
            </a:r>
            <a:r>
              <a:rPr lang="es-MX" sz="3200" baseline="30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 algn="ctr">
              <a:buFont typeface="Wingdings" pitchFamily="2" charset="2"/>
              <a:buNone/>
            </a:pPr>
            <a:endParaRPr lang="es-MX" sz="3200" u="sng" dirty="0" smtClean="0"/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	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Ejemplo 2: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R" dirty="0" smtClean="0">
                <a:latin typeface="Arial" pitchFamily="34" charset="0"/>
                <a:cs typeface="Arial" pitchFamily="34" charset="0"/>
              </a:rPr>
              <a:t>Dos cargas iguales están separadas 1,0 m y se repelen con una fuerza de 5,0 x 10</a:t>
            </a:r>
            <a:r>
              <a:rPr lang="es-CR" baseline="30000" dirty="0" smtClean="0">
                <a:latin typeface="Arial" pitchFamily="34" charset="0"/>
                <a:cs typeface="Arial" pitchFamily="34" charset="0"/>
              </a:rPr>
              <a:t>-25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 N. ¿Cuál es la magnitud de cada carga?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s-CR" dirty="0" smtClean="0">
                <a:latin typeface="Arial" pitchFamily="34" charset="0"/>
                <a:cs typeface="Arial" pitchFamily="34" charset="0"/>
              </a:rPr>
              <a:t>(R/ 7,45 x 10</a:t>
            </a:r>
            <a:r>
              <a:rPr lang="es-CR" baseline="30000" dirty="0" smtClean="0">
                <a:latin typeface="Arial" pitchFamily="34" charset="0"/>
                <a:cs typeface="Arial" pitchFamily="34" charset="0"/>
              </a:rPr>
              <a:t>-18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 C)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Ejemplo 3: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R" dirty="0" smtClean="0">
                <a:latin typeface="Arial" pitchFamily="34" charset="0"/>
                <a:cs typeface="Arial" pitchFamily="34" charset="0"/>
              </a:rPr>
              <a:t>Dos cargas de 4,0 x 10</a:t>
            </a:r>
            <a:r>
              <a:rPr lang="es-CR" baseline="30000" dirty="0" smtClean="0">
                <a:latin typeface="Arial" pitchFamily="34" charset="0"/>
                <a:cs typeface="Arial" pitchFamily="34" charset="0"/>
              </a:rPr>
              <a:t>-6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 C y 1,0 x 10</a:t>
            </a:r>
            <a:r>
              <a:rPr lang="es-CR" baseline="30000" dirty="0" smtClean="0">
                <a:latin typeface="Arial" pitchFamily="34" charset="0"/>
                <a:cs typeface="Arial" pitchFamily="34" charset="0"/>
              </a:rPr>
              <a:t>-7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 C, respectivamente, experimentan una fuerza de repulsión cuya magnitud es 4,0 x 10</a:t>
            </a:r>
            <a:r>
              <a:rPr lang="es-CR" baseline="30000" dirty="0" smtClean="0">
                <a:latin typeface="Arial" pitchFamily="34" charset="0"/>
                <a:cs typeface="Arial" pitchFamily="34" charset="0"/>
              </a:rPr>
              <a:t>-4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 N. ¿Cuál es la distancia entre ambas cargas? ( R/ 3m)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Ejemplo 4: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Si dos cargas iguales separadas una distancia </a:t>
            </a:r>
            <a:r>
              <a:rPr lang="es-CR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 experimentan una fuerza </a:t>
            </a:r>
            <a:r>
              <a:rPr lang="es-CR" b="1" dirty="0" smtClean="0">
                <a:latin typeface="Arial" pitchFamily="34" charset="0"/>
                <a:cs typeface="Arial" pitchFamily="34" charset="0"/>
              </a:rPr>
              <a:t>F,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 al duplicar la distancia de separación entre las cargas, la nueva fuerza será: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a. F/2	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b.F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/4		c.2F		d.4F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Ejemplo 5: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R" dirty="0" smtClean="0">
                <a:latin typeface="Arial" pitchFamily="34" charset="0"/>
                <a:cs typeface="Arial" pitchFamily="34" charset="0"/>
              </a:rPr>
              <a:t>Dos partículas con cargas </a:t>
            </a:r>
            <a:r>
              <a:rPr lang="es-CR" b="1" dirty="0" smtClean="0">
                <a:latin typeface="Arial" pitchFamily="34" charset="0"/>
                <a:cs typeface="Arial" pitchFamily="34" charset="0"/>
              </a:rPr>
              <a:t>q 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, respectivamente, al estar separadas cierta distancia </a:t>
            </a:r>
            <a:r>
              <a:rPr lang="es-CR" b="1" dirty="0" smtClean="0">
                <a:latin typeface="Arial" pitchFamily="34" charset="0"/>
                <a:cs typeface="Arial" pitchFamily="34" charset="0"/>
              </a:rPr>
              <a:t>r 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experimentan una fuerza </a:t>
            </a:r>
            <a:r>
              <a:rPr lang="es-CR" b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. Si la distancia se reduce </a:t>
            </a:r>
            <a:r>
              <a:rPr lang="es-CR" b="1" dirty="0" smtClean="0">
                <a:latin typeface="Arial" pitchFamily="34" charset="0"/>
                <a:cs typeface="Arial" pitchFamily="34" charset="0"/>
              </a:rPr>
              <a:t>r/2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, la fuerza eléctrica que experimentarán será de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a. F/2	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b.F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/4		c.2F		d.4F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</TotalTime>
  <Words>534</Words>
  <Application>Microsoft Office PowerPoint</Application>
  <PresentationFormat>Presentación en pantalla (4:3)</PresentationFormat>
  <Paragraphs>62</Paragraphs>
  <Slides>15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7" baseType="lpstr">
      <vt:lpstr>Civil</vt:lpstr>
      <vt:lpstr>Microsoft Editor de ecuaciones 3.0</vt:lpstr>
      <vt:lpstr>Fuerza eléctrica</vt:lpstr>
      <vt:lpstr>Fuerza eléctrica</vt:lpstr>
      <vt:lpstr>Ley de Coulomb</vt:lpstr>
      <vt:lpstr>Expresión matemática</vt:lpstr>
      <vt:lpstr>Ejemplo 1:</vt:lpstr>
      <vt:lpstr>Ejemplo 2:</vt:lpstr>
      <vt:lpstr>Ejemplo 3:</vt:lpstr>
      <vt:lpstr>Ejemplo 4:</vt:lpstr>
      <vt:lpstr>Ejemplo 5:</vt:lpstr>
      <vt:lpstr>SEMEJANZAS CON LEY DE GRAVITACIÓN UNIVERSAL</vt:lpstr>
      <vt:lpstr>Diferencias:</vt:lpstr>
      <vt:lpstr>Análisis vectorial de la Ley de Coulomb</vt:lpstr>
      <vt:lpstr>Solución:</vt:lpstr>
      <vt:lpstr>Cálculos:</vt:lpstr>
      <vt:lpstr>Ejemplo con tres cargas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Fuerza eléctrica</dc:title>
  <dc:creator>KATHIA</dc:creator>
  <cp:lastModifiedBy>KATHIA</cp:lastModifiedBy>
  <cp:revision>5</cp:revision>
  <dcterms:created xsi:type="dcterms:W3CDTF">2012-01-30T19:38:30Z</dcterms:created>
  <dcterms:modified xsi:type="dcterms:W3CDTF">2012-01-30T20:27:25Z</dcterms:modified>
</cp:coreProperties>
</file>