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9"/>
  </p:notesMasterIdLst>
  <p:sldIdLst>
    <p:sldId id="256" r:id="rId2"/>
    <p:sldId id="267" r:id="rId3"/>
    <p:sldId id="258" r:id="rId4"/>
    <p:sldId id="259" r:id="rId5"/>
    <p:sldId id="260" r:id="rId6"/>
    <p:sldId id="261" r:id="rId7"/>
    <p:sldId id="262" r:id="rId8"/>
    <p:sldId id="263" r:id="rId9"/>
    <p:sldId id="264" r:id="rId10"/>
    <p:sldId id="265" r:id="rId11"/>
    <p:sldId id="266" r:id="rId12"/>
    <p:sldId id="268" r:id="rId13"/>
    <p:sldId id="272" r:id="rId14"/>
    <p:sldId id="269" r:id="rId15"/>
    <p:sldId id="270" r:id="rId16"/>
    <p:sldId id="271" r:id="rId17"/>
    <p:sldId id="274" r:id="rId18"/>
    <p:sldId id="273"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5" d="100"/>
          <a:sy n="45" d="100"/>
        </p:scale>
        <p:origin x="-67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D4D956-CA39-4C71-A68E-368E1A39C3F0}" type="datetimeFigureOut">
              <a:rPr lang="en-US" smtClean="0"/>
              <a:pPr/>
              <a:t>2/7/2012</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58417A-631F-402B-9EC4-1BC672D66019}" type="slidenum">
              <a:rPr lang="en-US" smtClean="0"/>
              <a:pPr/>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F950A5A5-24C7-4813-8EDD-C6886F50E90B}" type="slidenum">
              <a:rPr lang="es-ES" smtClean="0"/>
              <a:pPr/>
              <a:t>3</a:t>
            </a:fld>
            <a:endParaRPr lang="es-ES" smtClean="0"/>
          </a:p>
        </p:txBody>
      </p:sp>
      <p:sp>
        <p:nvSpPr>
          <p:cNvPr id="37891" name="Rectangle 2"/>
          <p:cNvSpPr>
            <a:spLocks noGrp="1" noRot="1" noChangeAspect="1" noChangeArrowheads="1" noTextEdit="1"/>
          </p:cNvSpPr>
          <p:nvPr>
            <p:ph type="sldImg"/>
          </p:nvPr>
        </p:nvSpPr>
        <p:spPr>
          <a:xfrm>
            <a:off x="1144588" y="685800"/>
            <a:ext cx="4570412" cy="3429000"/>
          </a:xfrm>
          <a:ln/>
        </p:spPr>
      </p:sp>
      <p:sp>
        <p:nvSpPr>
          <p:cNvPr id="37892" name="Rectangle 3"/>
          <p:cNvSpPr>
            <a:spLocks noGrp="1" noChangeArrowheads="1"/>
          </p:cNvSpPr>
          <p:nvPr>
            <p:ph type="body" idx="1"/>
          </p:nvPr>
        </p:nvSpPr>
        <p:spPr>
          <a:xfrm>
            <a:off x="686098" y="4342191"/>
            <a:ext cx="5485805" cy="4115405"/>
          </a:xfrm>
          <a:noFill/>
          <a:ln/>
        </p:spPr>
        <p:txBody>
          <a:bodyPr/>
          <a:lstStyle/>
          <a:p>
            <a:pPr eaLnBrk="1" hangingPunct="1"/>
            <a:endParaRPr lang="es-P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E28F3D8-CA65-43BB-8D57-207FF9038C0E}" type="slidenum">
              <a:rPr lang="es-ES" smtClean="0"/>
              <a:pPr/>
              <a:t>5</a:t>
            </a:fld>
            <a:endParaRPr lang="es-ES" smtClean="0"/>
          </a:p>
        </p:txBody>
      </p:sp>
      <p:sp>
        <p:nvSpPr>
          <p:cNvPr id="39939" name="Rectangle 2"/>
          <p:cNvSpPr>
            <a:spLocks noGrp="1" noRot="1" noChangeAspect="1" noChangeArrowheads="1" noTextEdit="1"/>
          </p:cNvSpPr>
          <p:nvPr>
            <p:ph type="sldImg"/>
          </p:nvPr>
        </p:nvSpPr>
        <p:spPr>
          <a:xfrm>
            <a:off x="1144588" y="685800"/>
            <a:ext cx="4570412" cy="3429000"/>
          </a:xfrm>
          <a:ln/>
        </p:spPr>
      </p:sp>
      <p:sp>
        <p:nvSpPr>
          <p:cNvPr id="39940" name="Rectangle 3"/>
          <p:cNvSpPr>
            <a:spLocks noGrp="1" noChangeArrowheads="1"/>
          </p:cNvSpPr>
          <p:nvPr>
            <p:ph type="body" idx="1"/>
          </p:nvPr>
        </p:nvSpPr>
        <p:spPr>
          <a:xfrm>
            <a:off x="686098" y="4342191"/>
            <a:ext cx="5485805" cy="4115405"/>
          </a:xfrm>
          <a:noFill/>
          <a:ln/>
        </p:spPr>
        <p:txBody>
          <a:bodyPr/>
          <a:lstStyle/>
          <a:p>
            <a:pPr eaLnBrk="1" hangingPunct="1"/>
            <a:endParaRPr lang="es-P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564882B-5AB4-49BE-8604-31CBA45DC8EB}" type="slidenum">
              <a:rPr lang="es-ES" smtClean="0"/>
              <a:pPr/>
              <a:t>6</a:t>
            </a:fld>
            <a:endParaRPr lang="es-ES" smtClean="0"/>
          </a:p>
        </p:txBody>
      </p:sp>
      <p:sp>
        <p:nvSpPr>
          <p:cNvPr id="40963" name="Rectangle 2"/>
          <p:cNvSpPr>
            <a:spLocks noGrp="1" noRot="1" noChangeAspect="1" noChangeArrowheads="1" noTextEdit="1"/>
          </p:cNvSpPr>
          <p:nvPr>
            <p:ph type="sldImg"/>
          </p:nvPr>
        </p:nvSpPr>
        <p:spPr>
          <a:xfrm>
            <a:off x="1144588" y="685800"/>
            <a:ext cx="4570412" cy="3429000"/>
          </a:xfrm>
          <a:ln/>
        </p:spPr>
      </p:sp>
      <p:sp>
        <p:nvSpPr>
          <p:cNvPr id="40964" name="Rectangle 3"/>
          <p:cNvSpPr>
            <a:spLocks noGrp="1" noChangeArrowheads="1"/>
          </p:cNvSpPr>
          <p:nvPr>
            <p:ph type="body" idx="1"/>
          </p:nvPr>
        </p:nvSpPr>
        <p:spPr>
          <a:xfrm>
            <a:off x="686098" y="4342191"/>
            <a:ext cx="5485805" cy="4115405"/>
          </a:xfrm>
          <a:noFill/>
          <a:ln/>
        </p:spPr>
        <p:txBody>
          <a:bodyPr/>
          <a:lstStyle/>
          <a:p>
            <a:pPr eaLnBrk="1" hangingPunct="1"/>
            <a:endParaRPr lang="es-P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s-CO" smtClean="0"/>
          </a:p>
        </p:txBody>
      </p:sp>
      <p:sp>
        <p:nvSpPr>
          <p:cNvPr id="41988" name="Slide Number Placeholder 3"/>
          <p:cNvSpPr>
            <a:spLocks noGrp="1"/>
          </p:cNvSpPr>
          <p:nvPr>
            <p:ph type="sldNum" sz="quarter" idx="5"/>
          </p:nvPr>
        </p:nvSpPr>
        <p:spPr>
          <a:noFill/>
        </p:spPr>
        <p:txBody>
          <a:bodyPr/>
          <a:lstStyle/>
          <a:p>
            <a:fld id="{2405D6EF-4C6B-4AA1-AEDA-7C30CCE0F7B8}" type="slidenum">
              <a:rPr lang="es-ES" smtClean="0"/>
              <a:pPr/>
              <a:t>8</a:t>
            </a:fld>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E01D591-E6D2-44D4-825E-9928E989D22D}" type="slidenum">
              <a:rPr lang="es-ES" smtClean="0"/>
              <a:pPr/>
              <a:t>36</a:t>
            </a:fld>
            <a:endParaRPr lang="es-ES" smtClean="0"/>
          </a:p>
        </p:txBody>
      </p:sp>
      <p:sp>
        <p:nvSpPr>
          <p:cNvPr id="51203" name="Rectangle 2"/>
          <p:cNvSpPr>
            <a:spLocks noGrp="1" noRot="1" noChangeAspect="1" noChangeArrowheads="1" noTextEdit="1"/>
          </p:cNvSpPr>
          <p:nvPr>
            <p:ph type="sldImg"/>
          </p:nvPr>
        </p:nvSpPr>
        <p:spPr>
          <a:xfrm>
            <a:off x="1144588" y="685800"/>
            <a:ext cx="4570412" cy="3429000"/>
          </a:xfrm>
          <a:ln/>
        </p:spPr>
      </p:sp>
      <p:sp>
        <p:nvSpPr>
          <p:cNvPr id="51204" name="Rectangle 3"/>
          <p:cNvSpPr>
            <a:spLocks noGrp="1" noChangeArrowheads="1"/>
          </p:cNvSpPr>
          <p:nvPr>
            <p:ph type="body" idx="1"/>
          </p:nvPr>
        </p:nvSpPr>
        <p:spPr>
          <a:xfrm>
            <a:off x="686098" y="4342191"/>
            <a:ext cx="5485805" cy="4115405"/>
          </a:xfrm>
          <a:noFill/>
          <a:ln/>
        </p:spPr>
        <p:txBody>
          <a:bodyPr/>
          <a:lstStyle/>
          <a:p>
            <a:pPr eaLnBrk="1" hangingPunct="1"/>
            <a:endParaRPr lang="es-P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D7C405AC-1442-43C9-8A59-512B8CBF8BB0}" type="slidenum">
              <a:rPr lang="es-ES" smtClean="0"/>
              <a:pPr/>
              <a:t>37</a:t>
            </a:fld>
            <a:endParaRPr lang="es-ES" smtClean="0"/>
          </a:p>
        </p:txBody>
      </p:sp>
      <p:sp>
        <p:nvSpPr>
          <p:cNvPr id="53251" name="Rectangle 2"/>
          <p:cNvSpPr>
            <a:spLocks noGrp="1" noRot="1" noChangeAspect="1" noChangeArrowheads="1" noTextEdit="1"/>
          </p:cNvSpPr>
          <p:nvPr>
            <p:ph type="sldImg"/>
          </p:nvPr>
        </p:nvSpPr>
        <p:spPr>
          <a:xfrm>
            <a:off x="1144588" y="685800"/>
            <a:ext cx="4570412" cy="3429000"/>
          </a:xfrm>
          <a:ln/>
        </p:spPr>
      </p:sp>
      <p:sp>
        <p:nvSpPr>
          <p:cNvPr id="53252" name="Rectangle 3"/>
          <p:cNvSpPr>
            <a:spLocks noGrp="1" noChangeArrowheads="1"/>
          </p:cNvSpPr>
          <p:nvPr>
            <p:ph type="body" idx="1"/>
          </p:nvPr>
        </p:nvSpPr>
        <p:spPr>
          <a:xfrm>
            <a:off x="686098" y="4342191"/>
            <a:ext cx="5485805" cy="4115405"/>
          </a:xfrm>
          <a:noFill/>
          <a:ln/>
        </p:spPr>
        <p:txBody>
          <a:bodyPr/>
          <a:lstStyle/>
          <a:p>
            <a:pPr eaLnBrk="1" hangingPunct="1"/>
            <a:endParaRPr lang="es-P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E4BFED16-20FF-4D25-BE89-A70CF532F793}" type="datetime1">
              <a:rPr lang="en-US" smtClean="0"/>
              <a:pPr/>
              <a:t>2/7/2012</a:t>
            </a:fld>
            <a:endParaRPr lang="en-US"/>
          </a:p>
        </p:txBody>
      </p:sp>
      <p:sp>
        <p:nvSpPr>
          <p:cNvPr id="17" name="16 Marcador de pie de página"/>
          <p:cNvSpPr>
            <a:spLocks noGrp="1"/>
          </p:cNvSpPr>
          <p:nvPr>
            <p:ph type="ftr" sz="quarter" idx="11"/>
          </p:nvPr>
        </p:nvSpPr>
        <p:spPr>
          <a:xfrm>
            <a:off x="5410200" y="4205288"/>
            <a:ext cx="1295400" cy="457200"/>
          </a:xfrm>
        </p:spPr>
        <p:txBody>
          <a:bodyPr/>
          <a:lstStyle/>
          <a:p>
            <a:endParaRPr lang="en-US"/>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F28FB93-0A08-4E7D-8E63-9EFA29F1E093}"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FEF266F-A60C-499A-ADF5-D606819B0226}" type="datetime1">
              <a:rPr lang="en-US" smtClean="0"/>
              <a:pPr/>
              <a:t>2/7/2012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DF28FB93-0A08-4E7D-8E63-9EFA29F1E093}"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0D7B2B5-FD92-4505-85A3-06F93C88649B}" type="datetime1">
              <a:rPr lang="en-US" smtClean="0"/>
              <a:pPr/>
              <a:t>2/7/2012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DF28FB93-0A08-4E7D-8E63-9EFA29F1E093}"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CE61794-85D9-42B0-9CA4-4B9405482476}" type="datetime1">
              <a:rPr lang="en-US" smtClean="0"/>
              <a:pPr/>
              <a:t>2/7/2012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DF28FB93-0A08-4E7D-8E63-9EFA29F1E093}"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4F2EA6C9-1718-48C7-805D-6A3617E9F5D0}" type="datetime1">
              <a:rPr lang="en-US" smtClean="0"/>
              <a:pPr/>
              <a:t>2/7/2012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DF28FB93-0A08-4E7D-8E63-9EFA29F1E093}"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5C3EF31-C8B6-4BD4-9D16-F3AC8DDC775F}" type="datetime1">
              <a:rPr lang="en-US" smtClean="0"/>
              <a:pPr/>
              <a:t>2/7/2012</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DF28FB93-0A08-4E7D-8E63-9EFA29F1E093}"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0145C959-6C9E-4BF8-9032-C5AB7C201A20}" type="datetime1">
              <a:rPr lang="en-US" smtClean="0"/>
              <a:pPr/>
              <a:t>2/7/2012</a:t>
            </a:fld>
            <a:endParaRPr lang="en-US"/>
          </a:p>
        </p:txBody>
      </p:sp>
      <p:sp>
        <p:nvSpPr>
          <p:cNvPr id="27" name="26 Marcador de número de diapositiva"/>
          <p:cNvSpPr>
            <a:spLocks noGrp="1"/>
          </p:cNvSpPr>
          <p:nvPr>
            <p:ph type="sldNum" sz="quarter" idx="11"/>
          </p:nvPr>
        </p:nvSpPr>
        <p:spPr/>
        <p:txBody>
          <a:bodyPr rtlCol="0"/>
          <a:lstStyle/>
          <a:p>
            <a:fld id="{DF28FB93-0A08-4E7D-8E63-9EFA29F1E093}" type="slidenum">
              <a:rPr lang="en-US" smtClean="0"/>
              <a:pPr/>
              <a:t>‹Nº›</a:t>
            </a:fld>
            <a:endParaRPr lang="en-US"/>
          </a:p>
        </p:txBody>
      </p:sp>
      <p:sp>
        <p:nvSpPr>
          <p:cNvPr id="28" name="27 Marcador de pie de página"/>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002B82FE-08FA-4C4D-9C91-CDD6CF99217C}" type="datetime1">
              <a:rPr lang="en-US" smtClean="0"/>
              <a:pPr/>
              <a:t>2/7/2012</a:t>
            </a:fld>
            <a:endParaRPr lang="en-US"/>
          </a:p>
        </p:txBody>
      </p:sp>
      <p:sp>
        <p:nvSpPr>
          <p:cNvPr id="4" name="3 Marcador de pie de página"/>
          <p:cNvSpPr>
            <a:spLocks noGrp="1"/>
          </p:cNvSpPr>
          <p:nvPr>
            <p:ph type="ftr" sz="quarter" idx="11"/>
          </p:nvPr>
        </p:nvSpPr>
        <p:spPr>
          <a:xfrm>
            <a:off x="5257800" y="612648"/>
            <a:ext cx="1325880" cy="457200"/>
          </a:xfrm>
        </p:spPr>
        <p:txBody>
          <a:bodyPr/>
          <a:lstStyle/>
          <a:p>
            <a:endParaRPr lang="en-US"/>
          </a:p>
        </p:txBody>
      </p:sp>
      <p:sp>
        <p:nvSpPr>
          <p:cNvPr id="5" name="4 Marcador de número de diapositiva"/>
          <p:cNvSpPr>
            <a:spLocks noGrp="1"/>
          </p:cNvSpPr>
          <p:nvPr>
            <p:ph type="sldNum" sz="quarter" idx="12"/>
          </p:nvPr>
        </p:nvSpPr>
        <p:spPr>
          <a:xfrm>
            <a:off x="8174736" y="2272"/>
            <a:ext cx="762000" cy="365760"/>
          </a:xfrm>
        </p:spPr>
        <p:txBody>
          <a:bodyPr/>
          <a:lstStyle/>
          <a:p>
            <a:fld id="{DF28FB93-0A08-4E7D-8E63-9EFA29F1E093}"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A1C2DE9-54D4-4956-9FD6-45392F923A05}" type="datetime1">
              <a:rPr lang="en-US" smtClean="0"/>
              <a:pPr/>
              <a:t>2/7/2012</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DF28FB93-0A08-4E7D-8E63-9EFA29F1E093}"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2B2945AE-CC9C-46E0-A3F7-7AE51920CE85}" type="datetime1">
              <a:rPr lang="en-US" smtClean="0"/>
              <a:pPr/>
              <a:t>2/7/2012</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DF28FB93-0A08-4E7D-8E63-9EFA29F1E093}"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5AC13F5E-AA95-4998-9B70-2E5CEC66FD9C}" type="datetime1">
              <a:rPr lang="en-US" smtClean="0"/>
              <a:pPr/>
              <a:t>2/7/2012</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DF28FB93-0A08-4E7D-8E63-9EFA29F1E093}"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9556AA2D-5437-4499-B005-9B37D096D43E}" type="datetime1">
              <a:rPr lang="en-US" smtClean="0"/>
              <a:pPr/>
              <a:t>2/7/2012</a:t>
            </a:fld>
            <a:endParaRPr lang="en-US"/>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F28FB93-0A08-4E7D-8E63-9EFA29F1E093}"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C:\Users\KATHIA\Documents\Santa%20Ana\PPT%2011\tren%20magnetico%20funcionamiento%20detallado.mp4"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ideo" Target="file:///C:\Users\KATHIA\Videos\Gas%20Pump%20Fire.wmv" TargetMode="Externa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85786" y="1500174"/>
            <a:ext cx="7772400" cy="1470025"/>
          </a:xfrm>
        </p:spPr>
        <p:txBody>
          <a:bodyPr>
            <a:normAutofit fontScale="90000"/>
          </a:bodyPr>
          <a:lstStyle/>
          <a:p>
            <a:r>
              <a:rPr lang="es-CR" dirty="0" smtClean="0"/>
              <a:t>CAPÍTULO I</a:t>
            </a:r>
            <a:br>
              <a:rPr lang="es-CR" dirty="0" smtClean="0"/>
            </a:br>
            <a:r>
              <a:rPr lang="es-CR" dirty="0" smtClean="0"/>
              <a:t>FÍSICA 11˚ UN ENFOQUE PRÁCTICO</a:t>
            </a:r>
            <a:endParaRPr lang="en-US" dirty="0"/>
          </a:p>
        </p:txBody>
      </p:sp>
      <p:sp>
        <p:nvSpPr>
          <p:cNvPr id="3" name="2 Subtítulo"/>
          <p:cNvSpPr>
            <a:spLocks noGrp="1"/>
          </p:cNvSpPr>
          <p:nvPr>
            <p:ph type="subTitle" idx="1"/>
          </p:nvPr>
        </p:nvSpPr>
        <p:spPr/>
        <p:txBody>
          <a:bodyPr>
            <a:normAutofit/>
          </a:bodyPr>
          <a:lstStyle/>
          <a:p>
            <a:r>
              <a:rPr lang="es-CR" sz="4000" dirty="0" smtClean="0"/>
              <a:t>ELECTROSTÁTICA</a:t>
            </a:r>
            <a:endParaRPr lang="en-US" sz="4000" dirty="0"/>
          </a:p>
        </p:txBody>
      </p:sp>
      <p:pic>
        <p:nvPicPr>
          <p:cNvPr id="1026" name="Picture 2" descr="http://www.ibercajalav.net/img/electrostatica.gif"/>
          <p:cNvPicPr>
            <a:picLocks noChangeAspect="1" noChangeArrowheads="1" noCrop="1"/>
          </p:cNvPicPr>
          <p:nvPr/>
        </p:nvPicPr>
        <p:blipFill>
          <a:blip r:embed="rId2"/>
          <a:srcRect/>
          <a:stretch>
            <a:fillRect/>
          </a:stretch>
        </p:blipFill>
        <p:spPr bwMode="auto">
          <a:xfrm>
            <a:off x="5572132" y="3714752"/>
            <a:ext cx="3143250" cy="185737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Ejemplo 2:</a:t>
            </a:r>
            <a:endParaRPr lang="en-US" dirty="0"/>
          </a:p>
        </p:txBody>
      </p:sp>
      <p:sp>
        <p:nvSpPr>
          <p:cNvPr id="3" name="2 Marcador de contenido"/>
          <p:cNvSpPr>
            <a:spLocks noGrp="1"/>
          </p:cNvSpPr>
          <p:nvPr>
            <p:ph idx="1"/>
          </p:nvPr>
        </p:nvSpPr>
        <p:spPr/>
        <p:txBody>
          <a:bodyPr/>
          <a:lstStyle/>
          <a:p>
            <a:r>
              <a:rPr lang="es-CR" sz="3200" dirty="0" smtClean="0">
                <a:latin typeface="Arial" pitchFamily="34" charset="0"/>
                <a:cs typeface="Arial" pitchFamily="34" charset="0"/>
              </a:rPr>
              <a:t>Calcule cuántos </a:t>
            </a:r>
            <a:r>
              <a:rPr lang="es-CR" sz="3200" dirty="0" err="1" smtClean="0">
                <a:latin typeface="Arial" pitchFamily="34" charset="0"/>
                <a:cs typeface="Arial" pitchFamily="34" charset="0"/>
              </a:rPr>
              <a:t>coulombs</a:t>
            </a:r>
            <a:r>
              <a:rPr lang="es-CR" sz="3200" dirty="0" smtClean="0">
                <a:latin typeface="Arial" pitchFamily="34" charset="0"/>
                <a:cs typeface="Arial" pitchFamily="34" charset="0"/>
              </a:rPr>
              <a:t> de carga equivalen 7,24 x 10</a:t>
            </a:r>
            <a:r>
              <a:rPr lang="es-CR" sz="3200" baseline="30000" dirty="0" smtClean="0">
                <a:latin typeface="Arial" pitchFamily="34" charset="0"/>
                <a:cs typeface="Arial" pitchFamily="34" charset="0"/>
              </a:rPr>
              <a:t>18</a:t>
            </a:r>
            <a:r>
              <a:rPr lang="es-CR" sz="3200" dirty="0" smtClean="0">
                <a:latin typeface="Arial" pitchFamily="34" charset="0"/>
                <a:cs typeface="Arial" pitchFamily="34" charset="0"/>
              </a:rPr>
              <a:t> electrones.</a:t>
            </a:r>
            <a:endParaRPr lang="en-US" sz="3200" dirty="0" smtClean="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Características de la carga</a:t>
            </a:r>
            <a:endParaRPr lang="en-US" dirty="0"/>
          </a:p>
        </p:txBody>
      </p:sp>
      <p:sp>
        <p:nvSpPr>
          <p:cNvPr id="3" name="2 Marcador de contenido"/>
          <p:cNvSpPr>
            <a:spLocks noGrp="1"/>
          </p:cNvSpPr>
          <p:nvPr>
            <p:ph idx="1"/>
          </p:nvPr>
        </p:nvSpPr>
        <p:spPr/>
        <p:txBody>
          <a:bodyPr/>
          <a:lstStyle/>
          <a:p>
            <a:pPr marL="0" indent="0" algn="just">
              <a:spcBef>
                <a:spcPct val="0"/>
              </a:spcBef>
              <a:buFont typeface="Wingdings" pitchFamily="2" charset="2"/>
              <a:buChar char="ü"/>
            </a:pPr>
            <a:r>
              <a:rPr lang="es-ES" sz="2400" dirty="0" smtClean="0"/>
              <a:t>La carga está </a:t>
            </a:r>
            <a:r>
              <a:rPr lang="es-ES" sz="2400" dirty="0" err="1" smtClean="0"/>
              <a:t>cuantizada</a:t>
            </a:r>
            <a:r>
              <a:rPr lang="es-ES" sz="2400" dirty="0" smtClean="0"/>
              <a:t>. Es decir, todas las cargas son un múltiplo de la carga fundamental </a:t>
            </a:r>
            <a:r>
              <a:rPr lang="es-ES" sz="2400" i="1" dirty="0" smtClean="0"/>
              <a:t>e</a:t>
            </a:r>
            <a:r>
              <a:rPr lang="es-ES" sz="2400" dirty="0" smtClean="0"/>
              <a:t>.</a:t>
            </a:r>
          </a:p>
          <a:p>
            <a:pPr marL="0" indent="0" algn="ctr">
              <a:spcBef>
                <a:spcPct val="0"/>
              </a:spcBef>
              <a:buNone/>
            </a:pPr>
            <a:r>
              <a:rPr lang="es-ES" sz="2400" b="1" i="1" dirty="0" smtClean="0">
                <a:sym typeface="Symbol" pitchFamily="18" charset="2"/>
              </a:rPr>
              <a:t>Q = </a:t>
            </a:r>
            <a:r>
              <a:rPr lang="es-ES" sz="2400" b="1" i="1" u="sng" dirty="0" smtClean="0">
                <a:sym typeface="Symbol" pitchFamily="18" charset="2"/>
              </a:rPr>
              <a:t>+</a:t>
            </a:r>
            <a:r>
              <a:rPr lang="es-ES" sz="2400" b="1" i="1" dirty="0" smtClean="0">
                <a:sym typeface="Symbol" pitchFamily="18" charset="2"/>
              </a:rPr>
              <a:t> </a:t>
            </a:r>
            <a:r>
              <a:rPr lang="es-ES" sz="2400" b="1" i="1" dirty="0" err="1" smtClean="0">
                <a:sym typeface="Symbol" pitchFamily="18" charset="2"/>
              </a:rPr>
              <a:t>ne</a:t>
            </a:r>
            <a:endParaRPr lang="es-ES" sz="2400" b="1" i="1" dirty="0" smtClean="0">
              <a:sym typeface="Symbol" pitchFamily="18" charset="2"/>
            </a:endParaRPr>
          </a:p>
          <a:p>
            <a:pPr marL="0" indent="0" algn="ctr">
              <a:spcBef>
                <a:spcPct val="0"/>
              </a:spcBef>
              <a:buNone/>
            </a:pPr>
            <a:r>
              <a:rPr lang="es-ES" sz="2400" dirty="0" smtClean="0"/>
              <a:t>Donde </a:t>
            </a:r>
            <a:r>
              <a:rPr lang="es-ES" sz="2400" i="1" dirty="0" smtClean="0"/>
              <a:t>n</a:t>
            </a:r>
            <a:r>
              <a:rPr lang="es-ES" sz="2400" dirty="0" smtClean="0"/>
              <a:t> es un número entero positivo</a:t>
            </a:r>
          </a:p>
          <a:p>
            <a:pPr marL="0" indent="0">
              <a:spcBef>
                <a:spcPct val="0"/>
              </a:spcBef>
              <a:buFont typeface="Wingdings" pitchFamily="2" charset="2"/>
              <a:buChar char="ü"/>
            </a:pPr>
            <a:r>
              <a:rPr lang="es-ES" sz="2400" dirty="0" smtClean="0"/>
              <a:t>La suma de todas las cargas de un sistema cerrado es siempre constante, es decir, dentro del sistema la carga sólo se transfiere. esto se conoce como el </a:t>
            </a:r>
            <a:r>
              <a:rPr lang="es-ES" sz="2400" i="1" dirty="0" smtClean="0"/>
              <a:t>ley de la conservación de la carga</a:t>
            </a:r>
            <a:r>
              <a:rPr lang="es-ES" sz="2400" dirty="0" smtClean="0"/>
              <a:t>.</a:t>
            </a:r>
          </a:p>
          <a:p>
            <a:pPr marL="0" indent="0">
              <a:spcBef>
                <a:spcPct val="0"/>
              </a:spcBef>
              <a:buFont typeface="Wingdings" pitchFamily="2" charset="2"/>
              <a:buChar char="ü"/>
            </a:pPr>
            <a:r>
              <a:rPr lang="es-ES" sz="2400" dirty="0" smtClean="0"/>
              <a:t>Los cuerpos son eléctricamente neutros. Esto quiere decir que poseen la misma cantidad de carga positiva y carga negativa en su interior.</a:t>
            </a:r>
          </a:p>
          <a:p>
            <a:pPr marL="0" indent="0">
              <a:spcBef>
                <a:spcPct val="0"/>
              </a:spcBef>
              <a:buFont typeface="Wingdings" pitchFamily="2" charset="2"/>
              <a:buChar char="ü"/>
            </a:pPr>
            <a:endParaRPr lang="es-ES" sz="2400" dirty="0" smtClean="0"/>
          </a:p>
          <a:p>
            <a:pPr marL="0" indent="0">
              <a:spcBef>
                <a:spcPct val="0"/>
              </a:spcBef>
              <a:buFont typeface="Wingdings" pitchFamily="2" charset="2"/>
              <a:buChar char="ü"/>
            </a:pPr>
            <a:endParaRPr lang="es-ES" b="1" i="1" dirty="0" smtClean="0">
              <a:sym typeface="Symbol" pitchFamily="18" charset="2"/>
            </a:endParaRP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¿Qué es la electricidad?</a:t>
            </a:r>
            <a:endParaRPr lang="en-US" dirty="0"/>
          </a:p>
        </p:txBody>
      </p:sp>
      <p:sp>
        <p:nvSpPr>
          <p:cNvPr id="3" name="2 Marcador de contenido"/>
          <p:cNvSpPr>
            <a:spLocks noGrp="1"/>
          </p:cNvSpPr>
          <p:nvPr>
            <p:ph idx="1"/>
          </p:nvPr>
        </p:nvSpPr>
        <p:spPr/>
        <p:txBody>
          <a:bodyPr/>
          <a:lstStyle/>
          <a:p>
            <a:r>
              <a:rPr lang="es-CR" dirty="0" smtClean="0"/>
              <a:t>Corresponde a un flujo de electrones que viajan por un cuerpo conductor.</a:t>
            </a:r>
            <a:endParaRPr lang="en-US" dirty="0"/>
          </a:p>
        </p:txBody>
      </p:sp>
      <p:pic>
        <p:nvPicPr>
          <p:cNvPr id="55298" name="Picture 2" descr="http://www.iesalonsoquesada.org/inicio/fisica/departafyq/images/circuitoe.gif"/>
          <p:cNvPicPr>
            <a:picLocks noChangeAspect="1" noChangeArrowheads="1" noCrop="1"/>
          </p:cNvPicPr>
          <p:nvPr/>
        </p:nvPicPr>
        <p:blipFill>
          <a:blip r:embed="rId2"/>
          <a:srcRect/>
          <a:stretch>
            <a:fillRect/>
          </a:stretch>
        </p:blipFill>
        <p:spPr bwMode="auto">
          <a:xfrm>
            <a:off x="3000364" y="3714752"/>
            <a:ext cx="2476500" cy="175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5298"/>
                                        </p:tgtEl>
                                        <p:attrNameLst>
                                          <p:attrName>style.visibility</p:attrName>
                                        </p:attrNameLst>
                                      </p:cBhvr>
                                      <p:to>
                                        <p:strVal val="visible"/>
                                      </p:to>
                                    </p:set>
                                    <p:anim calcmode="lin" valueType="num">
                                      <p:cBhvr additive="base">
                                        <p:cTn id="11" dur="500" fill="hold"/>
                                        <p:tgtEl>
                                          <p:spTgt spid="55298"/>
                                        </p:tgtEl>
                                        <p:attrNameLst>
                                          <p:attrName>ppt_x</p:attrName>
                                        </p:attrNameLst>
                                      </p:cBhvr>
                                      <p:tavLst>
                                        <p:tav tm="0">
                                          <p:val>
                                            <p:strVal val="1+#ppt_w/2"/>
                                          </p:val>
                                        </p:tav>
                                        <p:tav tm="100000">
                                          <p:val>
                                            <p:strVal val="#ppt_x"/>
                                          </p:val>
                                        </p:tav>
                                      </p:tavLst>
                                    </p:anim>
                                    <p:anim calcmode="lin" valueType="num">
                                      <p:cBhvr additive="base">
                                        <p:cTn id="12" dur="500" fill="hold"/>
                                        <p:tgtEl>
                                          <p:spTgt spid="552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R" dirty="0" smtClean="0"/>
              <a:t>Clasificación de los materiales según su grado de conducción</a:t>
            </a:r>
            <a:endParaRPr lang="en-US" dirty="0"/>
          </a:p>
        </p:txBody>
      </p:sp>
      <p:sp>
        <p:nvSpPr>
          <p:cNvPr id="3" name="2 Marcador de contenido"/>
          <p:cNvSpPr>
            <a:spLocks noGrp="1"/>
          </p:cNvSpPr>
          <p:nvPr>
            <p:ph idx="1"/>
          </p:nvPr>
        </p:nvSpPr>
        <p:spPr/>
        <p:txBody>
          <a:bodyPr/>
          <a:lstStyle/>
          <a:p>
            <a:pPr>
              <a:buNone/>
            </a:pPr>
            <a:r>
              <a:rPr lang="es-CR" dirty="0" smtClean="0"/>
              <a:t>Los materiales se clasifican, utilizando este criterio en:</a:t>
            </a:r>
          </a:p>
          <a:p>
            <a:pPr>
              <a:buFont typeface="Wingdings" pitchFamily="2" charset="2"/>
              <a:buChar char="ü"/>
            </a:pPr>
            <a:r>
              <a:rPr lang="es-CR" dirty="0" smtClean="0"/>
              <a:t>Conductores</a:t>
            </a:r>
          </a:p>
          <a:p>
            <a:pPr>
              <a:buFont typeface="Wingdings" pitchFamily="2" charset="2"/>
              <a:buChar char="ü"/>
            </a:pPr>
            <a:r>
              <a:rPr lang="es-CR" dirty="0" smtClean="0"/>
              <a:t>Aislantes o dieléctricos</a:t>
            </a:r>
          </a:p>
          <a:p>
            <a:pPr>
              <a:buFont typeface="Wingdings" pitchFamily="2" charset="2"/>
              <a:buChar char="ü"/>
            </a:pPr>
            <a:r>
              <a:rPr lang="es-CR" dirty="0" smtClean="0"/>
              <a:t>Semiconductores</a:t>
            </a:r>
          </a:p>
          <a:p>
            <a:pPr>
              <a:buFont typeface="Wingdings" pitchFamily="2" charset="2"/>
              <a:buChar char="ü"/>
            </a:pPr>
            <a:r>
              <a:rPr lang="es-CR" dirty="0" smtClean="0"/>
              <a:t>Superconductores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solidFill>
                  <a:srgbClr val="FF0000"/>
                </a:solidFill>
              </a:rPr>
              <a:t>1) Conductores</a:t>
            </a:r>
            <a:endParaRPr lang="en-US" dirty="0">
              <a:solidFill>
                <a:srgbClr val="FF0000"/>
              </a:solidFill>
            </a:endParaRPr>
          </a:p>
        </p:txBody>
      </p:sp>
      <p:sp>
        <p:nvSpPr>
          <p:cNvPr id="3" name="2 Marcador de contenido"/>
          <p:cNvSpPr>
            <a:spLocks noGrp="1"/>
          </p:cNvSpPr>
          <p:nvPr>
            <p:ph idx="1"/>
          </p:nvPr>
        </p:nvSpPr>
        <p:spPr/>
        <p:txBody>
          <a:bodyPr/>
          <a:lstStyle/>
          <a:p>
            <a:r>
              <a:rPr lang="es-ES" dirty="0" smtClean="0"/>
              <a:t>A los materiales que permiten que las cargas se muevan fácilmente a través de ellos se les llama buenos conductores de la electricidad. </a:t>
            </a:r>
          </a:p>
          <a:p>
            <a:r>
              <a:rPr lang="es-ES" dirty="0" smtClean="0"/>
              <a:t>Los átomos que lo conforman, tienen sus electrones de valencia libres por toda la pieza metálica, por lo que poseen un modelo de enlace químico llamado “mar de electrones”</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Modelo mar de electrones</a:t>
            </a:r>
            <a:endParaRPr lang="en-US" dirty="0"/>
          </a:p>
        </p:txBody>
      </p:sp>
      <p:sp>
        <p:nvSpPr>
          <p:cNvPr id="3" name="2 Marcador de contenido"/>
          <p:cNvSpPr>
            <a:spLocks noGrp="1"/>
          </p:cNvSpPr>
          <p:nvPr>
            <p:ph idx="1"/>
          </p:nvPr>
        </p:nvSpPr>
        <p:spPr/>
        <p:txBody>
          <a:bodyPr/>
          <a:lstStyle/>
          <a:p>
            <a:r>
              <a:rPr lang="es-CR" dirty="0" smtClean="0"/>
              <a:t>Los electrones viajan libremente por el material,  por lo que fácilmente la electricidad es conducida.</a:t>
            </a:r>
            <a:endParaRPr lang="en-US" dirty="0"/>
          </a:p>
        </p:txBody>
      </p:sp>
      <p:pic>
        <p:nvPicPr>
          <p:cNvPr id="67586" name="Picture 2" descr="http://www.harunyahya.es/libros/scienza/atom/images_atom/41.jpg"/>
          <p:cNvPicPr>
            <a:picLocks noChangeAspect="1" noChangeArrowheads="1"/>
          </p:cNvPicPr>
          <p:nvPr/>
        </p:nvPicPr>
        <p:blipFill>
          <a:blip r:embed="rId2"/>
          <a:srcRect/>
          <a:stretch>
            <a:fillRect/>
          </a:stretch>
        </p:blipFill>
        <p:spPr bwMode="auto">
          <a:xfrm>
            <a:off x="3143240" y="3500438"/>
            <a:ext cx="3810000" cy="311467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No son conductores perfectos</a:t>
            </a:r>
            <a:endParaRPr lang="en-US" dirty="0"/>
          </a:p>
        </p:txBody>
      </p:sp>
      <p:sp>
        <p:nvSpPr>
          <p:cNvPr id="3" name="2 Marcador de contenido"/>
          <p:cNvSpPr>
            <a:spLocks noGrp="1"/>
          </p:cNvSpPr>
          <p:nvPr>
            <p:ph idx="1"/>
          </p:nvPr>
        </p:nvSpPr>
        <p:spPr/>
        <p:txBody>
          <a:bodyPr/>
          <a:lstStyle/>
          <a:p>
            <a:r>
              <a:rPr lang="es-CR" dirty="0" smtClean="0"/>
              <a:t>Los átomos que conforman el material conductor poseen movimientos </a:t>
            </a:r>
            <a:r>
              <a:rPr lang="es-CR" dirty="0" err="1" smtClean="0"/>
              <a:t>vibracionales</a:t>
            </a:r>
            <a:r>
              <a:rPr lang="es-CR" dirty="0" smtClean="0"/>
              <a:t>, debido a la energía cinética que poseen, por lo que algunos electrones que viajan por el material chocan con ellos y se desvían. </a:t>
            </a:r>
          </a:p>
          <a:p>
            <a:r>
              <a:rPr lang="es-CR" dirty="0" smtClean="0"/>
              <a:t>Debido a esto, los cables de conducción eléctrica y  los equipos que la utilizan, se calientan según el tiempo que se encuentren utilizando la electricidad.</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Indique ejemplos de conductores</a:t>
            </a:r>
            <a:endParaRPr lang="en-US" dirty="0"/>
          </a:p>
        </p:txBody>
      </p:sp>
      <p:sp>
        <p:nvSpPr>
          <p:cNvPr id="3" name="2 Marcador de contenido"/>
          <p:cNvSpPr>
            <a:spLocks noGrp="1"/>
          </p:cNvSpPr>
          <p:nvPr>
            <p:ph idx="1"/>
          </p:nvPr>
        </p:nvSpPr>
        <p:spPr/>
        <p:txBody>
          <a:bodyPr/>
          <a:lstStyle/>
          <a:p>
            <a:endParaRPr lang="en-US"/>
          </a:p>
        </p:txBody>
      </p:sp>
      <p:graphicFrame>
        <p:nvGraphicFramePr>
          <p:cNvPr id="1026" name="Object 2"/>
          <p:cNvGraphicFramePr>
            <a:graphicFrameLocks noChangeAspect="1"/>
          </p:cNvGraphicFramePr>
          <p:nvPr/>
        </p:nvGraphicFramePr>
        <p:xfrm>
          <a:off x="2051050" y="2852738"/>
          <a:ext cx="5348288" cy="3371850"/>
        </p:xfrm>
        <a:graphic>
          <a:graphicData uri="http://schemas.openxmlformats.org/presentationml/2006/ole">
            <p:oleObj spid="_x0000_s1026" name="Imagen de mapa de bits" r:id="rId3" imgW="3839111" imgH="2419048" progId="PBrush">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solidFill>
                  <a:srgbClr val="FF0000"/>
                </a:solidFill>
              </a:rPr>
              <a:t>2) Aislantes o dieléctricos</a:t>
            </a:r>
            <a:endParaRPr lang="en-US" dirty="0">
              <a:solidFill>
                <a:srgbClr val="FF0000"/>
              </a:solidFill>
            </a:endParaRPr>
          </a:p>
        </p:txBody>
      </p:sp>
      <p:sp>
        <p:nvSpPr>
          <p:cNvPr id="3" name="2 Marcador de contenido"/>
          <p:cNvSpPr>
            <a:spLocks noGrp="1"/>
          </p:cNvSpPr>
          <p:nvPr>
            <p:ph idx="1"/>
          </p:nvPr>
        </p:nvSpPr>
        <p:spPr/>
        <p:txBody>
          <a:bodyPr/>
          <a:lstStyle/>
          <a:p>
            <a:r>
              <a:rPr lang="es-CR" dirty="0" smtClean="0"/>
              <a:t>Son materiales en los cuales los electrones, están firmemente unidos a sus átomos, o sea, que no poseen electrones libres.</a:t>
            </a:r>
          </a:p>
          <a:p>
            <a:r>
              <a:rPr lang="es-CR" dirty="0" smtClean="0"/>
              <a:t>Este tipo de formación química, dificulta el paso de los electrones, y el modelo de enlace químico corresponde a </a:t>
            </a:r>
            <a:r>
              <a:rPr lang="es-CR" dirty="0" smtClean="0">
                <a:solidFill>
                  <a:srgbClr val="FF0000"/>
                </a:solidFill>
              </a:rPr>
              <a:t>enlaces covalentes</a:t>
            </a:r>
            <a:r>
              <a:rPr lang="es-CR" dirty="0" smtClean="0"/>
              <a: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Indique ejemplos de aislantes</a:t>
            </a:r>
            <a:endParaRPr lang="en-US" dirty="0"/>
          </a:p>
        </p:txBody>
      </p:sp>
      <p:sp>
        <p:nvSpPr>
          <p:cNvPr id="3" name="2 Marcador de contenido"/>
          <p:cNvSpPr>
            <a:spLocks noGrp="1"/>
          </p:cNvSpPr>
          <p:nvPr>
            <p:ph idx="1"/>
          </p:nvPr>
        </p:nvSpPr>
        <p:spPr/>
        <p:txBody>
          <a:bodyPr/>
          <a:lstStyle/>
          <a:p>
            <a:endParaRPr 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9" name="Object 1"/>
          <p:cNvGraphicFramePr>
            <a:graphicFrameLocks noChangeAspect="1"/>
          </p:cNvGraphicFramePr>
          <p:nvPr/>
        </p:nvGraphicFramePr>
        <p:xfrm>
          <a:off x="2786050" y="3429000"/>
          <a:ext cx="2305050" cy="1962150"/>
        </p:xfrm>
        <a:graphic>
          <a:graphicData uri="http://schemas.openxmlformats.org/presentationml/2006/ole">
            <p:oleObj spid="_x0000_s2049" r:id="rId3" imgW="2305372" imgH="1961905"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 calcmode="lin" valueType="num">
                                      <p:cBhvr additive="base">
                                        <p:cTn id="7" dur="500" fill="hold"/>
                                        <p:tgtEl>
                                          <p:spTgt spid="2049"/>
                                        </p:tgtEl>
                                        <p:attrNameLst>
                                          <p:attrName>ppt_x</p:attrName>
                                        </p:attrNameLst>
                                      </p:cBhvr>
                                      <p:tavLst>
                                        <p:tav tm="0">
                                          <p:val>
                                            <p:strVal val="#ppt_x"/>
                                          </p:val>
                                        </p:tav>
                                        <p:tav tm="100000">
                                          <p:val>
                                            <p:strVal val="#ppt_x"/>
                                          </p:val>
                                        </p:tav>
                                      </p:tavLst>
                                    </p:anim>
                                    <p:anim calcmode="lin" valueType="num">
                                      <p:cBhvr additive="base">
                                        <p:cTn id="8" dur="500" fill="hold"/>
                                        <p:tgtEl>
                                          <p:spTgt spid="20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Electrostática</a:t>
            </a:r>
            <a:endParaRPr lang="en-US" dirty="0"/>
          </a:p>
        </p:txBody>
      </p:sp>
      <p:sp>
        <p:nvSpPr>
          <p:cNvPr id="3" name="2 Marcador de contenido"/>
          <p:cNvSpPr>
            <a:spLocks noGrp="1"/>
          </p:cNvSpPr>
          <p:nvPr>
            <p:ph idx="1"/>
          </p:nvPr>
        </p:nvSpPr>
        <p:spPr/>
        <p:txBody>
          <a:bodyPr>
            <a:normAutofit/>
          </a:bodyPr>
          <a:lstStyle/>
          <a:p>
            <a:r>
              <a:rPr lang="es-CR" dirty="0" smtClean="0">
                <a:latin typeface="Arial" pitchFamily="34" charset="0"/>
                <a:cs typeface="Arial" pitchFamily="34" charset="0"/>
              </a:rPr>
              <a:t>Corresponde al estudio de las cargas en reposo.</a:t>
            </a:r>
          </a:p>
          <a:p>
            <a:r>
              <a:rPr lang="es-CR" dirty="0" smtClean="0">
                <a:latin typeface="Arial" pitchFamily="34" charset="0"/>
                <a:cs typeface="Arial" pitchFamily="34" charset="0"/>
              </a:rPr>
              <a:t>Las cargas eléctricas se encuentran en los cuerpos cargados, y estos actúan entre sí.</a:t>
            </a:r>
          </a:p>
          <a:p>
            <a:r>
              <a:rPr lang="es-ES" dirty="0" smtClean="0">
                <a:latin typeface="Arial" pitchFamily="34" charset="0"/>
                <a:cs typeface="Arial" pitchFamily="34" charset="0"/>
              </a:rPr>
              <a:t> La carga eléctrica es la propiedad de la materia responsable de los fenómenos electrostáticos, cuyos efectos aparecen en forma de atracciones y repulsiones entre los cuerpos que la poseen.</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solidFill>
                  <a:srgbClr val="FF0000"/>
                </a:solidFill>
              </a:rPr>
              <a:t>3) Semiconductores</a:t>
            </a:r>
            <a:endParaRPr lang="en-US" dirty="0">
              <a:solidFill>
                <a:srgbClr val="FF0000"/>
              </a:solidFill>
            </a:endParaRPr>
          </a:p>
        </p:txBody>
      </p:sp>
      <p:sp>
        <p:nvSpPr>
          <p:cNvPr id="3" name="2 Marcador de contenido"/>
          <p:cNvSpPr>
            <a:spLocks noGrp="1"/>
          </p:cNvSpPr>
          <p:nvPr>
            <p:ph idx="1"/>
          </p:nvPr>
        </p:nvSpPr>
        <p:spPr/>
        <p:txBody>
          <a:bodyPr/>
          <a:lstStyle/>
          <a:p>
            <a:pPr algn="just"/>
            <a:r>
              <a:rPr lang="es-CR" dirty="0" smtClean="0">
                <a:latin typeface="Arial" pitchFamily="34" charset="0"/>
                <a:cs typeface="Arial" pitchFamily="34" charset="0"/>
              </a:rPr>
              <a:t>Corresponden a sustancias que presentan alteraciones significativas cuando se les aumenta la temperatura o se les agrega algunas impurezas.</a:t>
            </a:r>
          </a:p>
          <a:p>
            <a:pPr algn="just"/>
            <a:r>
              <a:rPr lang="es-CR" dirty="0" smtClean="0">
                <a:latin typeface="Arial" pitchFamily="34" charset="0"/>
                <a:cs typeface="Arial" pitchFamily="34" charset="0"/>
              </a:rPr>
              <a:t>Si poseen baja temperatura tienen pocos electrones libres y actúan como aislantes, pero al aumentar la temperatura aumentan los electrones libres; por lo tanto, se comportan como conductores.</a:t>
            </a:r>
            <a:endParaRPr lang="en-US" dirty="0">
              <a:latin typeface="Arial" pitchFamily="34" charset="0"/>
              <a:cs typeface="Arial" pitchFamily="34" charset="0"/>
            </a:endParaRPr>
          </a:p>
        </p:txBody>
      </p:sp>
      <p:sp>
        <p:nvSpPr>
          <p:cNvPr id="3788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R"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el germanio, el selenio, el Cu</a:t>
            </a:r>
            <a:r>
              <a:rPr kumimoji="0" lang="es-CR" sz="1100" b="0" i="0" u="none" strike="noStrike" cap="none" normalizeH="0" baseline="-30000" smtClean="0">
                <a:ln>
                  <a:noFill/>
                </a:ln>
                <a:solidFill>
                  <a:schemeClr val="tx1"/>
                </a:solidFill>
                <a:effectLst/>
                <a:latin typeface="Arial" pitchFamily="34" charset="0"/>
                <a:ea typeface="Times New Roman" pitchFamily="18" charset="0"/>
                <a:cs typeface="Arial" pitchFamily="34" charset="0"/>
              </a:rPr>
              <a:t>2</a:t>
            </a:r>
            <a:r>
              <a:rPr kumimoji="0" lang="es-CR"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O (óxido de cobre II) y el  PbS (sulfuro de plomo).</a:t>
            </a:r>
            <a:endParaRPr kumimoji="0" lang="es-C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Ejemplos de semiconductores</a:t>
            </a:r>
            <a:endParaRPr lang="en-US" dirty="0"/>
          </a:p>
        </p:txBody>
      </p:sp>
      <p:sp>
        <p:nvSpPr>
          <p:cNvPr id="3" name="2 Marcador de contenido"/>
          <p:cNvSpPr>
            <a:spLocks noGrp="1"/>
          </p:cNvSpPr>
          <p:nvPr>
            <p:ph idx="1"/>
          </p:nvPr>
        </p:nvSpPr>
        <p:spPr/>
        <p:txBody>
          <a:bodyPr/>
          <a:lstStyle/>
          <a:p>
            <a:r>
              <a:rPr lang="es-CR" dirty="0" smtClean="0">
                <a:latin typeface="Arial" pitchFamily="34" charset="0"/>
                <a:cs typeface="Arial" pitchFamily="34" charset="0"/>
              </a:rPr>
              <a:t>El germanio, el selenio, el Cu</a:t>
            </a:r>
            <a:r>
              <a:rPr lang="es-CR" baseline="-25000" dirty="0" smtClean="0">
                <a:latin typeface="Arial" pitchFamily="34" charset="0"/>
                <a:cs typeface="Arial" pitchFamily="34" charset="0"/>
              </a:rPr>
              <a:t>2</a:t>
            </a:r>
            <a:r>
              <a:rPr lang="es-CR" dirty="0" smtClean="0">
                <a:latin typeface="Arial" pitchFamily="34" charset="0"/>
                <a:cs typeface="Arial" pitchFamily="34" charset="0"/>
              </a:rPr>
              <a:t>O (óxido de cobre II) y el  </a:t>
            </a:r>
            <a:r>
              <a:rPr lang="es-CR" dirty="0" err="1" smtClean="0">
                <a:latin typeface="Arial" pitchFamily="34" charset="0"/>
                <a:cs typeface="Arial" pitchFamily="34" charset="0"/>
              </a:rPr>
              <a:t>PbS</a:t>
            </a:r>
            <a:r>
              <a:rPr lang="es-CR" dirty="0" smtClean="0">
                <a:latin typeface="Arial" pitchFamily="34" charset="0"/>
                <a:cs typeface="Arial" pitchFamily="34" charset="0"/>
              </a:rPr>
              <a:t> (sulfuro de plomo).</a:t>
            </a:r>
          </a:p>
          <a:p>
            <a:r>
              <a:rPr lang="es-CR" dirty="0" smtClean="0">
                <a:latin typeface="Arial" pitchFamily="34" charset="0"/>
                <a:cs typeface="Arial" pitchFamily="34" charset="0"/>
              </a:rPr>
              <a:t>Se utilizan en la fabricación de chips de computadora y transistores de radio.</a:t>
            </a:r>
            <a:endParaRPr lang="en-US" dirty="0" smtClean="0">
              <a:latin typeface="Arial" pitchFamily="34" charset="0"/>
              <a:cs typeface="Arial" pitchFamily="34" charset="0"/>
            </a:endParaRPr>
          </a:p>
          <a:p>
            <a:endParaRPr lang="en-US" dirty="0"/>
          </a:p>
        </p:txBody>
      </p:sp>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8913" name="Object 1"/>
          <p:cNvGraphicFramePr>
            <a:graphicFrameLocks noChangeAspect="1"/>
          </p:cNvGraphicFramePr>
          <p:nvPr/>
        </p:nvGraphicFramePr>
        <p:xfrm>
          <a:off x="2786050" y="4286250"/>
          <a:ext cx="3429000" cy="2571750"/>
        </p:xfrm>
        <a:graphic>
          <a:graphicData uri="http://schemas.openxmlformats.org/presentationml/2006/ole">
            <p:oleObj spid="_x0000_s38913" r:id="rId3" imgW="3809524" imgH="2857899" progId="">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4) Superconductores</a:t>
            </a:r>
            <a:endParaRPr lang="en-US" dirty="0"/>
          </a:p>
        </p:txBody>
      </p:sp>
      <p:sp>
        <p:nvSpPr>
          <p:cNvPr id="3" name="2 Marcador de contenido"/>
          <p:cNvSpPr>
            <a:spLocks noGrp="1"/>
          </p:cNvSpPr>
          <p:nvPr>
            <p:ph idx="1"/>
          </p:nvPr>
        </p:nvSpPr>
        <p:spPr/>
        <p:txBody>
          <a:bodyPr/>
          <a:lstStyle/>
          <a:p>
            <a:pPr>
              <a:buFont typeface="Wingdings" pitchFamily="2" charset="2"/>
              <a:buChar char="ü"/>
            </a:pPr>
            <a:r>
              <a:rPr lang="es-CR" dirty="0" smtClean="0">
                <a:latin typeface="Arial" pitchFamily="34" charset="0"/>
                <a:cs typeface="Arial" pitchFamily="34" charset="0"/>
              </a:rPr>
              <a:t>Los electrones corren, libremente, a través de una red cristalina, sin resistencia alguna, contrario a los cables conductores eléctricos comunes</a:t>
            </a:r>
            <a:endParaRPr lang="es-MX" dirty="0" smtClean="0">
              <a:latin typeface="Arial" pitchFamily="34" charset="0"/>
              <a:cs typeface="Arial" pitchFamily="34" charset="0"/>
            </a:endParaRPr>
          </a:p>
          <a:p>
            <a:pPr>
              <a:buFont typeface="Wingdings" pitchFamily="2" charset="2"/>
              <a:buChar char="ü"/>
            </a:pPr>
            <a:r>
              <a:rPr lang="es-MX" dirty="0" smtClean="0">
                <a:latin typeface="Arial" pitchFamily="34" charset="0"/>
                <a:cs typeface="Arial" pitchFamily="34" charset="0"/>
              </a:rPr>
              <a:t>Ejemplo: Aluminio a una temperatura de -273 K</a:t>
            </a:r>
          </a:p>
        </p:txBody>
      </p:sp>
      <p:pic>
        <p:nvPicPr>
          <p:cNvPr id="40962" name="Picture 2" descr="http://www.blogodisea.com/wp-content/uploads/2011/07/meissner-ochsenfeld-meisner-superconductores-iman.jpg"/>
          <p:cNvPicPr>
            <a:picLocks noChangeAspect="1" noChangeArrowheads="1"/>
          </p:cNvPicPr>
          <p:nvPr/>
        </p:nvPicPr>
        <p:blipFill>
          <a:blip r:embed="rId2"/>
          <a:srcRect/>
          <a:stretch>
            <a:fillRect/>
          </a:stretch>
        </p:blipFill>
        <p:spPr bwMode="auto">
          <a:xfrm>
            <a:off x="2500298" y="4423750"/>
            <a:ext cx="3357586" cy="2434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62"/>
                                        </p:tgtEl>
                                        <p:attrNameLst>
                                          <p:attrName>style.visibility</p:attrName>
                                        </p:attrNameLst>
                                      </p:cBhvr>
                                      <p:to>
                                        <p:strVal val="visible"/>
                                      </p:to>
                                    </p:set>
                                    <p:anim calcmode="lin" valueType="num">
                                      <p:cBhvr additive="base">
                                        <p:cTn id="19" dur="500" fill="hold"/>
                                        <p:tgtEl>
                                          <p:spTgt spid="40962"/>
                                        </p:tgtEl>
                                        <p:attrNameLst>
                                          <p:attrName>ppt_x</p:attrName>
                                        </p:attrNameLst>
                                      </p:cBhvr>
                                      <p:tavLst>
                                        <p:tav tm="0">
                                          <p:val>
                                            <p:strVal val="#ppt_x"/>
                                          </p:val>
                                        </p:tav>
                                        <p:tav tm="100000">
                                          <p:val>
                                            <p:strVal val="#ppt_x"/>
                                          </p:val>
                                        </p:tav>
                                      </p:tavLst>
                                    </p:anim>
                                    <p:anim calcmode="lin" valueType="num">
                                      <p:cBhvr additive="base">
                                        <p:cTn id="20" dur="500" fill="hold"/>
                                        <p:tgtEl>
                                          <p:spTgt spid="409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Aplicaciones</a:t>
            </a:r>
            <a:endParaRPr lang="en-US" dirty="0"/>
          </a:p>
        </p:txBody>
      </p:sp>
      <p:sp>
        <p:nvSpPr>
          <p:cNvPr id="3" name="2 Marcador de contenido"/>
          <p:cNvSpPr>
            <a:spLocks noGrp="1"/>
          </p:cNvSpPr>
          <p:nvPr>
            <p:ph idx="1"/>
          </p:nvPr>
        </p:nvSpPr>
        <p:spPr/>
        <p:txBody>
          <a:bodyPr/>
          <a:lstStyle/>
          <a:p>
            <a:r>
              <a:rPr lang="es-MX" dirty="0" smtClean="0">
                <a:latin typeface="Arial" pitchFamily="34" charset="0"/>
                <a:cs typeface="Arial" pitchFamily="34" charset="0"/>
              </a:rPr>
              <a:t>Se utilizan en la construcción de trenes </a:t>
            </a:r>
            <a:r>
              <a:rPr lang="es-MX" dirty="0" err="1" smtClean="0">
                <a:latin typeface="Arial" pitchFamily="34" charset="0"/>
                <a:cs typeface="Arial" pitchFamily="34" charset="0"/>
              </a:rPr>
              <a:t>maglev</a:t>
            </a:r>
            <a:endParaRPr lang="en-US" dirty="0" smtClean="0">
              <a:latin typeface="Arial" pitchFamily="34" charset="0"/>
              <a:cs typeface="Arial" pitchFamily="34" charset="0"/>
            </a:endParaRPr>
          </a:p>
          <a:p>
            <a:endParaRPr lang="en-US" dirty="0"/>
          </a:p>
        </p:txBody>
      </p:sp>
      <p:pic>
        <p:nvPicPr>
          <p:cNvPr id="4" name="tren magnetico funcionamiento detallado.mp4">
            <a:hlinkClick r:id="" action="ppaction://media"/>
          </p:cNvPr>
          <p:cNvPicPr>
            <a:picLocks noRot="1" noChangeAspect="1"/>
          </p:cNvPicPr>
          <p:nvPr>
            <a:videoFile r:link="rId1"/>
          </p:nvPr>
        </p:nvPicPr>
        <p:blipFill>
          <a:blip r:embed="rId3"/>
          <a:stretch>
            <a:fillRect/>
          </a:stretch>
        </p:blipFill>
        <p:spPr>
          <a:xfrm>
            <a:off x="3143240" y="3357562"/>
            <a:ext cx="3048000" cy="2286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Formas de cargas objetos</a:t>
            </a:r>
            <a:endParaRPr lang="en-US" dirty="0"/>
          </a:p>
        </p:txBody>
      </p:sp>
      <p:sp>
        <p:nvSpPr>
          <p:cNvPr id="3" name="2 Marcador de contenido"/>
          <p:cNvSpPr>
            <a:spLocks noGrp="1"/>
          </p:cNvSpPr>
          <p:nvPr>
            <p:ph idx="1"/>
          </p:nvPr>
        </p:nvSpPr>
        <p:spPr/>
        <p:txBody>
          <a:bodyPr/>
          <a:lstStyle/>
          <a:p>
            <a:r>
              <a:rPr lang="es-CR" dirty="0" smtClean="0">
                <a:latin typeface="Arial" pitchFamily="34" charset="0"/>
                <a:cs typeface="Arial" pitchFamily="34" charset="0"/>
              </a:rPr>
              <a:t>Carga por contacto</a:t>
            </a:r>
          </a:p>
          <a:p>
            <a:r>
              <a:rPr lang="es-CR" dirty="0" smtClean="0">
                <a:latin typeface="Arial" pitchFamily="34" charset="0"/>
                <a:cs typeface="Arial" pitchFamily="34" charset="0"/>
              </a:rPr>
              <a:t>Carga por inducción</a:t>
            </a:r>
            <a:endParaRPr lang="en-U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Carga por contacto</a:t>
            </a:r>
            <a:endParaRPr lang="en-US" dirty="0"/>
          </a:p>
        </p:txBody>
      </p:sp>
      <p:sp>
        <p:nvSpPr>
          <p:cNvPr id="3" name="2 Marcador de contenido"/>
          <p:cNvSpPr>
            <a:spLocks noGrp="1"/>
          </p:cNvSpPr>
          <p:nvPr>
            <p:ph idx="1"/>
          </p:nvPr>
        </p:nvSpPr>
        <p:spPr/>
        <p:txBody>
          <a:bodyPr/>
          <a:lstStyle/>
          <a:p>
            <a:r>
              <a:rPr lang="es-MX" dirty="0" smtClean="0"/>
              <a:t>Se da cuando dos cuerpos neutros aislantes y de material diferente se frotan entre sí. </a:t>
            </a:r>
          </a:p>
          <a:p>
            <a:r>
              <a:rPr lang="es-MX" dirty="0" smtClean="0"/>
              <a:t>Un globo se carga por contacto, al ser frotado con el cabello. </a:t>
            </a:r>
          </a:p>
          <a:p>
            <a:r>
              <a:rPr lang="es-MX" dirty="0" smtClean="0"/>
              <a:t>Los átomos que ejerzan menor fuerza sobre los electrones los cederán al que ejerza mayor fuerza sobre ellos.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Ejemplos</a:t>
            </a:r>
            <a:endParaRPr lang="en-US" dirty="0"/>
          </a:p>
        </p:txBody>
      </p:sp>
      <p:sp>
        <p:nvSpPr>
          <p:cNvPr id="3" name="2 Marcador de contenido"/>
          <p:cNvSpPr>
            <a:spLocks noGrp="1"/>
          </p:cNvSpPr>
          <p:nvPr>
            <p:ph idx="1"/>
          </p:nvPr>
        </p:nvSpPr>
        <p:spPr/>
        <p:txBody>
          <a:bodyPr/>
          <a:lstStyle/>
          <a:p>
            <a:endParaRPr lang="en-US" dirty="0"/>
          </a:p>
        </p:txBody>
      </p:sp>
      <p:pic>
        <p:nvPicPr>
          <p:cNvPr id="41986" name="Picture 2"/>
          <p:cNvPicPr>
            <a:picLocks noChangeAspect="1" noChangeArrowheads="1"/>
          </p:cNvPicPr>
          <p:nvPr/>
        </p:nvPicPr>
        <p:blipFill>
          <a:blip r:embed="rId2"/>
          <a:srcRect/>
          <a:stretch>
            <a:fillRect/>
          </a:stretch>
        </p:blipFill>
        <p:spPr bwMode="auto">
          <a:xfrm>
            <a:off x="428596" y="2428868"/>
            <a:ext cx="7429552" cy="3643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Polarización</a:t>
            </a:r>
            <a:endParaRPr lang="en-US" dirty="0"/>
          </a:p>
        </p:txBody>
      </p:sp>
      <p:sp>
        <p:nvSpPr>
          <p:cNvPr id="3" name="2 Marcador de contenido"/>
          <p:cNvSpPr>
            <a:spLocks noGrp="1"/>
          </p:cNvSpPr>
          <p:nvPr>
            <p:ph idx="1"/>
          </p:nvPr>
        </p:nvSpPr>
        <p:spPr/>
        <p:txBody>
          <a:bodyPr/>
          <a:lstStyle/>
          <a:p>
            <a:r>
              <a:rPr lang="es-CR" dirty="0" smtClean="0"/>
              <a:t>Proceso de separación de las cargas.</a:t>
            </a:r>
          </a:p>
          <a:p>
            <a:r>
              <a:rPr lang="es-CR" dirty="0" smtClean="0"/>
              <a:t>Se forma un dipolo: cargas positivas en un extremo y negativas en otro.</a:t>
            </a:r>
            <a:endParaRPr lang="en-US" dirty="0"/>
          </a:p>
        </p:txBody>
      </p:sp>
      <p:pic>
        <p:nvPicPr>
          <p:cNvPr id="43010" name="Picture 2"/>
          <p:cNvPicPr>
            <a:picLocks noChangeAspect="1" noChangeArrowheads="1"/>
          </p:cNvPicPr>
          <p:nvPr/>
        </p:nvPicPr>
        <p:blipFill>
          <a:blip r:embed="rId2"/>
          <a:srcRect/>
          <a:stretch>
            <a:fillRect/>
          </a:stretch>
        </p:blipFill>
        <p:spPr bwMode="auto">
          <a:xfrm>
            <a:off x="857224" y="3643314"/>
            <a:ext cx="7358114" cy="32146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Formación de rayos</a:t>
            </a:r>
            <a:endParaRPr lang="en-US" dirty="0"/>
          </a:p>
        </p:txBody>
      </p:sp>
      <p:sp>
        <p:nvSpPr>
          <p:cNvPr id="3" name="2 Marcador de contenido"/>
          <p:cNvSpPr>
            <a:spLocks noGrp="1"/>
          </p:cNvSpPr>
          <p:nvPr>
            <p:ph idx="1"/>
          </p:nvPr>
        </p:nvSpPr>
        <p:spPr/>
        <p:txBody>
          <a:bodyPr>
            <a:normAutofit lnSpcReduction="10000"/>
          </a:bodyPr>
          <a:lstStyle/>
          <a:p>
            <a:r>
              <a:rPr lang="es-CO" dirty="0" smtClean="0"/>
              <a:t>Esta involucra:</a:t>
            </a:r>
            <a:endParaRPr lang="en-US" dirty="0" smtClean="0"/>
          </a:p>
          <a:p>
            <a:pPr lvl="0"/>
            <a:r>
              <a:rPr lang="es-CO" dirty="0" smtClean="0"/>
              <a:t>La nubes se cargan, al rozarse entre sí, y adquiere carga positiva en la parte superior y negativa en la parte inferior.</a:t>
            </a:r>
            <a:endParaRPr lang="en-US" dirty="0" smtClean="0"/>
          </a:p>
          <a:p>
            <a:pPr lvl="0"/>
            <a:r>
              <a:rPr lang="es-CO" dirty="0" smtClean="0"/>
              <a:t>El suelo se carga positivamente por el contacto con el viento.</a:t>
            </a:r>
            <a:endParaRPr lang="en-US" dirty="0" smtClean="0"/>
          </a:p>
          <a:p>
            <a:pPr lvl="0"/>
            <a:r>
              <a:rPr lang="es-CO" dirty="0" smtClean="0"/>
              <a:t>Con el fin de lograr un equilibrio de cargas, los electrones de la nube viajan hacia el punto positivo más cercano, que puede ser un árbol, el techo de una casa u otro.</a:t>
            </a:r>
            <a:endParaRPr lang="en-US"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El rayo</a:t>
            </a:r>
            <a:endParaRPr lang="en-US" dirty="0"/>
          </a:p>
        </p:txBody>
      </p:sp>
      <p:sp>
        <p:nvSpPr>
          <p:cNvPr id="3" name="2 Marcador de contenido"/>
          <p:cNvSpPr>
            <a:spLocks noGrp="1"/>
          </p:cNvSpPr>
          <p:nvPr>
            <p:ph idx="1"/>
          </p:nvPr>
        </p:nvSpPr>
        <p:spPr/>
        <p:txBody>
          <a:bodyPr/>
          <a:lstStyle/>
          <a:p>
            <a:endParaRPr lang="en-US"/>
          </a:p>
        </p:txBody>
      </p:sp>
      <p:pic>
        <p:nvPicPr>
          <p:cNvPr id="44034" name="Picture 2"/>
          <p:cNvPicPr>
            <a:picLocks noChangeAspect="1" noChangeArrowheads="1"/>
          </p:cNvPicPr>
          <p:nvPr/>
        </p:nvPicPr>
        <p:blipFill>
          <a:blip r:embed="rId2"/>
          <a:srcRect/>
          <a:stretch>
            <a:fillRect/>
          </a:stretch>
        </p:blipFill>
        <p:spPr bwMode="auto">
          <a:xfrm>
            <a:off x="1571604" y="3000372"/>
            <a:ext cx="5476875"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p:txBody>
          <a:bodyPr/>
          <a:lstStyle/>
          <a:p>
            <a:pPr eaLnBrk="1" hangingPunct="1"/>
            <a:r>
              <a:rPr lang="es-ES" smtClean="0"/>
              <a:t>La carga eléctrica</a:t>
            </a:r>
          </a:p>
        </p:txBody>
      </p:sp>
      <p:sp>
        <p:nvSpPr>
          <p:cNvPr id="209923" name="Rectangle 3"/>
          <p:cNvSpPr>
            <a:spLocks noGrp="1" noChangeArrowheads="1"/>
          </p:cNvSpPr>
          <p:nvPr>
            <p:ph idx="1"/>
          </p:nvPr>
        </p:nvSpPr>
        <p:spPr/>
        <p:txBody>
          <a:bodyPr>
            <a:noAutofit/>
          </a:bodyPr>
          <a:lstStyle/>
          <a:p>
            <a:pPr algn="just" eaLnBrk="1" hangingPunct="1">
              <a:lnSpc>
                <a:spcPct val="90000"/>
              </a:lnSpc>
              <a:spcAft>
                <a:spcPct val="35000"/>
              </a:spcAft>
            </a:pPr>
            <a:r>
              <a:rPr lang="es-ES" sz="2800" dirty="0" smtClean="0"/>
              <a:t>La carga eléctrica, es una propiedad fundamental de la materia. </a:t>
            </a:r>
          </a:p>
          <a:p>
            <a:pPr algn="just" eaLnBrk="1" hangingPunct="1">
              <a:lnSpc>
                <a:spcPct val="90000"/>
              </a:lnSpc>
              <a:spcAft>
                <a:spcPct val="35000"/>
              </a:spcAft>
            </a:pPr>
            <a:r>
              <a:rPr lang="es-ES" sz="2800" dirty="0" smtClean="0"/>
              <a:t>Existen dos tipos de carga eléctrica: positiva y negativa: protones y electrones</a:t>
            </a:r>
          </a:p>
          <a:p>
            <a:pPr algn="just" eaLnBrk="1" hangingPunct="1">
              <a:lnSpc>
                <a:spcPct val="90000"/>
              </a:lnSpc>
              <a:spcAft>
                <a:spcPct val="35000"/>
              </a:spcAft>
            </a:pPr>
            <a:r>
              <a:rPr lang="es-ES" sz="2800" dirty="0" smtClean="0"/>
              <a:t>Las cargas eléctricas del mismo signo se repelen y las cargas eléctricas de signos contrarios se atraen. </a:t>
            </a:r>
          </a:p>
          <a:p>
            <a:pPr algn="just" eaLnBrk="1" hangingPunct="1">
              <a:lnSpc>
                <a:spcPct val="90000"/>
              </a:lnSpc>
              <a:spcAft>
                <a:spcPct val="35000"/>
              </a:spcAft>
            </a:pPr>
            <a:r>
              <a:rPr lang="es-ES" sz="2800" dirty="0" smtClean="0"/>
              <a:t>Las características y propiedades de los átomos y moléculas se deben a las interacciones eléctricas entre las partículas que los componen.</a:t>
            </a:r>
          </a:p>
        </p:txBody>
      </p:sp>
      <p:sp>
        <p:nvSpPr>
          <p:cNvPr id="16387" name="4 Marcador de fecha"/>
          <p:cNvSpPr>
            <a:spLocks noGrp="1"/>
          </p:cNvSpPr>
          <p:nvPr>
            <p:ph type="dt" sz="half" idx="10"/>
          </p:nvPr>
        </p:nvSpPr>
        <p:spPr>
          <a:noFill/>
        </p:spPr>
        <p:txBody>
          <a:bodyPr/>
          <a:lstStyle/>
          <a:p>
            <a:fld id="{3437FADB-54ED-44F1-8069-DCA43463FA49}" type="datetime1">
              <a:rPr lang="es-ES" smtClean="0"/>
              <a:pPr/>
              <a:t>07/02/2012</a:t>
            </a:fld>
            <a:endParaRPr lang="es-ES" smtClean="0"/>
          </a:p>
        </p:txBody>
      </p:sp>
      <p:sp>
        <p:nvSpPr>
          <p:cNvPr id="16388" name="6 Marcador de número de diapositiva"/>
          <p:cNvSpPr>
            <a:spLocks noGrp="1"/>
          </p:cNvSpPr>
          <p:nvPr>
            <p:ph type="sldNum" sz="quarter" idx="12"/>
          </p:nvPr>
        </p:nvSpPr>
        <p:spPr>
          <a:noFill/>
        </p:spPr>
        <p:txBody>
          <a:bodyPr/>
          <a:lstStyle/>
          <a:p>
            <a:fld id="{D532DE64-3883-4141-8116-26B62DD306EB}" type="slidenum">
              <a:rPr lang="es-ES" smtClean="0"/>
              <a:pPr/>
              <a:t>3</a:t>
            </a:fld>
            <a:endParaRPr lang="es-E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animEffect transition="in" filter="blinds(horizontal)">
                                      <p:cBhvr>
                                        <p:cTn id="7" dur="500"/>
                                        <p:tgtEl>
                                          <p:spTgt spid="209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9923">
                                            <p:txEl>
                                              <p:pRg st="1" end="1"/>
                                            </p:txEl>
                                          </p:spTgt>
                                        </p:tgtEl>
                                        <p:attrNameLst>
                                          <p:attrName>style.visibility</p:attrName>
                                        </p:attrNameLst>
                                      </p:cBhvr>
                                      <p:to>
                                        <p:strVal val="visible"/>
                                      </p:to>
                                    </p:set>
                                    <p:animEffect transition="in" filter="blinds(horizontal)">
                                      <p:cBhvr>
                                        <p:cTn id="12" dur="500"/>
                                        <p:tgtEl>
                                          <p:spTgt spid="2099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9923">
                                            <p:txEl>
                                              <p:pRg st="2" end="2"/>
                                            </p:txEl>
                                          </p:spTgt>
                                        </p:tgtEl>
                                        <p:attrNameLst>
                                          <p:attrName>style.visibility</p:attrName>
                                        </p:attrNameLst>
                                      </p:cBhvr>
                                      <p:to>
                                        <p:strVal val="visible"/>
                                      </p:to>
                                    </p:set>
                                    <p:animEffect transition="in" filter="blinds(horizontal)">
                                      <p:cBhvr>
                                        <p:cTn id="17" dur="500"/>
                                        <p:tgtEl>
                                          <p:spTgt spid="2099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9923">
                                            <p:txEl>
                                              <p:pRg st="3" end="3"/>
                                            </p:txEl>
                                          </p:spTgt>
                                        </p:tgtEl>
                                        <p:attrNameLst>
                                          <p:attrName>style.visibility</p:attrName>
                                        </p:attrNameLst>
                                      </p:cBhvr>
                                      <p:to>
                                        <p:strVal val="visible"/>
                                      </p:to>
                                    </p:set>
                                    <p:animEffect transition="in" filter="blinds(horizontal)">
                                      <p:cBhvr>
                                        <p:cTn id="22" dur="500"/>
                                        <p:tgtEl>
                                          <p:spTgt spid="2099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El relámpago y el trueno</a:t>
            </a:r>
            <a:endParaRPr lang="en-US" dirty="0"/>
          </a:p>
        </p:txBody>
      </p:sp>
      <p:sp>
        <p:nvSpPr>
          <p:cNvPr id="3" name="2 Marcador de contenido"/>
          <p:cNvSpPr>
            <a:spLocks noGrp="1"/>
          </p:cNvSpPr>
          <p:nvPr>
            <p:ph idx="1"/>
          </p:nvPr>
        </p:nvSpPr>
        <p:spPr/>
        <p:txBody>
          <a:bodyPr/>
          <a:lstStyle/>
          <a:p>
            <a:r>
              <a:rPr lang="en-US" dirty="0" smtClean="0">
                <a:latin typeface="Arial" pitchFamily="34" charset="0"/>
                <a:cs typeface="Arial" pitchFamily="34" charset="0"/>
              </a:rPr>
              <a:t>Es el </a:t>
            </a:r>
            <a:r>
              <a:rPr lang="es-CR" dirty="0" smtClean="0">
                <a:latin typeface="Arial" pitchFamily="34" charset="0"/>
                <a:cs typeface="Arial" pitchFamily="34" charset="0"/>
              </a:rPr>
              <a:t>fenómeno luminoso asociado a un rayo</a:t>
            </a:r>
            <a:r>
              <a:rPr lang="en-US" dirty="0" smtClean="0">
                <a:latin typeface="Arial" pitchFamily="34" charset="0"/>
                <a:cs typeface="Arial" pitchFamily="34" charset="0"/>
              </a:rPr>
              <a:t>.</a:t>
            </a:r>
          </a:p>
          <a:p>
            <a:r>
              <a:rPr lang="es-CR" dirty="0" smtClean="0">
                <a:latin typeface="Arial" pitchFamily="34" charset="0"/>
                <a:cs typeface="Arial" pitchFamily="34" charset="0"/>
              </a:rPr>
              <a:t>El calor producido por la descarga eléctrica calienta el aire y lo expande</a:t>
            </a:r>
            <a:r>
              <a:rPr lang="en-US" dirty="0" smtClean="0">
                <a:latin typeface="Arial" pitchFamily="34" charset="0"/>
                <a:cs typeface="Arial" pitchFamily="34" charset="0"/>
              </a:rPr>
              <a:t> </a:t>
            </a:r>
            <a:r>
              <a:rPr lang="es-CR" dirty="0" smtClean="0">
                <a:latin typeface="Arial" pitchFamily="34" charset="0"/>
                <a:cs typeface="Arial" pitchFamily="34" charset="0"/>
              </a:rPr>
              <a:t>bruscamente</a:t>
            </a:r>
            <a:r>
              <a:rPr lang="en-US" dirty="0" smtClean="0">
                <a:latin typeface="Arial" pitchFamily="34" charset="0"/>
                <a:cs typeface="Arial" pitchFamily="34" charset="0"/>
              </a:rPr>
              <a:t>, y </a:t>
            </a:r>
            <a:r>
              <a:rPr lang="es-CR" dirty="0" smtClean="0">
                <a:latin typeface="Arial" pitchFamily="34" charset="0"/>
                <a:cs typeface="Arial" pitchFamily="34" charset="0"/>
              </a:rPr>
              <a:t>después se contrae al enfriarse</a:t>
            </a:r>
            <a:r>
              <a:rPr lang="en-US" dirty="0" smtClean="0">
                <a:latin typeface="Arial" pitchFamily="34" charset="0"/>
                <a:cs typeface="Arial" pitchFamily="34" charset="0"/>
              </a:rPr>
              <a:t>, </a:t>
            </a:r>
            <a:r>
              <a:rPr lang="es-CR" dirty="0" smtClean="0">
                <a:latin typeface="Arial" pitchFamily="34" charset="0"/>
                <a:cs typeface="Arial" pitchFamily="34" charset="0"/>
              </a:rPr>
              <a:t>dando lugar a ondas de presión que se propagan como ondas sonoras.</a:t>
            </a:r>
          </a:p>
          <a:p>
            <a:r>
              <a:rPr lang="es-CR" dirty="0" smtClean="0">
                <a:latin typeface="Arial" pitchFamily="34" charset="0"/>
                <a:cs typeface="Arial" pitchFamily="34" charset="0"/>
              </a:rPr>
              <a:t>Estas ondas sonoras que se propagan a la velocidad del sonido (300 m/s) son el denominado trueno</a:t>
            </a:r>
            <a:endParaRPr lang="es-C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Cuidados</a:t>
            </a:r>
            <a:endParaRPr lang="en-US" dirty="0"/>
          </a:p>
        </p:txBody>
      </p:sp>
      <p:sp>
        <p:nvSpPr>
          <p:cNvPr id="3" name="2 Marcador de contenido"/>
          <p:cNvSpPr>
            <a:spLocks noGrp="1"/>
          </p:cNvSpPr>
          <p:nvPr>
            <p:ph idx="1"/>
          </p:nvPr>
        </p:nvSpPr>
        <p:spPr/>
        <p:txBody>
          <a:bodyPr/>
          <a:lstStyle/>
          <a:p>
            <a:pPr lvl="0"/>
            <a:r>
              <a:rPr lang="es-CO" dirty="0" smtClean="0">
                <a:latin typeface="Arial" pitchFamily="34" charset="0"/>
                <a:cs typeface="Arial" pitchFamily="34" charset="0"/>
              </a:rPr>
              <a:t>No se refugie debajo de un árbol, prefiera un auto o una casa, ya que son más seguros.</a:t>
            </a:r>
            <a:endParaRPr lang="en-US" dirty="0" smtClean="0">
              <a:latin typeface="Arial" pitchFamily="34" charset="0"/>
              <a:cs typeface="Arial" pitchFamily="34" charset="0"/>
            </a:endParaRPr>
          </a:p>
          <a:p>
            <a:pPr lvl="0"/>
            <a:r>
              <a:rPr lang="es-CO" dirty="0" smtClean="0">
                <a:latin typeface="Arial" pitchFamily="34" charset="0"/>
                <a:cs typeface="Arial" pitchFamily="34" charset="0"/>
              </a:rPr>
              <a:t>Evite correr, ya que usted se puede cargar y ser un blanco fácil para un rayo.</a:t>
            </a:r>
            <a:endParaRPr lang="en-US" dirty="0" smtClean="0">
              <a:latin typeface="Arial" pitchFamily="34" charset="0"/>
              <a:cs typeface="Arial" pitchFamily="34" charset="0"/>
            </a:endParaRPr>
          </a:p>
          <a:p>
            <a:pPr lvl="0"/>
            <a:r>
              <a:rPr lang="es-CO" dirty="0" smtClean="0">
                <a:latin typeface="Arial" pitchFamily="34" charset="0"/>
                <a:cs typeface="Arial" pitchFamily="34" charset="0"/>
              </a:rPr>
              <a:t>Evite estar dentro de una piscina,  o en lugares abiertos como canchas de futbol</a:t>
            </a:r>
            <a:endParaRPr lang="en-US" dirty="0" smtClean="0">
              <a:latin typeface="Arial" pitchFamily="34" charset="0"/>
              <a:cs typeface="Arial" pitchFamily="34" charset="0"/>
            </a:endParaRPr>
          </a:p>
          <a:p>
            <a:endParaRPr lang="en-US" dirty="0"/>
          </a:p>
        </p:txBody>
      </p:sp>
      <p:pic>
        <p:nvPicPr>
          <p:cNvPr id="45058" name="Picture 2" descr="http://www.comcord.com.ar/recurweb/Animados/categorias/tormentas/tormenta.gif"/>
          <p:cNvPicPr>
            <a:picLocks noChangeAspect="1" noChangeArrowheads="1" noCrop="1"/>
          </p:cNvPicPr>
          <p:nvPr/>
        </p:nvPicPr>
        <p:blipFill>
          <a:blip r:embed="rId2"/>
          <a:srcRect/>
          <a:stretch>
            <a:fillRect/>
          </a:stretch>
        </p:blipFill>
        <p:spPr bwMode="auto">
          <a:xfrm>
            <a:off x="6357950" y="4500570"/>
            <a:ext cx="1676400" cy="2095501"/>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Carga por inducción</a:t>
            </a:r>
            <a:endParaRPr lang="en-US" dirty="0"/>
          </a:p>
        </p:txBody>
      </p:sp>
      <p:sp>
        <p:nvSpPr>
          <p:cNvPr id="3" name="2 Marcador de contenido"/>
          <p:cNvSpPr>
            <a:spLocks noGrp="1"/>
          </p:cNvSpPr>
          <p:nvPr>
            <p:ph idx="1"/>
          </p:nvPr>
        </p:nvSpPr>
        <p:spPr/>
        <p:txBody>
          <a:bodyPr/>
          <a:lstStyle/>
          <a:p>
            <a:r>
              <a:rPr lang="es-MX" dirty="0" smtClean="0">
                <a:latin typeface="Arial" pitchFamily="34" charset="0"/>
                <a:cs typeface="Arial" pitchFamily="34" charset="0"/>
              </a:rPr>
              <a:t>Se han podido cargar objetos metálicos con solo acercarle un objeto cargado sin que haya contacto físico, aprovechando el proceso de polarización que ocurre, por la atracción y repulsión de cargas eléctricas. </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Paso 1</a:t>
            </a:r>
            <a:endParaRPr lang="en-US" dirty="0"/>
          </a:p>
        </p:txBody>
      </p:sp>
      <p:sp>
        <p:nvSpPr>
          <p:cNvPr id="3" name="2 Marcador de contenido"/>
          <p:cNvSpPr>
            <a:spLocks noGrp="1"/>
          </p:cNvSpPr>
          <p:nvPr>
            <p:ph idx="1"/>
          </p:nvPr>
        </p:nvSpPr>
        <p:spPr/>
        <p:txBody>
          <a:bodyPr/>
          <a:lstStyle/>
          <a:p>
            <a:pPr algn="just"/>
            <a:r>
              <a:rPr lang="es-MX" dirty="0" smtClean="0">
                <a:latin typeface="Arial" pitchFamily="34" charset="0"/>
                <a:cs typeface="Arial" pitchFamily="34" charset="0"/>
              </a:rPr>
              <a:t>Un objeto cargado negativamente se acerca a una esfera metálica, que se encontraba inicialmente neutra, logrando que esta se polarice.</a:t>
            </a:r>
            <a:endParaRPr lang="en-US" dirty="0" smtClean="0">
              <a:latin typeface="Arial" pitchFamily="34" charset="0"/>
              <a:cs typeface="Arial" pitchFamily="34" charset="0"/>
            </a:endParaRPr>
          </a:p>
          <a:p>
            <a:endParaRPr lang="en-US" dirty="0"/>
          </a:p>
        </p:txBody>
      </p:sp>
      <p:sp>
        <p:nvSpPr>
          <p:cNvPr id="501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0177" name="Picture 1"/>
          <p:cNvPicPr>
            <a:picLocks noChangeAspect="1" noChangeArrowheads="1"/>
          </p:cNvPicPr>
          <p:nvPr/>
        </p:nvPicPr>
        <p:blipFill>
          <a:blip r:embed="rId2"/>
          <a:srcRect/>
          <a:stretch>
            <a:fillRect/>
          </a:stretch>
        </p:blipFill>
        <p:spPr bwMode="auto">
          <a:xfrm>
            <a:off x="1142976" y="4071942"/>
            <a:ext cx="6262697" cy="2276477"/>
          </a:xfrm>
          <a:prstGeom prst="rect">
            <a:avLst/>
          </a:prstGeom>
          <a:noFill/>
        </p:spPr>
      </p:pic>
      <p:sp>
        <p:nvSpPr>
          <p:cNvPr id="50179" name="Rectangle 3"/>
          <p:cNvSpPr>
            <a:spLocks noChangeArrowheads="1"/>
          </p:cNvSpPr>
          <p:nvPr/>
        </p:nvSpPr>
        <p:spPr bwMode="auto">
          <a:xfrm>
            <a:off x="0" y="2486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0177"/>
                                        </p:tgtEl>
                                        <p:attrNameLst>
                                          <p:attrName>style.visibility</p:attrName>
                                        </p:attrNameLst>
                                      </p:cBhvr>
                                      <p:to>
                                        <p:strVal val="visible"/>
                                      </p:to>
                                    </p:set>
                                    <p:anim calcmode="lin" valueType="num">
                                      <p:cBhvr additive="base">
                                        <p:cTn id="13" dur="500" fill="hold"/>
                                        <p:tgtEl>
                                          <p:spTgt spid="50177"/>
                                        </p:tgtEl>
                                        <p:attrNameLst>
                                          <p:attrName>ppt_x</p:attrName>
                                        </p:attrNameLst>
                                      </p:cBhvr>
                                      <p:tavLst>
                                        <p:tav tm="0">
                                          <p:val>
                                            <p:strVal val="1+#ppt_w/2"/>
                                          </p:val>
                                        </p:tav>
                                        <p:tav tm="100000">
                                          <p:val>
                                            <p:strVal val="#ppt_x"/>
                                          </p:val>
                                        </p:tav>
                                      </p:tavLst>
                                    </p:anim>
                                    <p:anim calcmode="lin" valueType="num">
                                      <p:cBhvr additive="base">
                                        <p:cTn id="14" dur="500" fill="hold"/>
                                        <p:tgtEl>
                                          <p:spTgt spid="501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Paso 2</a:t>
            </a:r>
            <a:endParaRPr lang="en-US" dirty="0"/>
          </a:p>
        </p:txBody>
      </p:sp>
      <p:sp>
        <p:nvSpPr>
          <p:cNvPr id="3" name="2 Marcador de contenido"/>
          <p:cNvSpPr>
            <a:spLocks noGrp="1"/>
          </p:cNvSpPr>
          <p:nvPr>
            <p:ph idx="1"/>
          </p:nvPr>
        </p:nvSpPr>
        <p:spPr/>
        <p:txBody>
          <a:bodyPr/>
          <a:lstStyle/>
          <a:p>
            <a:r>
              <a:rPr lang="es-MX" dirty="0" smtClean="0">
                <a:latin typeface="Arial" pitchFamily="34" charset="0"/>
                <a:cs typeface="Arial" pitchFamily="34" charset="0"/>
              </a:rPr>
              <a:t>Las cargas negativas son conducidas a tierra, por medio de un conductor eléctrico, logrando una descarga de las mismas.</a:t>
            </a:r>
            <a:endParaRPr lang="en-US" dirty="0">
              <a:latin typeface="Arial" pitchFamily="34" charset="0"/>
              <a:cs typeface="Arial" pitchFamily="34" charset="0"/>
            </a:endParaRPr>
          </a:p>
        </p:txBody>
      </p:sp>
      <p:pic>
        <p:nvPicPr>
          <p:cNvPr id="52226" name="Picture 2"/>
          <p:cNvPicPr>
            <a:picLocks noChangeAspect="1" noChangeArrowheads="1"/>
          </p:cNvPicPr>
          <p:nvPr/>
        </p:nvPicPr>
        <p:blipFill>
          <a:blip r:embed="rId2"/>
          <a:srcRect/>
          <a:stretch>
            <a:fillRect/>
          </a:stretch>
        </p:blipFill>
        <p:spPr bwMode="auto">
          <a:xfrm>
            <a:off x="2143108" y="3857628"/>
            <a:ext cx="4643470" cy="24288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Paso 3</a:t>
            </a:r>
            <a:endParaRPr lang="en-US" dirty="0"/>
          </a:p>
        </p:txBody>
      </p:sp>
      <p:sp>
        <p:nvSpPr>
          <p:cNvPr id="3" name="2 Marcador de contenido"/>
          <p:cNvSpPr>
            <a:spLocks noGrp="1"/>
          </p:cNvSpPr>
          <p:nvPr>
            <p:ph idx="1"/>
          </p:nvPr>
        </p:nvSpPr>
        <p:spPr/>
        <p:txBody>
          <a:bodyPr/>
          <a:lstStyle/>
          <a:p>
            <a:r>
              <a:rPr lang="es-MX" dirty="0" smtClean="0">
                <a:latin typeface="Arial" pitchFamily="34" charset="0"/>
                <a:cs typeface="Arial" pitchFamily="34" charset="0"/>
              </a:rPr>
              <a:t>Las cargas positivas se separan, por efecto de la repulsión, una vez que se quite el objeto cargado que las atrajo, logrando que la esfera quede cargada positivamente. </a:t>
            </a:r>
            <a:endParaRPr lang="en-US" dirty="0" smtClean="0">
              <a:latin typeface="Arial" pitchFamily="34" charset="0"/>
              <a:cs typeface="Arial" pitchFamily="34" charset="0"/>
            </a:endParaRPr>
          </a:p>
          <a:p>
            <a:endParaRPr lang="en-US" dirty="0"/>
          </a:p>
        </p:txBody>
      </p:sp>
      <p:pic>
        <p:nvPicPr>
          <p:cNvPr id="53250" name="Picture 2"/>
          <p:cNvPicPr>
            <a:picLocks noChangeAspect="1" noChangeArrowheads="1"/>
          </p:cNvPicPr>
          <p:nvPr/>
        </p:nvPicPr>
        <p:blipFill>
          <a:blip r:embed="rId2"/>
          <a:srcRect/>
          <a:stretch>
            <a:fillRect/>
          </a:stretch>
        </p:blipFill>
        <p:spPr bwMode="auto">
          <a:xfrm>
            <a:off x="1857356" y="4071942"/>
            <a:ext cx="5214974" cy="27860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ftr" sz="quarter" idx="11"/>
          </p:nvPr>
        </p:nvSpPr>
        <p:spPr>
          <a:noFill/>
        </p:spPr>
        <p:txBody>
          <a:bodyPr/>
          <a:lstStyle/>
          <a:p>
            <a:r>
              <a:rPr lang="es-ES" smtClean="0"/>
              <a:t>K. Hernández C.</a:t>
            </a:r>
          </a:p>
          <a:p>
            <a:endParaRPr lang="es-ES" smtClean="0"/>
          </a:p>
        </p:txBody>
      </p:sp>
      <p:sp>
        <p:nvSpPr>
          <p:cNvPr id="25603" name="4 Marcador de fecha"/>
          <p:cNvSpPr>
            <a:spLocks noGrp="1"/>
          </p:cNvSpPr>
          <p:nvPr>
            <p:ph type="dt" sz="quarter" idx="10"/>
          </p:nvPr>
        </p:nvSpPr>
        <p:spPr>
          <a:noFill/>
        </p:spPr>
        <p:txBody>
          <a:bodyPr/>
          <a:lstStyle/>
          <a:p>
            <a:fld id="{6021B3C7-1448-45AD-BF94-42ACAACC8F17}" type="datetime1">
              <a:rPr lang="es-ES" smtClean="0"/>
              <a:pPr/>
              <a:t>07/02/2012</a:t>
            </a:fld>
            <a:endParaRPr lang="es-ES" smtClean="0"/>
          </a:p>
        </p:txBody>
      </p:sp>
      <p:sp>
        <p:nvSpPr>
          <p:cNvPr id="25604" name="6 Marcador de número de diapositiva"/>
          <p:cNvSpPr>
            <a:spLocks noGrp="1"/>
          </p:cNvSpPr>
          <p:nvPr>
            <p:ph type="sldNum" sz="quarter" idx="12"/>
          </p:nvPr>
        </p:nvSpPr>
        <p:spPr>
          <a:noFill/>
        </p:spPr>
        <p:txBody>
          <a:bodyPr/>
          <a:lstStyle/>
          <a:p>
            <a:fld id="{A88FF8B4-C690-4E4A-9C81-226A037FD829}" type="slidenum">
              <a:rPr lang="es-ES" smtClean="0"/>
              <a:pPr/>
              <a:t>36</a:t>
            </a:fld>
            <a:endParaRPr lang="es-ES" smtClean="0"/>
          </a:p>
        </p:txBody>
      </p:sp>
      <p:sp>
        <p:nvSpPr>
          <p:cNvPr id="25605" name="Rectangle 2"/>
          <p:cNvSpPr>
            <a:spLocks noGrp="1" noChangeArrowheads="1"/>
          </p:cNvSpPr>
          <p:nvPr>
            <p:ph type="title"/>
          </p:nvPr>
        </p:nvSpPr>
        <p:spPr/>
        <p:txBody>
          <a:bodyPr/>
          <a:lstStyle/>
          <a:p>
            <a:pPr eaLnBrk="1" hangingPunct="1"/>
            <a:r>
              <a:rPr lang="es-PE" sz="2800" smtClean="0"/>
              <a:t>Aplicación tecnológica de las cargas electrostáticas</a:t>
            </a:r>
          </a:p>
        </p:txBody>
      </p:sp>
      <p:sp>
        <p:nvSpPr>
          <p:cNvPr id="25606" name="Rectangle 3"/>
          <p:cNvSpPr>
            <a:spLocks noGrp="1" noChangeArrowheads="1"/>
          </p:cNvSpPr>
          <p:nvPr>
            <p:ph type="body" sz="half" idx="1"/>
          </p:nvPr>
        </p:nvSpPr>
        <p:spPr/>
        <p:txBody>
          <a:bodyPr>
            <a:noAutofit/>
          </a:bodyPr>
          <a:lstStyle/>
          <a:p>
            <a:pPr algn="just" eaLnBrk="1" hangingPunct="1"/>
            <a:r>
              <a:rPr lang="es-ES" dirty="0" smtClean="0">
                <a:latin typeface="Arial" pitchFamily="34" charset="0"/>
                <a:cs typeface="Arial" pitchFamily="34" charset="0"/>
              </a:rPr>
              <a:t>La pintura electrostática es utilizada para el recubrimiento eficaz de superficies, especialmente de vehículos y equipos sofisticados, los cuales se pretende proteger contra la corrosión.</a:t>
            </a:r>
          </a:p>
          <a:p>
            <a:pPr algn="just" eaLnBrk="1" hangingPunct="1"/>
            <a:r>
              <a:rPr lang="es-ES" dirty="0" smtClean="0">
                <a:latin typeface="Arial" pitchFamily="34" charset="0"/>
                <a:cs typeface="Arial" pitchFamily="34" charset="0"/>
              </a:rPr>
              <a:t>A partir de la imagen mostrada, ¿cuál cree que es el principio de funcionamiento de la pintura electrostática?</a:t>
            </a:r>
          </a:p>
        </p:txBody>
      </p:sp>
      <p:grpSp>
        <p:nvGrpSpPr>
          <p:cNvPr id="2" name="Group 4"/>
          <p:cNvGrpSpPr>
            <a:grpSpLocks/>
          </p:cNvGrpSpPr>
          <p:nvPr/>
        </p:nvGrpSpPr>
        <p:grpSpPr bwMode="auto">
          <a:xfrm>
            <a:off x="4857752" y="1928802"/>
            <a:ext cx="3816350" cy="3024187"/>
            <a:chOff x="884" y="799"/>
            <a:chExt cx="4082" cy="2798"/>
          </a:xfrm>
        </p:grpSpPr>
        <p:pic>
          <p:nvPicPr>
            <p:cNvPr id="25608" name="Picture 5"/>
            <p:cNvPicPr>
              <a:picLocks noChangeAspect="1" noChangeArrowheads="1"/>
            </p:cNvPicPr>
            <p:nvPr/>
          </p:nvPicPr>
          <p:blipFill>
            <a:blip r:embed="rId3"/>
            <a:srcRect/>
            <a:stretch>
              <a:fillRect/>
            </a:stretch>
          </p:blipFill>
          <p:spPr bwMode="auto">
            <a:xfrm>
              <a:off x="884" y="799"/>
              <a:ext cx="4082" cy="2798"/>
            </a:xfrm>
            <a:prstGeom prst="rect">
              <a:avLst/>
            </a:prstGeom>
            <a:noFill/>
            <a:ln w="9525">
              <a:noFill/>
              <a:miter lim="800000"/>
              <a:headEnd/>
              <a:tailEnd/>
            </a:ln>
          </p:spPr>
        </p:pic>
        <p:sp>
          <p:nvSpPr>
            <p:cNvPr id="25609" name="Text Box 6"/>
            <p:cNvSpPr txBox="1">
              <a:spLocks noChangeArrowheads="1"/>
            </p:cNvSpPr>
            <p:nvPr/>
          </p:nvSpPr>
          <p:spPr bwMode="auto">
            <a:xfrm>
              <a:off x="2293" y="1206"/>
              <a:ext cx="335" cy="339"/>
            </a:xfrm>
            <a:prstGeom prst="rect">
              <a:avLst/>
            </a:prstGeom>
            <a:noFill/>
            <a:ln w="9525">
              <a:noFill/>
              <a:miter lim="800000"/>
              <a:headEnd/>
              <a:tailEnd/>
            </a:ln>
          </p:spPr>
          <p:txBody>
            <a:bodyPr wrap="none">
              <a:spAutoFit/>
            </a:bodyPr>
            <a:lstStyle/>
            <a:p>
              <a:r>
                <a:rPr lang="es-ES"/>
                <a:t>+</a:t>
              </a:r>
            </a:p>
          </p:txBody>
        </p:sp>
        <p:sp>
          <p:nvSpPr>
            <p:cNvPr id="25610" name="Text Box 7"/>
            <p:cNvSpPr txBox="1">
              <a:spLocks noChangeArrowheads="1"/>
            </p:cNvSpPr>
            <p:nvPr/>
          </p:nvSpPr>
          <p:spPr bwMode="auto">
            <a:xfrm>
              <a:off x="2433" y="1342"/>
              <a:ext cx="334" cy="340"/>
            </a:xfrm>
            <a:prstGeom prst="rect">
              <a:avLst/>
            </a:prstGeom>
            <a:noFill/>
            <a:ln w="9525">
              <a:noFill/>
              <a:miter lim="800000"/>
              <a:headEnd/>
              <a:tailEnd/>
            </a:ln>
          </p:spPr>
          <p:txBody>
            <a:bodyPr wrap="none">
              <a:spAutoFit/>
            </a:bodyPr>
            <a:lstStyle/>
            <a:p>
              <a:r>
                <a:rPr lang="es-ES"/>
                <a:t>+</a:t>
              </a:r>
            </a:p>
          </p:txBody>
        </p:sp>
        <p:sp>
          <p:nvSpPr>
            <p:cNvPr id="25611" name="Text Box 8"/>
            <p:cNvSpPr txBox="1">
              <a:spLocks noChangeArrowheads="1"/>
            </p:cNvSpPr>
            <p:nvPr/>
          </p:nvSpPr>
          <p:spPr bwMode="auto">
            <a:xfrm>
              <a:off x="2567" y="1479"/>
              <a:ext cx="334" cy="339"/>
            </a:xfrm>
            <a:prstGeom prst="rect">
              <a:avLst/>
            </a:prstGeom>
            <a:noFill/>
            <a:ln w="9525">
              <a:noFill/>
              <a:miter lim="800000"/>
              <a:headEnd/>
              <a:tailEnd/>
            </a:ln>
          </p:spPr>
          <p:txBody>
            <a:bodyPr wrap="none">
              <a:spAutoFit/>
            </a:bodyPr>
            <a:lstStyle/>
            <a:p>
              <a:r>
                <a:rPr lang="es-ES"/>
                <a:t>+</a:t>
              </a:r>
            </a:p>
          </p:txBody>
        </p:sp>
        <p:sp>
          <p:nvSpPr>
            <p:cNvPr id="25612" name="Text Box 9"/>
            <p:cNvSpPr txBox="1">
              <a:spLocks noChangeArrowheads="1"/>
            </p:cNvSpPr>
            <p:nvPr/>
          </p:nvSpPr>
          <p:spPr bwMode="auto">
            <a:xfrm>
              <a:off x="2704" y="1616"/>
              <a:ext cx="335" cy="339"/>
            </a:xfrm>
            <a:prstGeom prst="rect">
              <a:avLst/>
            </a:prstGeom>
            <a:noFill/>
            <a:ln w="9525">
              <a:noFill/>
              <a:miter lim="800000"/>
              <a:headEnd/>
              <a:tailEnd/>
            </a:ln>
          </p:spPr>
          <p:txBody>
            <a:bodyPr wrap="none">
              <a:spAutoFit/>
            </a:bodyPr>
            <a:lstStyle/>
            <a:p>
              <a:r>
                <a:rPr lang="es-ES"/>
                <a:t>+</a:t>
              </a:r>
            </a:p>
          </p:txBody>
        </p:sp>
        <p:sp>
          <p:nvSpPr>
            <p:cNvPr id="25613" name="Text Box 10"/>
            <p:cNvSpPr txBox="1">
              <a:spLocks noChangeArrowheads="1"/>
            </p:cNvSpPr>
            <p:nvPr/>
          </p:nvSpPr>
          <p:spPr bwMode="auto">
            <a:xfrm>
              <a:off x="3095" y="1298"/>
              <a:ext cx="278" cy="340"/>
            </a:xfrm>
            <a:prstGeom prst="rect">
              <a:avLst/>
            </a:prstGeom>
            <a:noFill/>
            <a:ln w="9525">
              <a:noFill/>
              <a:miter lim="800000"/>
              <a:headEnd/>
              <a:tailEnd/>
            </a:ln>
          </p:spPr>
          <p:txBody>
            <a:bodyPr wrap="none">
              <a:spAutoFit/>
            </a:bodyPr>
            <a:lstStyle/>
            <a:p>
              <a:r>
                <a:rPr lang="es-ES"/>
                <a:t>-</a:t>
              </a:r>
            </a:p>
          </p:txBody>
        </p:sp>
        <p:sp>
          <p:nvSpPr>
            <p:cNvPr id="25614" name="Text Box 11"/>
            <p:cNvSpPr txBox="1">
              <a:spLocks noChangeArrowheads="1"/>
            </p:cNvSpPr>
            <p:nvPr/>
          </p:nvSpPr>
          <p:spPr bwMode="auto">
            <a:xfrm>
              <a:off x="3232" y="1434"/>
              <a:ext cx="279" cy="339"/>
            </a:xfrm>
            <a:prstGeom prst="rect">
              <a:avLst/>
            </a:prstGeom>
            <a:noFill/>
            <a:ln w="9525">
              <a:noFill/>
              <a:miter lim="800000"/>
              <a:headEnd/>
              <a:tailEnd/>
            </a:ln>
          </p:spPr>
          <p:txBody>
            <a:bodyPr wrap="none">
              <a:spAutoFit/>
            </a:bodyPr>
            <a:lstStyle/>
            <a:p>
              <a:r>
                <a:rPr lang="es-ES"/>
                <a:t>-</a:t>
              </a:r>
            </a:p>
          </p:txBody>
        </p:sp>
        <p:sp>
          <p:nvSpPr>
            <p:cNvPr id="25615" name="Text Box 12"/>
            <p:cNvSpPr txBox="1">
              <a:spLocks noChangeArrowheads="1"/>
            </p:cNvSpPr>
            <p:nvPr/>
          </p:nvSpPr>
          <p:spPr bwMode="auto">
            <a:xfrm>
              <a:off x="3278" y="1572"/>
              <a:ext cx="279" cy="339"/>
            </a:xfrm>
            <a:prstGeom prst="rect">
              <a:avLst/>
            </a:prstGeom>
            <a:noFill/>
            <a:ln w="9525">
              <a:noFill/>
              <a:miter lim="800000"/>
              <a:headEnd/>
              <a:tailEnd/>
            </a:ln>
          </p:spPr>
          <p:txBody>
            <a:bodyPr wrap="none">
              <a:spAutoFit/>
            </a:bodyPr>
            <a:lstStyle/>
            <a:p>
              <a:r>
                <a:rPr lang="es-ES"/>
                <a:t>-</a:t>
              </a:r>
            </a:p>
          </p:txBody>
        </p:sp>
        <p:sp>
          <p:nvSpPr>
            <p:cNvPr id="25616" name="Text Box 13"/>
            <p:cNvSpPr txBox="1">
              <a:spLocks noChangeArrowheads="1"/>
            </p:cNvSpPr>
            <p:nvPr/>
          </p:nvSpPr>
          <p:spPr bwMode="auto">
            <a:xfrm>
              <a:off x="3142" y="1572"/>
              <a:ext cx="279" cy="339"/>
            </a:xfrm>
            <a:prstGeom prst="rect">
              <a:avLst/>
            </a:prstGeom>
            <a:noFill/>
            <a:ln w="9525">
              <a:noFill/>
              <a:miter lim="800000"/>
              <a:headEnd/>
              <a:tailEnd/>
            </a:ln>
          </p:spPr>
          <p:txBody>
            <a:bodyPr wrap="none">
              <a:spAutoFit/>
            </a:bodyPr>
            <a:lstStyle/>
            <a:p>
              <a:r>
                <a:rPr lang="es-ES"/>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6">
                                            <p:txEl>
                                              <p:pRg st="0" end="0"/>
                                            </p:txEl>
                                          </p:spTgt>
                                        </p:tgtEl>
                                        <p:attrNameLst>
                                          <p:attrName>style.visibility</p:attrName>
                                        </p:attrNameLst>
                                      </p:cBhvr>
                                      <p:to>
                                        <p:strVal val="visible"/>
                                      </p:to>
                                    </p:set>
                                    <p:anim calcmode="lin" valueType="num">
                                      <p:cBhvr additive="base">
                                        <p:cTn id="7" dur="500" fill="hold"/>
                                        <p:tgtEl>
                                          <p:spTgt spid="256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6">
                                            <p:txEl>
                                              <p:pRg st="1" end="1"/>
                                            </p:txEl>
                                          </p:spTgt>
                                        </p:tgtEl>
                                        <p:attrNameLst>
                                          <p:attrName>style.visibility</p:attrName>
                                        </p:attrNameLst>
                                      </p:cBhvr>
                                      <p:to>
                                        <p:strVal val="visible"/>
                                      </p:to>
                                    </p:set>
                                    <p:anim calcmode="lin" valueType="num">
                                      <p:cBhvr additive="base">
                                        <p:cTn id="13" dur="500" fill="hold"/>
                                        <p:tgtEl>
                                          <p:spTgt spid="256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ftr" sz="quarter" idx="11"/>
          </p:nvPr>
        </p:nvSpPr>
        <p:spPr>
          <a:noFill/>
        </p:spPr>
        <p:txBody>
          <a:bodyPr/>
          <a:lstStyle/>
          <a:p>
            <a:r>
              <a:rPr lang="es-ES" smtClean="0"/>
              <a:t>K. Hernández C.</a:t>
            </a:r>
          </a:p>
          <a:p>
            <a:endParaRPr lang="es-ES" smtClean="0"/>
          </a:p>
        </p:txBody>
      </p:sp>
      <p:sp>
        <p:nvSpPr>
          <p:cNvPr id="27651" name="4 Marcador de fecha"/>
          <p:cNvSpPr>
            <a:spLocks noGrp="1"/>
          </p:cNvSpPr>
          <p:nvPr>
            <p:ph type="dt" sz="quarter" idx="10"/>
          </p:nvPr>
        </p:nvSpPr>
        <p:spPr>
          <a:noFill/>
        </p:spPr>
        <p:txBody>
          <a:bodyPr/>
          <a:lstStyle/>
          <a:p>
            <a:fld id="{7F1035A9-29F0-432D-A970-7BB98DEFC446}" type="datetime1">
              <a:rPr lang="es-ES" smtClean="0"/>
              <a:pPr/>
              <a:t>07/02/2012</a:t>
            </a:fld>
            <a:endParaRPr lang="es-ES" smtClean="0"/>
          </a:p>
        </p:txBody>
      </p:sp>
      <p:sp>
        <p:nvSpPr>
          <p:cNvPr id="27652" name="6 Marcador de número de diapositiva"/>
          <p:cNvSpPr>
            <a:spLocks noGrp="1"/>
          </p:cNvSpPr>
          <p:nvPr>
            <p:ph type="sldNum" sz="quarter" idx="12"/>
          </p:nvPr>
        </p:nvSpPr>
        <p:spPr>
          <a:noFill/>
        </p:spPr>
        <p:txBody>
          <a:bodyPr/>
          <a:lstStyle/>
          <a:p>
            <a:fld id="{D424EAFB-5A6F-47B7-ACA7-0578A8C4FEF8}" type="slidenum">
              <a:rPr lang="es-ES" smtClean="0"/>
              <a:pPr/>
              <a:t>37</a:t>
            </a:fld>
            <a:endParaRPr lang="es-ES" smtClean="0"/>
          </a:p>
        </p:txBody>
      </p:sp>
      <p:sp>
        <p:nvSpPr>
          <p:cNvPr id="27653" name="Rectangle 2"/>
          <p:cNvSpPr>
            <a:spLocks noGrp="1" noChangeArrowheads="1"/>
          </p:cNvSpPr>
          <p:nvPr>
            <p:ph type="body" sz="half" idx="1"/>
          </p:nvPr>
        </p:nvSpPr>
        <p:spPr/>
        <p:txBody>
          <a:bodyPr/>
          <a:lstStyle/>
          <a:p>
            <a:pPr algn="just" eaLnBrk="1" hangingPunct="1">
              <a:spcBef>
                <a:spcPct val="0"/>
              </a:spcBef>
            </a:pPr>
            <a:r>
              <a:rPr lang="fi-FI" sz="2000" dirty="0" smtClean="0"/>
              <a:t>Explique, usando conceptos de electrostática, cómo se ha podido inicial fuego en el surtidor de  como se aprecia en el vídeo.</a:t>
            </a:r>
            <a:endParaRPr lang="es-PE" sz="2000" dirty="0" smtClean="0"/>
          </a:p>
          <a:p>
            <a:pPr eaLnBrk="1" hangingPunct="1"/>
            <a:endParaRPr lang="es-ES" sz="2000" dirty="0" smtClean="0"/>
          </a:p>
        </p:txBody>
      </p:sp>
      <p:sp>
        <p:nvSpPr>
          <p:cNvPr id="27656" name="Rectangle 5"/>
          <p:cNvSpPr>
            <a:spLocks noGrp="1" noChangeArrowheads="1"/>
          </p:cNvSpPr>
          <p:nvPr>
            <p:ph type="title"/>
          </p:nvPr>
        </p:nvSpPr>
        <p:spPr/>
        <p:txBody>
          <a:bodyPr/>
          <a:lstStyle/>
          <a:p>
            <a:pPr eaLnBrk="1" hangingPunct="1"/>
            <a:r>
              <a:rPr lang="es-ES" sz="2800" smtClean="0"/>
              <a:t>Manifestación de las cargas electrostáticas</a:t>
            </a:r>
          </a:p>
        </p:txBody>
      </p:sp>
      <p:pic>
        <p:nvPicPr>
          <p:cNvPr id="10" name="Gas Pump Fire.wmv">
            <a:hlinkClick r:id="" action="ppaction://media"/>
          </p:cNvPr>
          <p:cNvPicPr>
            <a:picLocks noRot="1" noChangeAspect="1"/>
          </p:cNvPicPr>
          <p:nvPr>
            <a:videoFile r:link="rId1"/>
          </p:nvPr>
        </p:nvPicPr>
        <p:blipFill>
          <a:blip r:embed="rId4"/>
          <a:stretch>
            <a:fillRect/>
          </a:stretch>
        </p:blipFill>
        <p:spPr>
          <a:xfrm>
            <a:off x="4786314" y="2285992"/>
            <a:ext cx="3048000" cy="2286000"/>
          </a:xfrm>
          <a:prstGeom prst="rect">
            <a:avLst/>
          </a:prstGeom>
        </p:spPr>
      </p:pic>
    </p:spTree>
  </p:cSld>
  <p:clrMapOvr>
    <a:masterClrMapping/>
  </p:clrMapOvr>
  <p:transition advTm="184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39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34 Título"/>
          <p:cNvSpPr>
            <a:spLocks noGrp="1"/>
          </p:cNvSpPr>
          <p:nvPr>
            <p:ph type="title"/>
          </p:nvPr>
        </p:nvSpPr>
        <p:spPr/>
        <p:txBody>
          <a:bodyPr/>
          <a:lstStyle/>
          <a:p>
            <a:r>
              <a:rPr lang="es-CR" dirty="0" smtClean="0"/>
              <a:t>Relación entre las cargas</a:t>
            </a:r>
            <a:endParaRPr lang="en-US" dirty="0"/>
          </a:p>
        </p:txBody>
      </p:sp>
      <p:sp>
        <p:nvSpPr>
          <p:cNvPr id="36" name="35 Marcador de contenido"/>
          <p:cNvSpPr>
            <a:spLocks noGrp="1"/>
          </p:cNvSpPr>
          <p:nvPr>
            <p:ph idx="1"/>
          </p:nvPr>
        </p:nvSpPr>
        <p:spPr/>
        <p:txBody>
          <a:bodyPr/>
          <a:lstStyle/>
          <a:p>
            <a:endParaRPr lang="en-US"/>
          </a:p>
        </p:txBody>
      </p:sp>
      <p:grpSp>
        <p:nvGrpSpPr>
          <p:cNvPr id="5" name="Group 4"/>
          <p:cNvGrpSpPr>
            <a:grpSpLocks/>
          </p:cNvGrpSpPr>
          <p:nvPr/>
        </p:nvGrpSpPr>
        <p:grpSpPr bwMode="auto">
          <a:xfrm>
            <a:off x="6000760" y="1857364"/>
            <a:ext cx="2520950" cy="4572000"/>
            <a:chOff x="3130" y="13"/>
            <a:chExt cx="2532" cy="4392"/>
          </a:xfrm>
        </p:grpSpPr>
        <p:grpSp>
          <p:nvGrpSpPr>
            <p:cNvPr id="6" name="Group 5"/>
            <p:cNvGrpSpPr>
              <a:grpSpLocks/>
            </p:cNvGrpSpPr>
            <p:nvPr/>
          </p:nvGrpSpPr>
          <p:grpSpPr bwMode="auto">
            <a:xfrm>
              <a:off x="3130" y="13"/>
              <a:ext cx="2532" cy="4392"/>
              <a:chOff x="3130" y="13"/>
              <a:chExt cx="2532" cy="4392"/>
            </a:xfrm>
          </p:grpSpPr>
          <p:sp>
            <p:nvSpPr>
              <p:cNvPr id="31" name="Freeform 6"/>
              <p:cNvSpPr>
                <a:spLocks/>
              </p:cNvSpPr>
              <p:nvPr/>
            </p:nvSpPr>
            <p:spPr bwMode="auto">
              <a:xfrm>
                <a:off x="3130" y="13"/>
                <a:ext cx="2532" cy="4392"/>
              </a:xfrm>
              <a:custGeom>
                <a:avLst/>
                <a:gdLst>
                  <a:gd name="T0" fmla="*/ 703 w 2532"/>
                  <a:gd name="T1" fmla="*/ 60 h 4392"/>
                  <a:gd name="T2" fmla="*/ 68 w 2532"/>
                  <a:gd name="T3" fmla="*/ 423 h 4392"/>
                  <a:gd name="T4" fmla="*/ 294 w 2532"/>
                  <a:gd name="T5" fmla="*/ 1013 h 4392"/>
                  <a:gd name="T6" fmla="*/ 204 w 2532"/>
                  <a:gd name="T7" fmla="*/ 1693 h 4392"/>
                  <a:gd name="T8" fmla="*/ 249 w 2532"/>
                  <a:gd name="T9" fmla="*/ 2873 h 4392"/>
                  <a:gd name="T10" fmla="*/ 68 w 2532"/>
                  <a:gd name="T11" fmla="*/ 3553 h 4392"/>
                  <a:gd name="T12" fmla="*/ 340 w 2532"/>
                  <a:gd name="T13" fmla="*/ 4279 h 4392"/>
                  <a:gd name="T14" fmla="*/ 1020 w 2532"/>
                  <a:gd name="T15" fmla="*/ 4234 h 4392"/>
                  <a:gd name="T16" fmla="*/ 1474 w 2532"/>
                  <a:gd name="T17" fmla="*/ 4279 h 4392"/>
                  <a:gd name="T18" fmla="*/ 1973 w 2532"/>
                  <a:gd name="T19" fmla="*/ 4234 h 4392"/>
                  <a:gd name="T20" fmla="*/ 2381 w 2532"/>
                  <a:gd name="T21" fmla="*/ 4234 h 4392"/>
                  <a:gd name="T22" fmla="*/ 2381 w 2532"/>
                  <a:gd name="T23" fmla="*/ 3780 h 4392"/>
                  <a:gd name="T24" fmla="*/ 2290 w 2532"/>
                  <a:gd name="T25" fmla="*/ 2963 h 4392"/>
                  <a:gd name="T26" fmla="*/ 2517 w 2532"/>
                  <a:gd name="T27" fmla="*/ 2056 h 4392"/>
                  <a:gd name="T28" fmla="*/ 2199 w 2532"/>
                  <a:gd name="T29" fmla="*/ 1467 h 4392"/>
                  <a:gd name="T30" fmla="*/ 2472 w 2532"/>
                  <a:gd name="T31" fmla="*/ 650 h 4392"/>
                  <a:gd name="T32" fmla="*/ 2290 w 2532"/>
                  <a:gd name="T33" fmla="*/ 151 h 4392"/>
                  <a:gd name="T34" fmla="*/ 2109 w 2532"/>
                  <a:gd name="T35" fmla="*/ 60 h 4392"/>
                  <a:gd name="T36" fmla="*/ 1700 w 2532"/>
                  <a:gd name="T37" fmla="*/ 60 h 4392"/>
                  <a:gd name="T38" fmla="*/ 1338 w 2532"/>
                  <a:gd name="T39" fmla="*/ 15 h 4392"/>
                  <a:gd name="T40" fmla="*/ 884 w 2532"/>
                  <a:gd name="T41" fmla="*/ 60 h 4392"/>
                  <a:gd name="T42" fmla="*/ 703 w 2532"/>
                  <a:gd name="T43" fmla="*/ 60 h 43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32"/>
                  <a:gd name="T67" fmla="*/ 0 h 4392"/>
                  <a:gd name="T68" fmla="*/ 2532 w 2532"/>
                  <a:gd name="T69" fmla="*/ 4392 h 43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32" h="4392">
                    <a:moveTo>
                      <a:pt x="703" y="60"/>
                    </a:moveTo>
                    <a:cubicBezTo>
                      <a:pt x="567" y="120"/>
                      <a:pt x="136" y="264"/>
                      <a:pt x="68" y="423"/>
                    </a:cubicBezTo>
                    <a:cubicBezTo>
                      <a:pt x="0" y="582"/>
                      <a:pt x="271" y="801"/>
                      <a:pt x="294" y="1013"/>
                    </a:cubicBezTo>
                    <a:cubicBezTo>
                      <a:pt x="317" y="1225"/>
                      <a:pt x="212" y="1383"/>
                      <a:pt x="204" y="1693"/>
                    </a:cubicBezTo>
                    <a:cubicBezTo>
                      <a:pt x="196" y="2003"/>
                      <a:pt x="272" y="2563"/>
                      <a:pt x="249" y="2873"/>
                    </a:cubicBezTo>
                    <a:cubicBezTo>
                      <a:pt x="226" y="3183"/>
                      <a:pt x="53" y="3319"/>
                      <a:pt x="68" y="3553"/>
                    </a:cubicBezTo>
                    <a:cubicBezTo>
                      <a:pt x="83" y="3787"/>
                      <a:pt x="181" y="4166"/>
                      <a:pt x="340" y="4279"/>
                    </a:cubicBezTo>
                    <a:cubicBezTo>
                      <a:pt x="499" y="4392"/>
                      <a:pt x="831" y="4234"/>
                      <a:pt x="1020" y="4234"/>
                    </a:cubicBezTo>
                    <a:cubicBezTo>
                      <a:pt x="1209" y="4234"/>
                      <a:pt x="1315" y="4279"/>
                      <a:pt x="1474" y="4279"/>
                    </a:cubicBezTo>
                    <a:cubicBezTo>
                      <a:pt x="1633" y="4279"/>
                      <a:pt x="1822" y="4241"/>
                      <a:pt x="1973" y="4234"/>
                    </a:cubicBezTo>
                    <a:cubicBezTo>
                      <a:pt x="2124" y="4227"/>
                      <a:pt x="2313" y="4310"/>
                      <a:pt x="2381" y="4234"/>
                    </a:cubicBezTo>
                    <a:cubicBezTo>
                      <a:pt x="2449" y="4158"/>
                      <a:pt x="2396" y="3992"/>
                      <a:pt x="2381" y="3780"/>
                    </a:cubicBezTo>
                    <a:cubicBezTo>
                      <a:pt x="2366" y="3568"/>
                      <a:pt x="2267" y="3250"/>
                      <a:pt x="2290" y="2963"/>
                    </a:cubicBezTo>
                    <a:cubicBezTo>
                      <a:pt x="2313" y="2676"/>
                      <a:pt x="2532" y="2305"/>
                      <a:pt x="2517" y="2056"/>
                    </a:cubicBezTo>
                    <a:cubicBezTo>
                      <a:pt x="2502" y="1807"/>
                      <a:pt x="2206" y="1701"/>
                      <a:pt x="2199" y="1467"/>
                    </a:cubicBezTo>
                    <a:cubicBezTo>
                      <a:pt x="2192" y="1233"/>
                      <a:pt x="2457" y="869"/>
                      <a:pt x="2472" y="650"/>
                    </a:cubicBezTo>
                    <a:cubicBezTo>
                      <a:pt x="2487" y="431"/>
                      <a:pt x="2350" y="249"/>
                      <a:pt x="2290" y="151"/>
                    </a:cubicBezTo>
                    <a:cubicBezTo>
                      <a:pt x="2230" y="53"/>
                      <a:pt x="2207" y="75"/>
                      <a:pt x="2109" y="60"/>
                    </a:cubicBezTo>
                    <a:cubicBezTo>
                      <a:pt x="2011" y="45"/>
                      <a:pt x="1828" y="67"/>
                      <a:pt x="1700" y="60"/>
                    </a:cubicBezTo>
                    <a:cubicBezTo>
                      <a:pt x="1572" y="53"/>
                      <a:pt x="1474" y="15"/>
                      <a:pt x="1338" y="15"/>
                    </a:cubicBezTo>
                    <a:cubicBezTo>
                      <a:pt x="1202" y="15"/>
                      <a:pt x="990" y="53"/>
                      <a:pt x="884" y="60"/>
                    </a:cubicBezTo>
                    <a:cubicBezTo>
                      <a:pt x="778" y="67"/>
                      <a:pt x="839" y="0"/>
                      <a:pt x="703" y="60"/>
                    </a:cubicBezTo>
                    <a:close/>
                  </a:path>
                </a:pathLst>
              </a:custGeom>
              <a:solidFill>
                <a:srgbClr val="FFFFFF"/>
              </a:solidFill>
              <a:ln w="9525">
                <a:solidFill>
                  <a:schemeClr val="tx1"/>
                </a:solidFill>
                <a:round/>
                <a:headEnd/>
                <a:tailEnd/>
              </a:ln>
            </p:spPr>
            <p:txBody>
              <a:bodyPr/>
              <a:lstStyle/>
              <a:p>
                <a:endParaRPr lang="en-US"/>
              </a:p>
            </p:txBody>
          </p:sp>
          <p:grpSp>
            <p:nvGrpSpPr>
              <p:cNvPr id="32" name="Group 7"/>
              <p:cNvGrpSpPr>
                <a:grpSpLocks/>
              </p:cNvGrpSpPr>
              <p:nvPr/>
            </p:nvGrpSpPr>
            <p:grpSpPr bwMode="auto">
              <a:xfrm>
                <a:off x="3696" y="73"/>
                <a:ext cx="1497" cy="4128"/>
                <a:chOff x="3696" y="73"/>
                <a:chExt cx="1497" cy="4128"/>
              </a:xfrm>
            </p:grpSpPr>
            <p:pic>
              <p:nvPicPr>
                <p:cNvPr id="33" name="Picture 8" descr="cargas electricas"/>
                <p:cNvPicPr>
                  <a:picLocks noChangeAspect="1" noChangeArrowheads="1"/>
                </p:cNvPicPr>
                <p:nvPr/>
              </p:nvPicPr>
              <p:blipFill>
                <a:blip r:embed="rId2"/>
                <a:srcRect/>
                <a:stretch>
                  <a:fillRect/>
                </a:stretch>
              </p:blipFill>
              <p:spPr bwMode="auto">
                <a:xfrm>
                  <a:off x="3696" y="164"/>
                  <a:ext cx="1488" cy="4008"/>
                </a:xfrm>
                <a:prstGeom prst="rect">
                  <a:avLst/>
                </a:prstGeom>
                <a:noFill/>
                <a:ln w="9525">
                  <a:solidFill>
                    <a:schemeClr val="bg1"/>
                  </a:solidFill>
                  <a:miter lim="800000"/>
                  <a:headEnd/>
                  <a:tailEnd/>
                </a:ln>
              </p:spPr>
            </p:pic>
            <p:sp>
              <p:nvSpPr>
                <p:cNvPr id="34" name="Rectangle 9"/>
                <p:cNvSpPr>
                  <a:spLocks noChangeArrowheads="1"/>
                </p:cNvSpPr>
                <p:nvPr/>
              </p:nvSpPr>
              <p:spPr bwMode="auto">
                <a:xfrm>
                  <a:off x="5148" y="73"/>
                  <a:ext cx="45" cy="4128"/>
                </a:xfrm>
                <a:prstGeom prst="rect">
                  <a:avLst/>
                </a:prstGeom>
                <a:solidFill>
                  <a:srgbClr val="FFFFFF"/>
                </a:solidFill>
                <a:ln w="9525">
                  <a:solidFill>
                    <a:schemeClr val="bg1"/>
                  </a:solidFill>
                  <a:miter lim="800000"/>
                  <a:headEnd/>
                  <a:tailEnd/>
                </a:ln>
              </p:spPr>
              <p:txBody>
                <a:bodyPr wrap="none" anchor="ctr"/>
                <a:lstStyle/>
                <a:p>
                  <a:endParaRPr lang="en-US"/>
                </a:p>
              </p:txBody>
            </p:sp>
          </p:grpSp>
        </p:grpSp>
        <p:sp>
          <p:nvSpPr>
            <p:cNvPr id="7" name="Line 10"/>
            <p:cNvSpPr>
              <a:spLocks noChangeShapeType="1"/>
            </p:cNvSpPr>
            <p:nvPr/>
          </p:nvSpPr>
          <p:spPr bwMode="auto">
            <a:xfrm>
              <a:off x="5057" y="1207"/>
              <a:ext cx="318" cy="0"/>
            </a:xfrm>
            <a:prstGeom prst="line">
              <a:avLst/>
            </a:prstGeom>
            <a:noFill/>
            <a:ln w="28575">
              <a:solidFill>
                <a:srgbClr val="FF0000"/>
              </a:solidFill>
              <a:round/>
              <a:headEnd/>
              <a:tailEnd type="arrow" w="med" len="med"/>
            </a:ln>
          </p:spPr>
          <p:txBody>
            <a:bodyPr/>
            <a:lstStyle/>
            <a:p>
              <a:endParaRPr lang="en-US"/>
            </a:p>
          </p:txBody>
        </p:sp>
        <p:sp>
          <p:nvSpPr>
            <p:cNvPr id="8" name="Line 11"/>
            <p:cNvSpPr>
              <a:spLocks noChangeShapeType="1"/>
            </p:cNvSpPr>
            <p:nvPr/>
          </p:nvSpPr>
          <p:spPr bwMode="auto">
            <a:xfrm>
              <a:off x="5057" y="2568"/>
              <a:ext cx="318" cy="0"/>
            </a:xfrm>
            <a:prstGeom prst="line">
              <a:avLst/>
            </a:prstGeom>
            <a:noFill/>
            <a:ln w="28575">
              <a:solidFill>
                <a:srgbClr val="FF0000"/>
              </a:solidFill>
              <a:round/>
              <a:headEnd/>
              <a:tailEnd type="arrow" w="med" len="med"/>
            </a:ln>
          </p:spPr>
          <p:txBody>
            <a:bodyPr/>
            <a:lstStyle/>
            <a:p>
              <a:endParaRPr lang="en-US"/>
            </a:p>
          </p:txBody>
        </p:sp>
        <p:sp>
          <p:nvSpPr>
            <p:cNvPr id="9" name="Line 12"/>
            <p:cNvSpPr>
              <a:spLocks noChangeShapeType="1"/>
            </p:cNvSpPr>
            <p:nvPr/>
          </p:nvSpPr>
          <p:spPr bwMode="auto">
            <a:xfrm flipH="1">
              <a:off x="4740" y="3974"/>
              <a:ext cx="318" cy="0"/>
            </a:xfrm>
            <a:prstGeom prst="line">
              <a:avLst/>
            </a:prstGeom>
            <a:noFill/>
            <a:ln w="28575">
              <a:solidFill>
                <a:srgbClr val="FF0000"/>
              </a:solidFill>
              <a:round/>
              <a:headEnd/>
              <a:tailEnd type="arrow" w="med" len="med"/>
            </a:ln>
          </p:spPr>
          <p:txBody>
            <a:bodyPr/>
            <a:lstStyle/>
            <a:p>
              <a:endParaRPr lang="en-US"/>
            </a:p>
          </p:txBody>
        </p:sp>
        <p:sp>
          <p:nvSpPr>
            <p:cNvPr id="10" name="Line 13"/>
            <p:cNvSpPr>
              <a:spLocks noChangeShapeType="1"/>
            </p:cNvSpPr>
            <p:nvPr/>
          </p:nvSpPr>
          <p:spPr bwMode="auto">
            <a:xfrm>
              <a:off x="3696" y="3974"/>
              <a:ext cx="318" cy="0"/>
            </a:xfrm>
            <a:prstGeom prst="line">
              <a:avLst/>
            </a:prstGeom>
            <a:noFill/>
            <a:ln w="28575">
              <a:solidFill>
                <a:srgbClr val="FF0000"/>
              </a:solidFill>
              <a:round/>
              <a:headEnd/>
              <a:tailEnd type="arrow" w="med" len="med"/>
            </a:ln>
          </p:spPr>
          <p:txBody>
            <a:bodyPr/>
            <a:lstStyle/>
            <a:p>
              <a:endParaRPr lang="en-US"/>
            </a:p>
          </p:txBody>
        </p:sp>
        <p:sp>
          <p:nvSpPr>
            <p:cNvPr id="11" name="Line 14"/>
            <p:cNvSpPr>
              <a:spLocks noChangeShapeType="1"/>
            </p:cNvSpPr>
            <p:nvPr/>
          </p:nvSpPr>
          <p:spPr bwMode="auto">
            <a:xfrm flipH="1">
              <a:off x="3470" y="2568"/>
              <a:ext cx="318" cy="0"/>
            </a:xfrm>
            <a:prstGeom prst="line">
              <a:avLst/>
            </a:prstGeom>
            <a:noFill/>
            <a:ln w="28575">
              <a:solidFill>
                <a:srgbClr val="FF0000"/>
              </a:solidFill>
              <a:round/>
              <a:headEnd/>
              <a:tailEnd type="arrow" w="med" len="med"/>
            </a:ln>
          </p:spPr>
          <p:txBody>
            <a:bodyPr/>
            <a:lstStyle/>
            <a:p>
              <a:endParaRPr lang="en-US"/>
            </a:p>
          </p:txBody>
        </p:sp>
        <p:sp>
          <p:nvSpPr>
            <p:cNvPr id="12" name="Line 15"/>
            <p:cNvSpPr>
              <a:spLocks noChangeShapeType="1"/>
            </p:cNvSpPr>
            <p:nvPr/>
          </p:nvSpPr>
          <p:spPr bwMode="auto">
            <a:xfrm flipH="1">
              <a:off x="3469" y="1207"/>
              <a:ext cx="318" cy="0"/>
            </a:xfrm>
            <a:prstGeom prst="line">
              <a:avLst/>
            </a:prstGeom>
            <a:noFill/>
            <a:ln w="28575">
              <a:solidFill>
                <a:srgbClr val="FF0000"/>
              </a:solidFill>
              <a:round/>
              <a:headEnd/>
              <a:tailEnd type="arrow" w="med" len="med"/>
            </a:ln>
          </p:spPr>
          <p:txBody>
            <a:bodyPr/>
            <a:lstStyle/>
            <a:p>
              <a:endParaRPr lang="en-US"/>
            </a:p>
          </p:txBody>
        </p:sp>
        <p:grpSp>
          <p:nvGrpSpPr>
            <p:cNvPr id="13" name="Group 16"/>
            <p:cNvGrpSpPr>
              <a:grpSpLocks/>
            </p:cNvGrpSpPr>
            <p:nvPr/>
          </p:nvGrpSpPr>
          <p:grpSpPr bwMode="auto">
            <a:xfrm>
              <a:off x="3450" y="3596"/>
              <a:ext cx="373" cy="441"/>
              <a:chOff x="3457" y="3351"/>
              <a:chExt cx="373" cy="441"/>
            </a:xfrm>
          </p:grpSpPr>
          <p:sp>
            <p:nvSpPr>
              <p:cNvPr id="29" name="Text Box 17"/>
              <p:cNvSpPr txBox="1">
                <a:spLocks noChangeArrowheads="1"/>
              </p:cNvSpPr>
              <p:nvPr/>
            </p:nvSpPr>
            <p:spPr bwMode="auto">
              <a:xfrm>
                <a:off x="3457" y="3351"/>
                <a:ext cx="373" cy="441"/>
              </a:xfrm>
              <a:prstGeom prst="rect">
                <a:avLst/>
              </a:prstGeom>
              <a:noFill/>
              <a:ln w="9525">
                <a:noFill/>
                <a:miter lim="800000"/>
                <a:headEnd/>
                <a:tailEnd/>
              </a:ln>
            </p:spPr>
            <p:txBody>
              <a:bodyPr wrap="none">
                <a:spAutoFit/>
              </a:bodyPr>
              <a:lstStyle/>
              <a:p>
                <a:pPr eaLnBrk="1" hangingPunct="1"/>
                <a:r>
                  <a:rPr lang="es-ES" sz="2400">
                    <a:solidFill>
                      <a:srgbClr val="FF0000"/>
                    </a:solidFill>
                    <a:latin typeface="Arial" charset="0"/>
                  </a:rPr>
                  <a:t>F</a:t>
                </a:r>
              </a:p>
            </p:txBody>
          </p:sp>
          <p:sp>
            <p:nvSpPr>
              <p:cNvPr id="30" name="Line 18"/>
              <p:cNvSpPr>
                <a:spLocks noChangeShapeType="1"/>
              </p:cNvSpPr>
              <p:nvPr/>
            </p:nvSpPr>
            <p:spPr bwMode="auto">
              <a:xfrm>
                <a:off x="3515" y="3385"/>
                <a:ext cx="136" cy="0"/>
              </a:xfrm>
              <a:prstGeom prst="line">
                <a:avLst/>
              </a:prstGeom>
              <a:noFill/>
              <a:ln w="9525">
                <a:solidFill>
                  <a:srgbClr val="FF0000"/>
                </a:solidFill>
                <a:round/>
                <a:headEnd/>
                <a:tailEnd type="triangle" w="med" len="med"/>
              </a:ln>
            </p:spPr>
            <p:txBody>
              <a:bodyPr/>
              <a:lstStyle/>
              <a:p>
                <a:endParaRPr lang="en-US"/>
              </a:p>
            </p:txBody>
          </p:sp>
        </p:grpSp>
        <p:grpSp>
          <p:nvGrpSpPr>
            <p:cNvPr id="14" name="Group 19"/>
            <p:cNvGrpSpPr>
              <a:grpSpLocks/>
            </p:cNvGrpSpPr>
            <p:nvPr/>
          </p:nvGrpSpPr>
          <p:grpSpPr bwMode="auto">
            <a:xfrm>
              <a:off x="3457" y="2160"/>
              <a:ext cx="371" cy="440"/>
              <a:chOff x="3457" y="3351"/>
              <a:chExt cx="371" cy="440"/>
            </a:xfrm>
          </p:grpSpPr>
          <p:sp>
            <p:nvSpPr>
              <p:cNvPr id="27" name="Text Box 20"/>
              <p:cNvSpPr txBox="1">
                <a:spLocks noChangeArrowheads="1"/>
              </p:cNvSpPr>
              <p:nvPr/>
            </p:nvSpPr>
            <p:spPr bwMode="auto">
              <a:xfrm>
                <a:off x="3457" y="3351"/>
                <a:ext cx="371" cy="440"/>
              </a:xfrm>
              <a:prstGeom prst="rect">
                <a:avLst/>
              </a:prstGeom>
              <a:noFill/>
              <a:ln w="9525">
                <a:noFill/>
                <a:miter lim="800000"/>
                <a:headEnd/>
                <a:tailEnd/>
              </a:ln>
            </p:spPr>
            <p:txBody>
              <a:bodyPr wrap="none">
                <a:spAutoFit/>
              </a:bodyPr>
              <a:lstStyle/>
              <a:p>
                <a:pPr eaLnBrk="1" hangingPunct="1"/>
                <a:r>
                  <a:rPr lang="es-ES" sz="2400">
                    <a:solidFill>
                      <a:srgbClr val="FF0000"/>
                    </a:solidFill>
                    <a:latin typeface="Arial" charset="0"/>
                  </a:rPr>
                  <a:t>F</a:t>
                </a:r>
              </a:p>
            </p:txBody>
          </p:sp>
          <p:sp>
            <p:nvSpPr>
              <p:cNvPr id="28" name="Line 21"/>
              <p:cNvSpPr>
                <a:spLocks noChangeShapeType="1"/>
              </p:cNvSpPr>
              <p:nvPr/>
            </p:nvSpPr>
            <p:spPr bwMode="auto">
              <a:xfrm>
                <a:off x="3515" y="3385"/>
                <a:ext cx="136" cy="0"/>
              </a:xfrm>
              <a:prstGeom prst="line">
                <a:avLst/>
              </a:prstGeom>
              <a:noFill/>
              <a:ln w="9525">
                <a:solidFill>
                  <a:srgbClr val="FF0000"/>
                </a:solidFill>
                <a:round/>
                <a:headEnd/>
                <a:tailEnd type="triangle" w="med" len="med"/>
              </a:ln>
            </p:spPr>
            <p:txBody>
              <a:bodyPr/>
              <a:lstStyle/>
              <a:p>
                <a:endParaRPr lang="en-US"/>
              </a:p>
            </p:txBody>
          </p:sp>
        </p:grpSp>
        <p:grpSp>
          <p:nvGrpSpPr>
            <p:cNvPr id="15" name="Group 22"/>
            <p:cNvGrpSpPr>
              <a:grpSpLocks/>
            </p:cNvGrpSpPr>
            <p:nvPr/>
          </p:nvGrpSpPr>
          <p:grpSpPr bwMode="auto">
            <a:xfrm>
              <a:off x="3457" y="754"/>
              <a:ext cx="371" cy="439"/>
              <a:chOff x="3457" y="3351"/>
              <a:chExt cx="371" cy="439"/>
            </a:xfrm>
          </p:grpSpPr>
          <p:sp>
            <p:nvSpPr>
              <p:cNvPr id="25" name="Text Box 23"/>
              <p:cNvSpPr txBox="1">
                <a:spLocks noChangeArrowheads="1"/>
              </p:cNvSpPr>
              <p:nvPr/>
            </p:nvSpPr>
            <p:spPr bwMode="auto">
              <a:xfrm>
                <a:off x="3457" y="3351"/>
                <a:ext cx="371" cy="439"/>
              </a:xfrm>
              <a:prstGeom prst="rect">
                <a:avLst/>
              </a:prstGeom>
              <a:noFill/>
              <a:ln w="9525">
                <a:noFill/>
                <a:miter lim="800000"/>
                <a:headEnd/>
                <a:tailEnd/>
              </a:ln>
            </p:spPr>
            <p:txBody>
              <a:bodyPr wrap="none">
                <a:spAutoFit/>
              </a:bodyPr>
              <a:lstStyle/>
              <a:p>
                <a:pPr eaLnBrk="1" hangingPunct="1"/>
                <a:r>
                  <a:rPr lang="es-ES" sz="2400">
                    <a:solidFill>
                      <a:srgbClr val="FF0000"/>
                    </a:solidFill>
                    <a:latin typeface="Arial" charset="0"/>
                  </a:rPr>
                  <a:t>F</a:t>
                </a:r>
              </a:p>
            </p:txBody>
          </p:sp>
          <p:sp>
            <p:nvSpPr>
              <p:cNvPr id="26" name="Line 24"/>
              <p:cNvSpPr>
                <a:spLocks noChangeShapeType="1"/>
              </p:cNvSpPr>
              <p:nvPr/>
            </p:nvSpPr>
            <p:spPr bwMode="auto">
              <a:xfrm>
                <a:off x="3515" y="3385"/>
                <a:ext cx="136" cy="0"/>
              </a:xfrm>
              <a:prstGeom prst="line">
                <a:avLst/>
              </a:prstGeom>
              <a:noFill/>
              <a:ln w="9525">
                <a:solidFill>
                  <a:srgbClr val="FF0000"/>
                </a:solidFill>
                <a:round/>
                <a:headEnd/>
                <a:tailEnd type="triangle" w="med" len="med"/>
              </a:ln>
            </p:spPr>
            <p:txBody>
              <a:bodyPr/>
              <a:lstStyle/>
              <a:p>
                <a:endParaRPr lang="en-US"/>
              </a:p>
            </p:txBody>
          </p:sp>
        </p:grpSp>
        <p:grpSp>
          <p:nvGrpSpPr>
            <p:cNvPr id="16" name="Group 25"/>
            <p:cNvGrpSpPr>
              <a:grpSpLocks/>
            </p:cNvGrpSpPr>
            <p:nvPr/>
          </p:nvGrpSpPr>
          <p:grpSpPr bwMode="auto">
            <a:xfrm>
              <a:off x="5096" y="3596"/>
              <a:ext cx="371" cy="441"/>
              <a:chOff x="3457" y="3351"/>
              <a:chExt cx="371" cy="441"/>
            </a:xfrm>
          </p:grpSpPr>
          <p:sp>
            <p:nvSpPr>
              <p:cNvPr id="23" name="Text Box 26"/>
              <p:cNvSpPr txBox="1">
                <a:spLocks noChangeArrowheads="1"/>
              </p:cNvSpPr>
              <p:nvPr/>
            </p:nvSpPr>
            <p:spPr bwMode="auto">
              <a:xfrm>
                <a:off x="3457" y="3351"/>
                <a:ext cx="371" cy="441"/>
              </a:xfrm>
              <a:prstGeom prst="rect">
                <a:avLst/>
              </a:prstGeom>
              <a:noFill/>
              <a:ln w="9525">
                <a:noFill/>
                <a:miter lim="800000"/>
                <a:headEnd/>
                <a:tailEnd/>
              </a:ln>
            </p:spPr>
            <p:txBody>
              <a:bodyPr wrap="none">
                <a:spAutoFit/>
              </a:bodyPr>
              <a:lstStyle/>
              <a:p>
                <a:pPr eaLnBrk="1" hangingPunct="1"/>
                <a:r>
                  <a:rPr lang="es-ES" sz="2400">
                    <a:solidFill>
                      <a:srgbClr val="FF0000"/>
                    </a:solidFill>
                    <a:latin typeface="Arial" charset="0"/>
                  </a:rPr>
                  <a:t>F</a:t>
                </a:r>
              </a:p>
            </p:txBody>
          </p:sp>
          <p:sp>
            <p:nvSpPr>
              <p:cNvPr id="24" name="Line 27"/>
              <p:cNvSpPr>
                <a:spLocks noChangeShapeType="1"/>
              </p:cNvSpPr>
              <p:nvPr/>
            </p:nvSpPr>
            <p:spPr bwMode="auto">
              <a:xfrm>
                <a:off x="3515" y="3385"/>
                <a:ext cx="136" cy="0"/>
              </a:xfrm>
              <a:prstGeom prst="line">
                <a:avLst/>
              </a:prstGeom>
              <a:noFill/>
              <a:ln w="9525">
                <a:solidFill>
                  <a:srgbClr val="FF0000"/>
                </a:solidFill>
                <a:round/>
                <a:headEnd/>
                <a:tailEnd type="triangle" w="med" len="med"/>
              </a:ln>
            </p:spPr>
            <p:txBody>
              <a:bodyPr/>
              <a:lstStyle/>
              <a:p>
                <a:endParaRPr lang="en-US"/>
              </a:p>
            </p:txBody>
          </p:sp>
        </p:grpSp>
        <p:grpSp>
          <p:nvGrpSpPr>
            <p:cNvPr id="17" name="Group 28"/>
            <p:cNvGrpSpPr>
              <a:grpSpLocks/>
            </p:cNvGrpSpPr>
            <p:nvPr/>
          </p:nvGrpSpPr>
          <p:grpSpPr bwMode="auto">
            <a:xfrm>
              <a:off x="5103" y="2160"/>
              <a:ext cx="371" cy="440"/>
              <a:chOff x="3457" y="3351"/>
              <a:chExt cx="371" cy="440"/>
            </a:xfrm>
          </p:grpSpPr>
          <p:sp>
            <p:nvSpPr>
              <p:cNvPr id="21" name="Text Box 29"/>
              <p:cNvSpPr txBox="1">
                <a:spLocks noChangeArrowheads="1"/>
              </p:cNvSpPr>
              <p:nvPr/>
            </p:nvSpPr>
            <p:spPr bwMode="auto">
              <a:xfrm>
                <a:off x="3457" y="3351"/>
                <a:ext cx="371" cy="440"/>
              </a:xfrm>
              <a:prstGeom prst="rect">
                <a:avLst/>
              </a:prstGeom>
              <a:noFill/>
              <a:ln w="9525">
                <a:noFill/>
                <a:miter lim="800000"/>
                <a:headEnd/>
                <a:tailEnd/>
              </a:ln>
            </p:spPr>
            <p:txBody>
              <a:bodyPr wrap="none">
                <a:spAutoFit/>
              </a:bodyPr>
              <a:lstStyle/>
              <a:p>
                <a:pPr eaLnBrk="1" hangingPunct="1"/>
                <a:r>
                  <a:rPr lang="es-ES" sz="2400">
                    <a:solidFill>
                      <a:srgbClr val="FF0000"/>
                    </a:solidFill>
                    <a:latin typeface="Arial" charset="0"/>
                  </a:rPr>
                  <a:t>F</a:t>
                </a:r>
              </a:p>
            </p:txBody>
          </p:sp>
          <p:sp>
            <p:nvSpPr>
              <p:cNvPr id="22" name="Line 30"/>
              <p:cNvSpPr>
                <a:spLocks noChangeShapeType="1"/>
              </p:cNvSpPr>
              <p:nvPr/>
            </p:nvSpPr>
            <p:spPr bwMode="auto">
              <a:xfrm>
                <a:off x="3515" y="3385"/>
                <a:ext cx="136" cy="0"/>
              </a:xfrm>
              <a:prstGeom prst="line">
                <a:avLst/>
              </a:prstGeom>
              <a:noFill/>
              <a:ln w="9525">
                <a:solidFill>
                  <a:srgbClr val="FF0000"/>
                </a:solidFill>
                <a:round/>
                <a:headEnd/>
                <a:tailEnd type="triangle" w="med" len="med"/>
              </a:ln>
            </p:spPr>
            <p:txBody>
              <a:bodyPr/>
              <a:lstStyle/>
              <a:p>
                <a:endParaRPr lang="en-US"/>
              </a:p>
            </p:txBody>
          </p:sp>
        </p:grpSp>
        <p:grpSp>
          <p:nvGrpSpPr>
            <p:cNvPr id="18" name="Group 31"/>
            <p:cNvGrpSpPr>
              <a:grpSpLocks/>
            </p:cNvGrpSpPr>
            <p:nvPr/>
          </p:nvGrpSpPr>
          <p:grpSpPr bwMode="auto">
            <a:xfrm>
              <a:off x="5103" y="754"/>
              <a:ext cx="371" cy="439"/>
              <a:chOff x="3457" y="3351"/>
              <a:chExt cx="371" cy="439"/>
            </a:xfrm>
          </p:grpSpPr>
          <p:sp>
            <p:nvSpPr>
              <p:cNvPr id="19" name="Text Box 32"/>
              <p:cNvSpPr txBox="1">
                <a:spLocks noChangeArrowheads="1"/>
              </p:cNvSpPr>
              <p:nvPr/>
            </p:nvSpPr>
            <p:spPr bwMode="auto">
              <a:xfrm>
                <a:off x="3457" y="3351"/>
                <a:ext cx="371" cy="439"/>
              </a:xfrm>
              <a:prstGeom prst="rect">
                <a:avLst/>
              </a:prstGeom>
              <a:noFill/>
              <a:ln w="9525">
                <a:noFill/>
                <a:miter lim="800000"/>
                <a:headEnd/>
                <a:tailEnd/>
              </a:ln>
            </p:spPr>
            <p:txBody>
              <a:bodyPr wrap="none">
                <a:spAutoFit/>
              </a:bodyPr>
              <a:lstStyle/>
              <a:p>
                <a:pPr eaLnBrk="1" hangingPunct="1"/>
                <a:r>
                  <a:rPr lang="es-ES" sz="2400">
                    <a:solidFill>
                      <a:srgbClr val="FF0000"/>
                    </a:solidFill>
                    <a:latin typeface="Arial" charset="0"/>
                  </a:rPr>
                  <a:t>F</a:t>
                </a:r>
              </a:p>
            </p:txBody>
          </p:sp>
          <p:sp>
            <p:nvSpPr>
              <p:cNvPr id="20" name="Line 33"/>
              <p:cNvSpPr>
                <a:spLocks noChangeShapeType="1"/>
              </p:cNvSpPr>
              <p:nvPr/>
            </p:nvSpPr>
            <p:spPr bwMode="auto">
              <a:xfrm>
                <a:off x="3515" y="3385"/>
                <a:ext cx="136" cy="0"/>
              </a:xfrm>
              <a:prstGeom prst="line">
                <a:avLst/>
              </a:prstGeom>
              <a:noFill/>
              <a:ln w="9525">
                <a:solidFill>
                  <a:srgbClr val="FF0000"/>
                </a:solidFill>
                <a:round/>
                <a:headEnd/>
                <a:tailEnd type="triangle" w="med" len="med"/>
              </a:ln>
            </p:spPr>
            <p:txBody>
              <a:bodyPr/>
              <a:lstStyle/>
              <a:p>
                <a:endParaRPr lang="en-US"/>
              </a:p>
            </p:txBody>
          </p:sp>
        </p:grpSp>
      </p:grpSp>
      <p:pic>
        <p:nvPicPr>
          <p:cNvPr id="38" name="Picture 8"/>
          <p:cNvPicPr>
            <a:picLocks noChangeAspect="1" noChangeArrowheads="1"/>
          </p:cNvPicPr>
          <p:nvPr/>
        </p:nvPicPr>
        <p:blipFill>
          <a:blip r:embed="rId3"/>
          <a:srcRect/>
          <a:stretch>
            <a:fillRect/>
          </a:stretch>
        </p:blipFill>
        <p:spPr bwMode="auto">
          <a:xfrm>
            <a:off x="714348" y="2857496"/>
            <a:ext cx="4786312" cy="3143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ftr" sz="quarter" idx="11"/>
          </p:nvPr>
        </p:nvSpPr>
        <p:spPr>
          <a:noFill/>
        </p:spPr>
        <p:txBody>
          <a:bodyPr/>
          <a:lstStyle/>
          <a:p>
            <a:r>
              <a:rPr lang="es-ES" smtClean="0"/>
              <a:t>K. Hernández C.</a:t>
            </a:r>
          </a:p>
        </p:txBody>
      </p:sp>
      <p:sp>
        <p:nvSpPr>
          <p:cNvPr id="18435" name="4 Marcador de fecha"/>
          <p:cNvSpPr>
            <a:spLocks noGrp="1"/>
          </p:cNvSpPr>
          <p:nvPr>
            <p:ph type="dt" sz="quarter" idx="10"/>
          </p:nvPr>
        </p:nvSpPr>
        <p:spPr>
          <a:noFill/>
        </p:spPr>
        <p:txBody>
          <a:bodyPr/>
          <a:lstStyle/>
          <a:p>
            <a:fld id="{AB328B91-DB65-4392-968F-0394EACC4E4B}" type="datetime1">
              <a:rPr lang="es-ES" smtClean="0"/>
              <a:pPr/>
              <a:t>07/02/2012</a:t>
            </a:fld>
            <a:endParaRPr lang="es-ES" smtClean="0"/>
          </a:p>
        </p:txBody>
      </p:sp>
      <p:sp>
        <p:nvSpPr>
          <p:cNvPr id="18436" name="6 Marcador de número de diapositiva"/>
          <p:cNvSpPr>
            <a:spLocks noGrp="1"/>
          </p:cNvSpPr>
          <p:nvPr>
            <p:ph type="sldNum" sz="quarter" idx="12"/>
          </p:nvPr>
        </p:nvSpPr>
        <p:spPr>
          <a:noFill/>
        </p:spPr>
        <p:txBody>
          <a:bodyPr/>
          <a:lstStyle/>
          <a:p>
            <a:fld id="{2DA508FD-C5E0-4EF3-B0D5-ECE954757CB6}" type="slidenum">
              <a:rPr lang="es-ES" smtClean="0"/>
              <a:pPr/>
              <a:t>5</a:t>
            </a:fld>
            <a:endParaRPr lang="es-ES" smtClean="0"/>
          </a:p>
        </p:txBody>
      </p:sp>
      <p:sp>
        <p:nvSpPr>
          <p:cNvPr id="18437" name="Rectangle 2"/>
          <p:cNvSpPr>
            <a:spLocks noGrp="1" noChangeArrowheads="1"/>
          </p:cNvSpPr>
          <p:nvPr>
            <p:ph type="title"/>
          </p:nvPr>
        </p:nvSpPr>
        <p:spPr>
          <a:xfrm>
            <a:off x="468313" y="115888"/>
            <a:ext cx="8229600" cy="927100"/>
          </a:xfrm>
        </p:spPr>
        <p:txBody>
          <a:bodyPr/>
          <a:lstStyle/>
          <a:p>
            <a:pPr eaLnBrk="1" hangingPunct="1"/>
            <a:r>
              <a:rPr lang="es-ES" dirty="0" smtClean="0"/>
              <a:t>Propiedades de la carga eléctrica</a:t>
            </a:r>
          </a:p>
        </p:txBody>
      </p:sp>
      <p:sp>
        <p:nvSpPr>
          <p:cNvPr id="18438" name="Rectangle 3"/>
          <p:cNvSpPr>
            <a:spLocks noGrp="1" noChangeArrowheads="1"/>
          </p:cNvSpPr>
          <p:nvPr>
            <p:ph type="body" sz="half" idx="1"/>
          </p:nvPr>
        </p:nvSpPr>
        <p:spPr>
          <a:xfrm>
            <a:off x="457200" y="981075"/>
            <a:ext cx="3538538" cy="5111750"/>
          </a:xfrm>
        </p:spPr>
        <p:txBody>
          <a:bodyPr/>
          <a:lstStyle/>
          <a:p>
            <a:pPr marL="0" indent="0" algn="just" eaLnBrk="1" hangingPunct="1">
              <a:spcBef>
                <a:spcPct val="35000"/>
              </a:spcBef>
              <a:spcAft>
                <a:spcPct val="45000"/>
              </a:spcAft>
              <a:buFontTx/>
              <a:buNone/>
            </a:pPr>
            <a:r>
              <a:rPr lang="es-ES" sz="1800" dirty="0" smtClean="0"/>
              <a:t>Un cuerpo es eléctricamente neutro si el número de electrones es igual al número de protones, la suma de todas las cargas es nula.</a:t>
            </a:r>
          </a:p>
          <a:p>
            <a:pPr marL="0" indent="0" algn="just" eaLnBrk="1" hangingPunct="1">
              <a:spcBef>
                <a:spcPct val="35000"/>
              </a:spcBef>
              <a:spcAft>
                <a:spcPct val="45000"/>
              </a:spcAft>
              <a:buFontTx/>
              <a:buNone/>
            </a:pPr>
            <a:r>
              <a:rPr lang="es-ES" sz="1800" dirty="0" smtClean="0"/>
              <a:t>Un átomo, inicialmente neutro, que pierde uno o más de sus electrones quedará cargado positivamente y se le llamará ión positivo. </a:t>
            </a:r>
          </a:p>
          <a:p>
            <a:pPr marL="0" indent="0" algn="just" eaLnBrk="1" hangingPunct="1">
              <a:spcBef>
                <a:spcPct val="35000"/>
              </a:spcBef>
              <a:spcAft>
                <a:spcPct val="45000"/>
              </a:spcAft>
              <a:buFontTx/>
              <a:buNone/>
            </a:pPr>
            <a:r>
              <a:rPr lang="es-ES" sz="1800" dirty="0" smtClean="0"/>
              <a:t>Un átomo inicialmente neutro que gana uno o más electrones quedará cargado negativamente y se le llamará ión negativo.</a:t>
            </a:r>
          </a:p>
        </p:txBody>
      </p:sp>
      <p:grpSp>
        <p:nvGrpSpPr>
          <p:cNvPr id="2" name="Group 4"/>
          <p:cNvGrpSpPr>
            <a:grpSpLocks/>
          </p:cNvGrpSpPr>
          <p:nvPr/>
        </p:nvGrpSpPr>
        <p:grpSpPr bwMode="auto">
          <a:xfrm>
            <a:off x="4143375" y="1000125"/>
            <a:ext cx="4319588" cy="1152525"/>
            <a:chOff x="2608" y="663"/>
            <a:chExt cx="2721" cy="726"/>
          </a:xfrm>
        </p:grpSpPr>
        <p:sp>
          <p:nvSpPr>
            <p:cNvPr id="18482" name="Freeform 5"/>
            <p:cNvSpPr>
              <a:spLocks/>
            </p:cNvSpPr>
            <p:nvPr/>
          </p:nvSpPr>
          <p:spPr bwMode="auto">
            <a:xfrm>
              <a:off x="4059" y="663"/>
              <a:ext cx="1270" cy="726"/>
            </a:xfrm>
            <a:custGeom>
              <a:avLst/>
              <a:gdLst>
                <a:gd name="T0" fmla="*/ 7915 w 822"/>
                <a:gd name="T1" fmla="*/ 519 h 515"/>
                <a:gd name="T2" fmla="*/ 3512 w 822"/>
                <a:gd name="T3" fmla="*/ 751 h 515"/>
                <a:gd name="T4" fmla="*/ 973 w 822"/>
                <a:gd name="T5" fmla="*/ 1174 h 515"/>
                <a:gd name="T6" fmla="*/ 570 w 822"/>
                <a:gd name="T7" fmla="*/ 1415 h 515"/>
                <a:gd name="T8" fmla="*/ 0 w 822"/>
                <a:gd name="T9" fmla="*/ 2120 h 515"/>
                <a:gd name="T10" fmla="*/ 82 w 822"/>
                <a:gd name="T11" fmla="*/ 2824 h 515"/>
                <a:gd name="T12" fmla="*/ 1225 w 822"/>
                <a:gd name="T13" fmla="*/ 3392 h 515"/>
                <a:gd name="T14" fmla="*/ 5794 w 822"/>
                <a:gd name="T15" fmla="*/ 4002 h 515"/>
                <a:gd name="T16" fmla="*/ 7432 w 822"/>
                <a:gd name="T17" fmla="*/ 3816 h 515"/>
                <a:gd name="T18" fmla="*/ 7591 w 822"/>
                <a:gd name="T19" fmla="*/ 3624 h 515"/>
                <a:gd name="T20" fmla="*/ 8655 w 822"/>
                <a:gd name="T21" fmla="*/ 3154 h 515"/>
                <a:gd name="T22" fmla="*/ 9465 w 822"/>
                <a:gd name="T23" fmla="*/ 2681 h 515"/>
                <a:gd name="T24" fmla="*/ 9955 w 822"/>
                <a:gd name="T25" fmla="*/ 2401 h 515"/>
                <a:gd name="T26" fmla="*/ 10778 w 822"/>
                <a:gd name="T27" fmla="*/ 1601 h 515"/>
                <a:gd name="T28" fmla="*/ 10854 w 822"/>
                <a:gd name="T29" fmla="*/ 1456 h 515"/>
                <a:gd name="T30" fmla="*/ 11016 w 822"/>
                <a:gd name="T31" fmla="*/ 1319 h 515"/>
                <a:gd name="T32" fmla="*/ 11178 w 822"/>
                <a:gd name="T33" fmla="*/ 1033 h 515"/>
                <a:gd name="T34" fmla="*/ 10854 w 822"/>
                <a:gd name="T35" fmla="*/ 282 h 515"/>
                <a:gd name="T36" fmla="*/ 10529 w 822"/>
                <a:gd name="T37" fmla="*/ 190 h 515"/>
                <a:gd name="T38" fmla="*/ 10035 w 822"/>
                <a:gd name="T39" fmla="*/ 0 h 515"/>
                <a:gd name="T40" fmla="*/ 9061 w 822"/>
                <a:gd name="T41" fmla="*/ 45 h 515"/>
                <a:gd name="T42" fmla="*/ 8240 w 822"/>
                <a:gd name="T43" fmla="*/ 282 h 515"/>
                <a:gd name="T44" fmla="*/ 7915 w 822"/>
                <a:gd name="T45" fmla="*/ 519 h 5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22"/>
                <a:gd name="T70" fmla="*/ 0 h 515"/>
                <a:gd name="T71" fmla="*/ 822 w 822"/>
                <a:gd name="T72" fmla="*/ 515 h 5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22" h="515">
                  <a:moveTo>
                    <a:pt x="582" y="66"/>
                  </a:moveTo>
                  <a:cubicBezTo>
                    <a:pt x="457" y="97"/>
                    <a:pt x="423" y="92"/>
                    <a:pt x="258" y="96"/>
                  </a:cubicBezTo>
                  <a:cubicBezTo>
                    <a:pt x="184" y="107"/>
                    <a:pt x="137" y="117"/>
                    <a:pt x="72" y="150"/>
                  </a:cubicBezTo>
                  <a:cubicBezTo>
                    <a:pt x="40" y="198"/>
                    <a:pt x="82" y="140"/>
                    <a:pt x="42" y="180"/>
                  </a:cubicBezTo>
                  <a:cubicBezTo>
                    <a:pt x="17" y="205"/>
                    <a:pt x="9" y="237"/>
                    <a:pt x="0" y="270"/>
                  </a:cubicBezTo>
                  <a:cubicBezTo>
                    <a:pt x="2" y="300"/>
                    <a:pt x="1" y="330"/>
                    <a:pt x="6" y="360"/>
                  </a:cubicBezTo>
                  <a:cubicBezTo>
                    <a:pt x="12" y="394"/>
                    <a:pt x="61" y="419"/>
                    <a:pt x="90" y="432"/>
                  </a:cubicBezTo>
                  <a:cubicBezTo>
                    <a:pt x="197" y="480"/>
                    <a:pt x="310" y="503"/>
                    <a:pt x="426" y="510"/>
                  </a:cubicBezTo>
                  <a:cubicBezTo>
                    <a:pt x="466" y="505"/>
                    <a:pt x="517" y="515"/>
                    <a:pt x="546" y="486"/>
                  </a:cubicBezTo>
                  <a:cubicBezTo>
                    <a:pt x="552" y="480"/>
                    <a:pt x="552" y="469"/>
                    <a:pt x="558" y="462"/>
                  </a:cubicBezTo>
                  <a:cubicBezTo>
                    <a:pt x="570" y="448"/>
                    <a:pt x="621" y="407"/>
                    <a:pt x="636" y="402"/>
                  </a:cubicBezTo>
                  <a:cubicBezTo>
                    <a:pt x="656" y="382"/>
                    <a:pt x="676" y="362"/>
                    <a:pt x="696" y="342"/>
                  </a:cubicBezTo>
                  <a:cubicBezTo>
                    <a:pt x="708" y="330"/>
                    <a:pt x="732" y="306"/>
                    <a:pt x="732" y="306"/>
                  </a:cubicBezTo>
                  <a:cubicBezTo>
                    <a:pt x="743" y="273"/>
                    <a:pt x="777" y="240"/>
                    <a:pt x="792" y="204"/>
                  </a:cubicBezTo>
                  <a:cubicBezTo>
                    <a:pt x="794" y="198"/>
                    <a:pt x="795" y="192"/>
                    <a:pt x="798" y="186"/>
                  </a:cubicBezTo>
                  <a:cubicBezTo>
                    <a:pt x="801" y="180"/>
                    <a:pt x="807" y="175"/>
                    <a:pt x="810" y="168"/>
                  </a:cubicBezTo>
                  <a:cubicBezTo>
                    <a:pt x="815" y="156"/>
                    <a:pt x="822" y="132"/>
                    <a:pt x="822" y="132"/>
                  </a:cubicBezTo>
                  <a:cubicBezTo>
                    <a:pt x="821" y="126"/>
                    <a:pt x="816" y="54"/>
                    <a:pt x="798" y="36"/>
                  </a:cubicBezTo>
                  <a:cubicBezTo>
                    <a:pt x="792" y="30"/>
                    <a:pt x="782" y="29"/>
                    <a:pt x="774" y="24"/>
                  </a:cubicBezTo>
                  <a:cubicBezTo>
                    <a:pt x="762" y="17"/>
                    <a:pt x="738" y="0"/>
                    <a:pt x="738" y="0"/>
                  </a:cubicBezTo>
                  <a:cubicBezTo>
                    <a:pt x="714" y="2"/>
                    <a:pt x="690" y="3"/>
                    <a:pt x="666" y="6"/>
                  </a:cubicBezTo>
                  <a:cubicBezTo>
                    <a:pt x="643" y="9"/>
                    <a:pt x="628" y="29"/>
                    <a:pt x="606" y="36"/>
                  </a:cubicBezTo>
                  <a:cubicBezTo>
                    <a:pt x="581" y="74"/>
                    <a:pt x="582" y="86"/>
                    <a:pt x="582" y="66"/>
                  </a:cubicBezTo>
                  <a:close/>
                </a:path>
              </a:pathLst>
            </a:custGeom>
            <a:noFill/>
            <a:ln w="9525">
              <a:solidFill>
                <a:schemeClr val="bg2"/>
              </a:solidFill>
              <a:round/>
              <a:headEnd/>
              <a:tailEnd/>
            </a:ln>
          </p:spPr>
          <p:txBody>
            <a:bodyPr/>
            <a:lstStyle/>
            <a:p>
              <a:endParaRPr lang="en-US"/>
            </a:p>
          </p:txBody>
        </p:sp>
        <p:sp>
          <p:nvSpPr>
            <p:cNvPr id="18483" name="Oval 6"/>
            <p:cNvSpPr>
              <a:spLocks noChangeArrowheads="1"/>
            </p:cNvSpPr>
            <p:nvPr/>
          </p:nvSpPr>
          <p:spPr bwMode="auto">
            <a:xfrm>
              <a:off x="4467" y="935"/>
              <a:ext cx="45" cy="45"/>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18484" name="Oval 7"/>
            <p:cNvSpPr>
              <a:spLocks noChangeArrowheads="1"/>
            </p:cNvSpPr>
            <p:nvPr/>
          </p:nvSpPr>
          <p:spPr bwMode="auto">
            <a:xfrm>
              <a:off x="4694" y="845"/>
              <a:ext cx="91" cy="91"/>
            </a:xfrm>
            <a:prstGeom prst="ellipse">
              <a:avLst/>
            </a:prstGeom>
            <a:solidFill>
              <a:srgbClr val="FF0000"/>
            </a:solidFill>
            <a:ln w="9525">
              <a:solidFill>
                <a:schemeClr val="tx1"/>
              </a:solidFill>
              <a:round/>
              <a:headEnd/>
              <a:tailEnd/>
            </a:ln>
          </p:spPr>
          <p:txBody>
            <a:bodyPr wrap="none" anchor="ctr"/>
            <a:lstStyle/>
            <a:p>
              <a:endParaRPr lang="en-US"/>
            </a:p>
          </p:txBody>
        </p:sp>
        <p:sp>
          <p:nvSpPr>
            <p:cNvPr id="18485" name="Oval 8"/>
            <p:cNvSpPr>
              <a:spLocks noChangeArrowheads="1"/>
            </p:cNvSpPr>
            <p:nvPr/>
          </p:nvSpPr>
          <p:spPr bwMode="auto">
            <a:xfrm>
              <a:off x="5148" y="845"/>
              <a:ext cx="45" cy="45"/>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18486" name="Oval 9"/>
            <p:cNvSpPr>
              <a:spLocks noChangeArrowheads="1"/>
            </p:cNvSpPr>
            <p:nvPr/>
          </p:nvSpPr>
          <p:spPr bwMode="auto">
            <a:xfrm>
              <a:off x="4785" y="1071"/>
              <a:ext cx="91" cy="91"/>
            </a:xfrm>
            <a:prstGeom prst="ellipse">
              <a:avLst/>
            </a:prstGeom>
            <a:solidFill>
              <a:srgbClr val="FF0000"/>
            </a:solidFill>
            <a:ln w="9525">
              <a:solidFill>
                <a:schemeClr val="tx1"/>
              </a:solidFill>
              <a:round/>
              <a:headEnd/>
              <a:tailEnd/>
            </a:ln>
          </p:spPr>
          <p:txBody>
            <a:bodyPr wrap="none" anchor="ctr"/>
            <a:lstStyle/>
            <a:p>
              <a:endParaRPr lang="en-US"/>
            </a:p>
          </p:txBody>
        </p:sp>
        <p:sp>
          <p:nvSpPr>
            <p:cNvPr id="18487" name="Oval 10"/>
            <p:cNvSpPr>
              <a:spLocks noChangeArrowheads="1"/>
            </p:cNvSpPr>
            <p:nvPr/>
          </p:nvSpPr>
          <p:spPr bwMode="auto">
            <a:xfrm>
              <a:off x="4196" y="1117"/>
              <a:ext cx="45" cy="45"/>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18488" name="Oval 11"/>
            <p:cNvSpPr>
              <a:spLocks noChangeArrowheads="1"/>
            </p:cNvSpPr>
            <p:nvPr/>
          </p:nvSpPr>
          <p:spPr bwMode="auto">
            <a:xfrm>
              <a:off x="4331" y="1162"/>
              <a:ext cx="91" cy="91"/>
            </a:xfrm>
            <a:prstGeom prst="ellipse">
              <a:avLst/>
            </a:prstGeom>
            <a:solidFill>
              <a:srgbClr val="FF0000"/>
            </a:solidFill>
            <a:ln w="9525">
              <a:solidFill>
                <a:schemeClr val="tx1"/>
              </a:solidFill>
              <a:round/>
              <a:headEnd/>
              <a:tailEnd/>
            </a:ln>
          </p:spPr>
          <p:txBody>
            <a:bodyPr wrap="none" anchor="ctr"/>
            <a:lstStyle/>
            <a:p>
              <a:endParaRPr lang="en-US"/>
            </a:p>
          </p:txBody>
        </p:sp>
        <p:sp>
          <p:nvSpPr>
            <p:cNvPr id="18489" name="Oval 12"/>
            <p:cNvSpPr>
              <a:spLocks noChangeArrowheads="1"/>
            </p:cNvSpPr>
            <p:nvPr/>
          </p:nvSpPr>
          <p:spPr bwMode="auto">
            <a:xfrm>
              <a:off x="5102" y="981"/>
              <a:ext cx="45" cy="45"/>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18490" name="Oval 13"/>
            <p:cNvSpPr>
              <a:spLocks noChangeArrowheads="1"/>
            </p:cNvSpPr>
            <p:nvPr/>
          </p:nvSpPr>
          <p:spPr bwMode="auto">
            <a:xfrm>
              <a:off x="4603" y="1207"/>
              <a:ext cx="91" cy="91"/>
            </a:xfrm>
            <a:prstGeom prst="ellipse">
              <a:avLst/>
            </a:prstGeom>
            <a:solidFill>
              <a:srgbClr val="FF0000"/>
            </a:solidFill>
            <a:ln w="9525">
              <a:solidFill>
                <a:schemeClr val="tx1"/>
              </a:solidFill>
              <a:round/>
              <a:headEnd/>
              <a:tailEnd/>
            </a:ln>
          </p:spPr>
          <p:txBody>
            <a:bodyPr wrap="none" anchor="ctr"/>
            <a:lstStyle/>
            <a:p>
              <a:endParaRPr lang="en-US"/>
            </a:p>
          </p:txBody>
        </p:sp>
        <p:sp>
          <p:nvSpPr>
            <p:cNvPr id="18491" name="Oval 14"/>
            <p:cNvSpPr>
              <a:spLocks noChangeArrowheads="1"/>
            </p:cNvSpPr>
            <p:nvPr/>
          </p:nvSpPr>
          <p:spPr bwMode="auto">
            <a:xfrm>
              <a:off x="4649" y="981"/>
              <a:ext cx="45" cy="45"/>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18492" name="Oval 15"/>
            <p:cNvSpPr>
              <a:spLocks noChangeArrowheads="1"/>
            </p:cNvSpPr>
            <p:nvPr/>
          </p:nvSpPr>
          <p:spPr bwMode="auto">
            <a:xfrm>
              <a:off x="4922" y="799"/>
              <a:ext cx="91" cy="91"/>
            </a:xfrm>
            <a:prstGeom prst="ellipse">
              <a:avLst/>
            </a:prstGeom>
            <a:solidFill>
              <a:srgbClr val="FF0000"/>
            </a:solidFill>
            <a:ln w="9525">
              <a:solidFill>
                <a:schemeClr val="tx1"/>
              </a:solidFill>
              <a:round/>
              <a:headEnd/>
              <a:tailEnd/>
            </a:ln>
          </p:spPr>
          <p:txBody>
            <a:bodyPr wrap="none" anchor="ctr"/>
            <a:lstStyle/>
            <a:p>
              <a:endParaRPr lang="en-US"/>
            </a:p>
          </p:txBody>
        </p:sp>
        <p:sp>
          <p:nvSpPr>
            <p:cNvPr id="18493" name="Oval 16"/>
            <p:cNvSpPr>
              <a:spLocks noChangeArrowheads="1"/>
            </p:cNvSpPr>
            <p:nvPr/>
          </p:nvSpPr>
          <p:spPr bwMode="auto">
            <a:xfrm>
              <a:off x="4785" y="980"/>
              <a:ext cx="45" cy="45"/>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18494" name="Oval 17"/>
            <p:cNvSpPr>
              <a:spLocks noChangeArrowheads="1"/>
            </p:cNvSpPr>
            <p:nvPr/>
          </p:nvSpPr>
          <p:spPr bwMode="auto">
            <a:xfrm>
              <a:off x="4967" y="980"/>
              <a:ext cx="91" cy="91"/>
            </a:xfrm>
            <a:prstGeom prst="ellipse">
              <a:avLst/>
            </a:prstGeom>
            <a:solidFill>
              <a:srgbClr val="FF0000"/>
            </a:solidFill>
            <a:ln w="9525">
              <a:solidFill>
                <a:schemeClr val="tx1"/>
              </a:solidFill>
              <a:round/>
              <a:headEnd/>
              <a:tailEnd/>
            </a:ln>
          </p:spPr>
          <p:txBody>
            <a:bodyPr wrap="none" anchor="ctr"/>
            <a:lstStyle/>
            <a:p>
              <a:endParaRPr lang="en-US"/>
            </a:p>
          </p:txBody>
        </p:sp>
        <p:sp>
          <p:nvSpPr>
            <p:cNvPr id="18495" name="Oval 18"/>
            <p:cNvSpPr>
              <a:spLocks noChangeArrowheads="1"/>
            </p:cNvSpPr>
            <p:nvPr/>
          </p:nvSpPr>
          <p:spPr bwMode="auto">
            <a:xfrm>
              <a:off x="4377" y="1026"/>
              <a:ext cx="45" cy="45"/>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18496" name="Oval 19"/>
            <p:cNvSpPr>
              <a:spLocks noChangeArrowheads="1"/>
            </p:cNvSpPr>
            <p:nvPr/>
          </p:nvSpPr>
          <p:spPr bwMode="auto">
            <a:xfrm>
              <a:off x="4286" y="935"/>
              <a:ext cx="91" cy="91"/>
            </a:xfrm>
            <a:prstGeom prst="ellipse">
              <a:avLst/>
            </a:prstGeom>
            <a:solidFill>
              <a:srgbClr val="FF0000"/>
            </a:solidFill>
            <a:ln w="9525">
              <a:solidFill>
                <a:schemeClr val="tx1"/>
              </a:solidFill>
              <a:round/>
              <a:headEnd/>
              <a:tailEnd/>
            </a:ln>
          </p:spPr>
          <p:txBody>
            <a:bodyPr wrap="none" anchor="ctr"/>
            <a:lstStyle/>
            <a:p>
              <a:endParaRPr lang="en-US"/>
            </a:p>
          </p:txBody>
        </p:sp>
        <p:sp>
          <p:nvSpPr>
            <p:cNvPr id="18497" name="Text Box 20"/>
            <p:cNvSpPr txBox="1">
              <a:spLocks noChangeArrowheads="1"/>
            </p:cNvSpPr>
            <p:nvPr/>
          </p:nvSpPr>
          <p:spPr bwMode="auto">
            <a:xfrm>
              <a:off x="2608" y="890"/>
              <a:ext cx="1452" cy="288"/>
            </a:xfrm>
            <a:prstGeom prst="rect">
              <a:avLst/>
            </a:prstGeom>
            <a:noFill/>
            <a:ln w="9525">
              <a:noFill/>
              <a:miter lim="800000"/>
              <a:headEnd/>
              <a:tailEnd/>
            </a:ln>
          </p:spPr>
          <p:txBody>
            <a:bodyPr wrap="none">
              <a:spAutoFit/>
            </a:bodyPr>
            <a:lstStyle/>
            <a:p>
              <a:r>
                <a:rPr lang="es-ES" sz="1200">
                  <a:latin typeface="Arial Narrow" pitchFamily="34" charset="0"/>
                </a:rPr>
                <a:t>Cuerpo con carga nula</a:t>
              </a:r>
            </a:p>
            <a:p>
              <a:r>
                <a:rPr lang="es-ES" sz="1200">
                  <a:latin typeface="Arial Narrow" pitchFamily="34" charset="0"/>
                </a:rPr>
                <a:t># cargas negativas=# cargas positivas</a:t>
              </a:r>
            </a:p>
          </p:txBody>
        </p:sp>
      </p:grpSp>
      <p:sp>
        <p:nvSpPr>
          <p:cNvPr id="18440" name="Oval 21"/>
          <p:cNvSpPr>
            <a:spLocks noChangeArrowheads="1"/>
          </p:cNvSpPr>
          <p:nvPr/>
        </p:nvSpPr>
        <p:spPr bwMode="auto">
          <a:xfrm>
            <a:off x="5256213" y="5157788"/>
            <a:ext cx="71437" cy="71437"/>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18441" name="Oval 22"/>
          <p:cNvSpPr>
            <a:spLocks noChangeArrowheads="1"/>
          </p:cNvSpPr>
          <p:nvPr/>
        </p:nvSpPr>
        <p:spPr bwMode="auto">
          <a:xfrm>
            <a:off x="5219700" y="5516563"/>
            <a:ext cx="144463" cy="144462"/>
          </a:xfrm>
          <a:prstGeom prst="ellipse">
            <a:avLst/>
          </a:prstGeom>
          <a:solidFill>
            <a:srgbClr val="FF0000"/>
          </a:solidFill>
          <a:ln w="9525">
            <a:solidFill>
              <a:schemeClr val="tx1"/>
            </a:solidFill>
            <a:round/>
            <a:headEnd/>
            <a:tailEnd/>
          </a:ln>
        </p:spPr>
        <p:txBody>
          <a:bodyPr wrap="none" anchor="ctr"/>
          <a:lstStyle/>
          <a:p>
            <a:endParaRPr lang="en-US"/>
          </a:p>
        </p:txBody>
      </p:sp>
      <p:sp>
        <p:nvSpPr>
          <p:cNvPr id="18442" name="Text Box 23"/>
          <p:cNvSpPr txBox="1">
            <a:spLocks noChangeArrowheads="1"/>
          </p:cNvSpPr>
          <p:nvPr/>
        </p:nvSpPr>
        <p:spPr bwMode="auto">
          <a:xfrm>
            <a:off x="5487988" y="5013325"/>
            <a:ext cx="1993900" cy="304800"/>
          </a:xfrm>
          <a:prstGeom prst="rect">
            <a:avLst/>
          </a:prstGeom>
          <a:noFill/>
          <a:ln w="9525">
            <a:noFill/>
            <a:miter lim="800000"/>
            <a:headEnd/>
            <a:tailEnd/>
          </a:ln>
        </p:spPr>
        <p:txBody>
          <a:bodyPr wrap="none">
            <a:spAutoFit/>
          </a:bodyPr>
          <a:lstStyle/>
          <a:p>
            <a:r>
              <a:rPr lang="es-ES" sz="1400"/>
              <a:t>Carga elemental negativa</a:t>
            </a:r>
          </a:p>
        </p:txBody>
      </p:sp>
      <p:sp>
        <p:nvSpPr>
          <p:cNvPr id="18443" name="Text Box 24"/>
          <p:cNvSpPr txBox="1">
            <a:spLocks noChangeArrowheads="1"/>
          </p:cNvSpPr>
          <p:nvPr/>
        </p:nvSpPr>
        <p:spPr bwMode="auto">
          <a:xfrm>
            <a:off x="5487988" y="5429250"/>
            <a:ext cx="1954212" cy="304800"/>
          </a:xfrm>
          <a:prstGeom prst="rect">
            <a:avLst/>
          </a:prstGeom>
          <a:noFill/>
          <a:ln w="9525">
            <a:noFill/>
            <a:miter lim="800000"/>
            <a:headEnd/>
            <a:tailEnd/>
          </a:ln>
        </p:spPr>
        <p:txBody>
          <a:bodyPr wrap="none">
            <a:spAutoFit/>
          </a:bodyPr>
          <a:lstStyle/>
          <a:p>
            <a:r>
              <a:rPr lang="es-ES" sz="1400"/>
              <a:t>Carga elemental positiva</a:t>
            </a:r>
          </a:p>
        </p:txBody>
      </p:sp>
      <p:grpSp>
        <p:nvGrpSpPr>
          <p:cNvPr id="3" name="Group 25"/>
          <p:cNvGrpSpPr>
            <a:grpSpLocks/>
          </p:cNvGrpSpPr>
          <p:nvPr/>
        </p:nvGrpSpPr>
        <p:grpSpPr bwMode="auto">
          <a:xfrm>
            <a:off x="4140200" y="2347913"/>
            <a:ext cx="4319588" cy="1152525"/>
            <a:chOff x="2608" y="1479"/>
            <a:chExt cx="2721" cy="726"/>
          </a:xfrm>
        </p:grpSpPr>
        <p:sp>
          <p:nvSpPr>
            <p:cNvPr id="18470" name="Freeform 26"/>
            <p:cNvSpPr>
              <a:spLocks/>
            </p:cNvSpPr>
            <p:nvPr/>
          </p:nvSpPr>
          <p:spPr bwMode="auto">
            <a:xfrm>
              <a:off x="4059" y="1479"/>
              <a:ext cx="1270" cy="726"/>
            </a:xfrm>
            <a:custGeom>
              <a:avLst/>
              <a:gdLst>
                <a:gd name="T0" fmla="*/ 7915 w 822"/>
                <a:gd name="T1" fmla="*/ 519 h 515"/>
                <a:gd name="T2" fmla="*/ 3512 w 822"/>
                <a:gd name="T3" fmla="*/ 751 h 515"/>
                <a:gd name="T4" fmla="*/ 973 w 822"/>
                <a:gd name="T5" fmla="*/ 1174 h 515"/>
                <a:gd name="T6" fmla="*/ 570 w 822"/>
                <a:gd name="T7" fmla="*/ 1415 h 515"/>
                <a:gd name="T8" fmla="*/ 0 w 822"/>
                <a:gd name="T9" fmla="*/ 2120 h 515"/>
                <a:gd name="T10" fmla="*/ 82 w 822"/>
                <a:gd name="T11" fmla="*/ 2824 h 515"/>
                <a:gd name="T12" fmla="*/ 1225 w 822"/>
                <a:gd name="T13" fmla="*/ 3392 h 515"/>
                <a:gd name="T14" fmla="*/ 5794 w 822"/>
                <a:gd name="T15" fmla="*/ 4002 h 515"/>
                <a:gd name="T16" fmla="*/ 7432 w 822"/>
                <a:gd name="T17" fmla="*/ 3816 h 515"/>
                <a:gd name="T18" fmla="*/ 7591 w 822"/>
                <a:gd name="T19" fmla="*/ 3624 h 515"/>
                <a:gd name="T20" fmla="*/ 8655 w 822"/>
                <a:gd name="T21" fmla="*/ 3154 h 515"/>
                <a:gd name="T22" fmla="*/ 9465 w 822"/>
                <a:gd name="T23" fmla="*/ 2681 h 515"/>
                <a:gd name="T24" fmla="*/ 9955 w 822"/>
                <a:gd name="T25" fmla="*/ 2401 h 515"/>
                <a:gd name="T26" fmla="*/ 10778 w 822"/>
                <a:gd name="T27" fmla="*/ 1601 h 515"/>
                <a:gd name="T28" fmla="*/ 10854 w 822"/>
                <a:gd name="T29" fmla="*/ 1456 h 515"/>
                <a:gd name="T30" fmla="*/ 11016 w 822"/>
                <a:gd name="T31" fmla="*/ 1319 h 515"/>
                <a:gd name="T32" fmla="*/ 11178 w 822"/>
                <a:gd name="T33" fmla="*/ 1033 h 515"/>
                <a:gd name="T34" fmla="*/ 10854 w 822"/>
                <a:gd name="T35" fmla="*/ 282 h 515"/>
                <a:gd name="T36" fmla="*/ 10529 w 822"/>
                <a:gd name="T37" fmla="*/ 190 h 515"/>
                <a:gd name="T38" fmla="*/ 10035 w 822"/>
                <a:gd name="T39" fmla="*/ 0 h 515"/>
                <a:gd name="T40" fmla="*/ 9061 w 822"/>
                <a:gd name="T41" fmla="*/ 45 h 515"/>
                <a:gd name="T42" fmla="*/ 8240 w 822"/>
                <a:gd name="T43" fmla="*/ 282 h 515"/>
                <a:gd name="T44" fmla="*/ 7915 w 822"/>
                <a:gd name="T45" fmla="*/ 519 h 5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22"/>
                <a:gd name="T70" fmla="*/ 0 h 515"/>
                <a:gd name="T71" fmla="*/ 822 w 822"/>
                <a:gd name="T72" fmla="*/ 515 h 5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22" h="515">
                  <a:moveTo>
                    <a:pt x="582" y="66"/>
                  </a:moveTo>
                  <a:cubicBezTo>
                    <a:pt x="457" y="97"/>
                    <a:pt x="423" y="92"/>
                    <a:pt x="258" y="96"/>
                  </a:cubicBezTo>
                  <a:cubicBezTo>
                    <a:pt x="184" y="107"/>
                    <a:pt x="137" y="117"/>
                    <a:pt x="72" y="150"/>
                  </a:cubicBezTo>
                  <a:cubicBezTo>
                    <a:pt x="40" y="198"/>
                    <a:pt x="82" y="140"/>
                    <a:pt x="42" y="180"/>
                  </a:cubicBezTo>
                  <a:cubicBezTo>
                    <a:pt x="17" y="205"/>
                    <a:pt x="9" y="237"/>
                    <a:pt x="0" y="270"/>
                  </a:cubicBezTo>
                  <a:cubicBezTo>
                    <a:pt x="2" y="300"/>
                    <a:pt x="1" y="330"/>
                    <a:pt x="6" y="360"/>
                  </a:cubicBezTo>
                  <a:cubicBezTo>
                    <a:pt x="12" y="394"/>
                    <a:pt x="61" y="419"/>
                    <a:pt x="90" y="432"/>
                  </a:cubicBezTo>
                  <a:cubicBezTo>
                    <a:pt x="197" y="480"/>
                    <a:pt x="310" y="503"/>
                    <a:pt x="426" y="510"/>
                  </a:cubicBezTo>
                  <a:cubicBezTo>
                    <a:pt x="466" y="505"/>
                    <a:pt x="517" y="515"/>
                    <a:pt x="546" y="486"/>
                  </a:cubicBezTo>
                  <a:cubicBezTo>
                    <a:pt x="552" y="480"/>
                    <a:pt x="552" y="469"/>
                    <a:pt x="558" y="462"/>
                  </a:cubicBezTo>
                  <a:cubicBezTo>
                    <a:pt x="570" y="448"/>
                    <a:pt x="621" y="407"/>
                    <a:pt x="636" y="402"/>
                  </a:cubicBezTo>
                  <a:cubicBezTo>
                    <a:pt x="656" y="382"/>
                    <a:pt x="676" y="362"/>
                    <a:pt x="696" y="342"/>
                  </a:cubicBezTo>
                  <a:cubicBezTo>
                    <a:pt x="708" y="330"/>
                    <a:pt x="732" y="306"/>
                    <a:pt x="732" y="306"/>
                  </a:cubicBezTo>
                  <a:cubicBezTo>
                    <a:pt x="743" y="273"/>
                    <a:pt x="777" y="240"/>
                    <a:pt x="792" y="204"/>
                  </a:cubicBezTo>
                  <a:cubicBezTo>
                    <a:pt x="794" y="198"/>
                    <a:pt x="795" y="192"/>
                    <a:pt x="798" y="186"/>
                  </a:cubicBezTo>
                  <a:cubicBezTo>
                    <a:pt x="801" y="180"/>
                    <a:pt x="807" y="175"/>
                    <a:pt x="810" y="168"/>
                  </a:cubicBezTo>
                  <a:cubicBezTo>
                    <a:pt x="815" y="156"/>
                    <a:pt x="822" y="132"/>
                    <a:pt x="822" y="132"/>
                  </a:cubicBezTo>
                  <a:cubicBezTo>
                    <a:pt x="821" y="126"/>
                    <a:pt x="816" y="54"/>
                    <a:pt x="798" y="36"/>
                  </a:cubicBezTo>
                  <a:cubicBezTo>
                    <a:pt x="792" y="30"/>
                    <a:pt x="782" y="29"/>
                    <a:pt x="774" y="24"/>
                  </a:cubicBezTo>
                  <a:cubicBezTo>
                    <a:pt x="762" y="17"/>
                    <a:pt x="738" y="0"/>
                    <a:pt x="738" y="0"/>
                  </a:cubicBezTo>
                  <a:cubicBezTo>
                    <a:pt x="714" y="2"/>
                    <a:pt x="690" y="3"/>
                    <a:pt x="666" y="6"/>
                  </a:cubicBezTo>
                  <a:cubicBezTo>
                    <a:pt x="643" y="9"/>
                    <a:pt x="628" y="29"/>
                    <a:pt x="606" y="36"/>
                  </a:cubicBezTo>
                  <a:cubicBezTo>
                    <a:pt x="581" y="74"/>
                    <a:pt x="582" y="86"/>
                    <a:pt x="582" y="66"/>
                  </a:cubicBezTo>
                  <a:close/>
                </a:path>
              </a:pathLst>
            </a:custGeom>
            <a:noFill/>
            <a:ln w="9525">
              <a:solidFill>
                <a:schemeClr val="bg2"/>
              </a:solidFill>
              <a:round/>
              <a:headEnd/>
              <a:tailEnd/>
            </a:ln>
          </p:spPr>
          <p:txBody>
            <a:bodyPr/>
            <a:lstStyle/>
            <a:p>
              <a:endParaRPr lang="en-US"/>
            </a:p>
          </p:txBody>
        </p:sp>
        <p:sp>
          <p:nvSpPr>
            <p:cNvPr id="18471" name="Oval 27"/>
            <p:cNvSpPr>
              <a:spLocks noChangeArrowheads="1"/>
            </p:cNvSpPr>
            <p:nvPr/>
          </p:nvSpPr>
          <p:spPr bwMode="auto">
            <a:xfrm>
              <a:off x="4830" y="1752"/>
              <a:ext cx="45" cy="45"/>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18472" name="Oval 28"/>
            <p:cNvSpPr>
              <a:spLocks noChangeArrowheads="1"/>
            </p:cNvSpPr>
            <p:nvPr/>
          </p:nvSpPr>
          <p:spPr bwMode="auto">
            <a:xfrm>
              <a:off x="4694" y="1661"/>
              <a:ext cx="91" cy="91"/>
            </a:xfrm>
            <a:prstGeom prst="ellipse">
              <a:avLst/>
            </a:prstGeom>
            <a:solidFill>
              <a:srgbClr val="FF0000"/>
            </a:solidFill>
            <a:ln w="9525">
              <a:solidFill>
                <a:schemeClr val="tx1"/>
              </a:solidFill>
              <a:round/>
              <a:headEnd/>
              <a:tailEnd/>
            </a:ln>
          </p:spPr>
          <p:txBody>
            <a:bodyPr wrap="none" anchor="ctr"/>
            <a:lstStyle/>
            <a:p>
              <a:endParaRPr lang="en-US"/>
            </a:p>
          </p:txBody>
        </p:sp>
        <p:sp>
          <p:nvSpPr>
            <p:cNvPr id="18473" name="Oval 29"/>
            <p:cNvSpPr>
              <a:spLocks noChangeArrowheads="1"/>
            </p:cNvSpPr>
            <p:nvPr/>
          </p:nvSpPr>
          <p:spPr bwMode="auto">
            <a:xfrm>
              <a:off x="4785" y="1887"/>
              <a:ext cx="91" cy="91"/>
            </a:xfrm>
            <a:prstGeom prst="ellipse">
              <a:avLst/>
            </a:prstGeom>
            <a:solidFill>
              <a:srgbClr val="FF0000"/>
            </a:solidFill>
            <a:ln w="9525">
              <a:solidFill>
                <a:schemeClr val="tx1"/>
              </a:solidFill>
              <a:round/>
              <a:headEnd/>
              <a:tailEnd/>
            </a:ln>
          </p:spPr>
          <p:txBody>
            <a:bodyPr wrap="none" anchor="ctr"/>
            <a:lstStyle/>
            <a:p>
              <a:endParaRPr lang="en-US"/>
            </a:p>
          </p:txBody>
        </p:sp>
        <p:sp>
          <p:nvSpPr>
            <p:cNvPr id="18474" name="Oval 30"/>
            <p:cNvSpPr>
              <a:spLocks noChangeArrowheads="1"/>
            </p:cNvSpPr>
            <p:nvPr/>
          </p:nvSpPr>
          <p:spPr bwMode="auto">
            <a:xfrm>
              <a:off x="4196" y="1933"/>
              <a:ext cx="45" cy="45"/>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18475" name="Oval 31"/>
            <p:cNvSpPr>
              <a:spLocks noChangeArrowheads="1"/>
            </p:cNvSpPr>
            <p:nvPr/>
          </p:nvSpPr>
          <p:spPr bwMode="auto">
            <a:xfrm>
              <a:off x="4331" y="1978"/>
              <a:ext cx="91" cy="91"/>
            </a:xfrm>
            <a:prstGeom prst="ellipse">
              <a:avLst/>
            </a:prstGeom>
            <a:solidFill>
              <a:srgbClr val="FF0000"/>
            </a:solidFill>
            <a:ln w="9525">
              <a:solidFill>
                <a:schemeClr val="tx1"/>
              </a:solidFill>
              <a:round/>
              <a:headEnd/>
              <a:tailEnd/>
            </a:ln>
          </p:spPr>
          <p:txBody>
            <a:bodyPr wrap="none" anchor="ctr"/>
            <a:lstStyle/>
            <a:p>
              <a:endParaRPr lang="en-US"/>
            </a:p>
          </p:txBody>
        </p:sp>
        <p:sp>
          <p:nvSpPr>
            <p:cNvPr id="18476" name="Oval 32"/>
            <p:cNvSpPr>
              <a:spLocks noChangeArrowheads="1"/>
            </p:cNvSpPr>
            <p:nvPr/>
          </p:nvSpPr>
          <p:spPr bwMode="auto">
            <a:xfrm>
              <a:off x="4603" y="2023"/>
              <a:ext cx="91" cy="91"/>
            </a:xfrm>
            <a:prstGeom prst="ellipse">
              <a:avLst/>
            </a:prstGeom>
            <a:solidFill>
              <a:srgbClr val="FF0000"/>
            </a:solidFill>
            <a:ln w="9525">
              <a:solidFill>
                <a:schemeClr val="tx1"/>
              </a:solidFill>
              <a:round/>
              <a:headEnd/>
              <a:tailEnd/>
            </a:ln>
          </p:spPr>
          <p:txBody>
            <a:bodyPr wrap="none" anchor="ctr"/>
            <a:lstStyle/>
            <a:p>
              <a:endParaRPr lang="en-US"/>
            </a:p>
          </p:txBody>
        </p:sp>
        <p:sp>
          <p:nvSpPr>
            <p:cNvPr id="18477" name="Oval 33"/>
            <p:cNvSpPr>
              <a:spLocks noChangeArrowheads="1"/>
            </p:cNvSpPr>
            <p:nvPr/>
          </p:nvSpPr>
          <p:spPr bwMode="auto">
            <a:xfrm>
              <a:off x="4922" y="1615"/>
              <a:ext cx="91" cy="91"/>
            </a:xfrm>
            <a:prstGeom prst="ellipse">
              <a:avLst/>
            </a:prstGeom>
            <a:solidFill>
              <a:srgbClr val="FF0000"/>
            </a:solidFill>
            <a:ln w="9525">
              <a:solidFill>
                <a:schemeClr val="tx1"/>
              </a:solidFill>
              <a:round/>
              <a:headEnd/>
              <a:tailEnd/>
            </a:ln>
          </p:spPr>
          <p:txBody>
            <a:bodyPr wrap="none" anchor="ctr"/>
            <a:lstStyle/>
            <a:p>
              <a:endParaRPr lang="en-US"/>
            </a:p>
          </p:txBody>
        </p:sp>
        <p:sp>
          <p:nvSpPr>
            <p:cNvPr id="18478" name="Oval 34"/>
            <p:cNvSpPr>
              <a:spLocks noChangeArrowheads="1"/>
            </p:cNvSpPr>
            <p:nvPr/>
          </p:nvSpPr>
          <p:spPr bwMode="auto">
            <a:xfrm>
              <a:off x="4967" y="1796"/>
              <a:ext cx="91" cy="91"/>
            </a:xfrm>
            <a:prstGeom prst="ellipse">
              <a:avLst/>
            </a:prstGeom>
            <a:solidFill>
              <a:srgbClr val="FF0000"/>
            </a:solidFill>
            <a:ln w="9525">
              <a:solidFill>
                <a:schemeClr val="tx1"/>
              </a:solidFill>
              <a:round/>
              <a:headEnd/>
              <a:tailEnd/>
            </a:ln>
          </p:spPr>
          <p:txBody>
            <a:bodyPr wrap="none" anchor="ctr"/>
            <a:lstStyle/>
            <a:p>
              <a:endParaRPr lang="en-US"/>
            </a:p>
          </p:txBody>
        </p:sp>
        <p:sp>
          <p:nvSpPr>
            <p:cNvPr id="18479" name="Oval 35"/>
            <p:cNvSpPr>
              <a:spLocks noChangeArrowheads="1"/>
            </p:cNvSpPr>
            <p:nvPr/>
          </p:nvSpPr>
          <p:spPr bwMode="auto">
            <a:xfrm>
              <a:off x="4604" y="1888"/>
              <a:ext cx="45" cy="45"/>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18480" name="Oval 36"/>
            <p:cNvSpPr>
              <a:spLocks noChangeArrowheads="1"/>
            </p:cNvSpPr>
            <p:nvPr/>
          </p:nvSpPr>
          <p:spPr bwMode="auto">
            <a:xfrm>
              <a:off x="4286" y="1751"/>
              <a:ext cx="91" cy="91"/>
            </a:xfrm>
            <a:prstGeom prst="ellipse">
              <a:avLst/>
            </a:prstGeom>
            <a:solidFill>
              <a:srgbClr val="FF0000"/>
            </a:solidFill>
            <a:ln w="9525">
              <a:solidFill>
                <a:schemeClr val="tx1"/>
              </a:solidFill>
              <a:round/>
              <a:headEnd/>
              <a:tailEnd/>
            </a:ln>
          </p:spPr>
          <p:txBody>
            <a:bodyPr wrap="none" anchor="ctr"/>
            <a:lstStyle/>
            <a:p>
              <a:endParaRPr lang="en-US"/>
            </a:p>
          </p:txBody>
        </p:sp>
        <p:sp>
          <p:nvSpPr>
            <p:cNvPr id="18481" name="Text Box 37"/>
            <p:cNvSpPr txBox="1">
              <a:spLocks noChangeArrowheads="1"/>
            </p:cNvSpPr>
            <p:nvPr/>
          </p:nvSpPr>
          <p:spPr bwMode="auto">
            <a:xfrm>
              <a:off x="2608" y="1661"/>
              <a:ext cx="1452" cy="288"/>
            </a:xfrm>
            <a:prstGeom prst="rect">
              <a:avLst/>
            </a:prstGeom>
            <a:noFill/>
            <a:ln w="9525">
              <a:noFill/>
              <a:miter lim="800000"/>
              <a:headEnd/>
              <a:tailEnd/>
            </a:ln>
          </p:spPr>
          <p:txBody>
            <a:bodyPr wrap="none">
              <a:spAutoFit/>
            </a:bodyPr>
            <a:lstStyle/>
            <a:p>
              <a:r>
                <a:rPr lang="es-ES" sz="1200">
                  <a:latin typeface="Arial Narrow" pitchFamily="34" charset="0"/>
                </a:rPr>
                <a:t>Cuerpo cargado positivamente</a:t>
              </a:r>
            </a:p>
            <a:p>
              <a:r>
                <a:rPr lang="es-ES" sz="1200">
                  <a:latin typeface="Arial Narrow" pitchFamily="34" charset="0"/>
                </a:rPr>
                <a:t># cargas negativas&lt;# cargas positivas</a:t>
              </a:r>
            </a:p>
          </p:txBody>
        </p:sp>
      </p:grpSp>
      <p:grpSp>
        <p:nvGrpSpPr>
          <p:cNvPr id="4" name="Group 38"/>
          <p:cNvGrpSpPr>
            <a:grpSpLocks/>
          </p:cNvGrpSpPr>
          <p:nvPr/>
        </p:nvGrpSpPr>
        <p:grpSpPr bwMode="auto">
          <a:xfrm>
            <a:off x="4140200" y="3500438"/>
            <a:ext cx="4319588" cy="1152525"/>
            <a:chOff x="2608" y="2205"/>
            <a:chExt cx="2721" cy="726"/>
          </a:xfrm>
        </p:grpSpPr>
        <p:sp>
          <p:nvSpPr>
            <p:cNvPr id="18446" name="Oval 39"/>
            <p:cNvSpPr>
              <a:spLocks noChangeArrowheads="1"/>
            </p:cNvSpPr>
            <p:nvPr/>
          </p:nvSpPr>
          <p:spPr bwMode="auto">
            <a:xfrm>
              <a:off x="5057" y="2296"/>
              <a:ext cx="45" cy="45"/>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18447" name="Oval 40"/>
            <p:cNvSpPr>
              <a:spLocks noChangeArrowheads="1"/>
            </p:cNvSpPr>
            <p:nvPr/>
          </p:nvSpPr>
          <p:spPr bwMode="auto">
            <a:xfrm>
              <a:off x="4377" y="2432"/>
              <a:ext cx="45" cy="45"/>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18448" name="Freeform 41"/>
            <p:cNvSpPr>
              <a:spLocks/>
            </p:cNvSpPr>
            <p:nvPr/>
          </p:nvSpPr>
          <p:spPr bwMode="auto">
            <a:xfrm>
              <a:off x="4059" y="2205"/>
              <a:ext cx="1270" cy="726"/>
            </a:xfrm>
            <a:custGeom>
              <a:avLst/>
              <a:gdLst>
                <a:gd name="T0" fmla="*/ 7915 w 822"/>
                <a:gd name="T1" fmla="*/ 519 h 515"/>
                <a:gd name="T2" fmla="*/ 3512 w 822"/>
                <a:gd name="T3" fmla="*/ 751 h 515"/>
                <a:gd name="T4" fmla="*/ 973 w 822"/>
                <a:gd name="T5" fmla="*/ 1174 h 515"/>
                <a:gd name="T6" fmla="*/ 570 w 822"/>
                <a:gd name="T7" fmla="*/ 1415 h 515"/>
                <a:gd name="T8" fmla="*/ 0 w 822"/>
                <a:gd name="T9" fmla="*/ 2120 h 515"/>
                <a:gd name="T10" fmla="*/ 82 w 822"/>
                <a:gd name="T11" fmla="*/ 2824 h 515"/>
                <a:gd name="T12" fmla="*/ 1225 w 822"/>
                <a:gd name="T13" fmla="*/ 3392 h 515"/>
                <a:gd name="T14" fmla="*/ 5794 w 822"/>
                <a:gd name="T15" fmla="*/ 4002 h 515"/>
                <a:gd name="T16" fmla="*/ 7432 w 822"/>
                <a:gd name="T17" fmla="*/ 3816 h 515"/>
                <a:gd name="T18" fmla="*/ 7591 w 822"/>
                <a:gd name="T19" fmla="*/ 3624 h 515"/>
                <a:gd name="T20" fmla="*/ 8655 w 822"/>
                <a:gd name="T21" fmla="*/ 3154 h 515"/>
                <a:gd name="T22" fmla="*/ 9465 w 822"/>
                <a:gd name="T23" fmla="*/ 2681 h 515"/>
                <a:gd name="T24" fmla="*/ 9955 w 822"/>
                <a:gd name="T25" fmla="*/ 2401 h 515"/>
                <a:gd name="T26" fmla="*/ 10778 w 822"/>
                <a:gd name="T27" fmla="*/ 1601 h 515"/>
                <a:gd name="T28" fmla="*/ 10854 w 822"/>
                <a:gd name="T29" fmla="*/ 1456 h 515"/>
                <a:gd name="T30" fmla="*/ 11016 w 822"/>
                <a:gd name="T31" fmla="*/ 1319 h 515"/>
                <a:gd name="T32" fmla="*/ 11178 w 822"/>
                <a:gd name="T33" fmla="*/ 1033 h 515"/>
                <a:gd name="T34" fmla="*/ 10854 w 822"/>
                <a:gd name="T35" fmla="*/ 282 h 515"/>
                <a:gd name="T36" fmla="*/ 10529 w 822"/>
                <a:gd name="T37" fmla="*/ 190 h 515"/>
                <a:gd name="T38" fmla="*/ 10035 w 822"/>
                <a:gd name="T39" fmla="*/ 0 h 515"/>
                <a:gd name="T40" fmla="*/ 9061 w 822"/>
                <a:gd name="T41" fmla="*/ 45 h 515"/>
                <a:gd name="T42" fmla="*/ 8240 w 822"/>
                <a:gd name="T43" fmla="*/ 282 h 515"/>
                <a:gd name="T44" fmla="*/ 7915 w 822"/>
                <a:gd name="T45" fmla="*/ 519 h 5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22"/>
                <a:gd name="T70" fmla="*/ 0 h 515"/>
                <a:gd name="T71" fmla="*/ 822 w 822"/>
                <a:gd name="T72" fmla="*/ 515 h 5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22" h="515">
                  <a:moveTo>
                    <a:pt x="582" y="66"/>
                  </a:moveTo>
                  <a:cubicBezTo>
                    <a:pt x="457" y="97"/>
                    <a:pt x="423" y="92"/>
                    <a:pt x="258" y="96"/>
                  </a:cubicBezTo>
                  <a:cubicBezTo>
                    <a:pt x="184" y="107"/>
                    <a:pt x="137" y="117"/>
                    <a:pt x="72" y="150"/>
                  </a:cubicBezTo>
                  <a:cubicBezTo>
                    <a:pt x="40" y="198"/>
                    <a:pt x="82" y="140"/>
                    <a:pt x="42" y="180"/>
                  </a:cubicBezTo>
                  <a:cubicBezTo>
                    <a:pt x="17" y="205"/>
                    <a:pt x="9" y="237"/>
                    <a:pt x="0" y="270"/>
                  </a:cubicBezTo>
                  <a:cubicBezTo>
                    <a:pt x="2" y="300"/>
                    <a:pt x="1" y="330"/>
                    <a:pt x="6" y="360"/>
                  </a:cubicBezTo>
                  <a:cubicBezTo>
                    <a:pt x="12" y="394"/>
                    <a:pt x="61" y="419"/>
                    <a:pt x="90" y="432"/>
                  </a:cubicBezTo>
                  <a:cubicBezTo>
                    <a:pt x="197" y="480"/>
                    <a:pt x="310" y="503"/>
                    <a:pt x="426" y="510"/>
                  </a:cubicBezTo>
                  <a:cubicBezTo>
                    <a:pt x="466" y="505"/>
                    <a:pt x="517" y="515"/>
                    <a:pt x="546" y="486"/>
                  </a:cubicBezTo>
                  <a:cubicBezTo>
                    <a:pt x="552" y="480"/>
                    <a:pt x="552" y="469"/>
                    <a:pt x="558" y="462"/>
                  </a:cubicBezTo>
                  <a:cubicBezTo>
                    <a:pt x="570" y="448"/>
                    <a:pt x="621" y="407"/>
                    <a:pt x="636" y="402"/>
                  </a:cubicBezTo>
                  <a:cubicBezTo>
                    <a:pt x="656" y="382"/>
                    <a:pt x="676" y="362"/>
                    <a:pt x="696" y="342"/>
                  </a:cubicBezTo>
                  <a:cubicBezTo>
                    <a:pt x="708" y="330"/>
                    <a:pt x="732" y="306"/>
                    <a:pt x="732" y="306"/>
                  </a:cubicBezTo>
                  <a:cubicBezTo>
                    <a:pt x="743" y="273"/>
                    <a:pt x="777" y="240"/>
                    <a:pt x="792" y="204"/>
                  </a:cubicBezTo>
                  <a:cubicBezTo>
                    <a:pt x="794" y="198"/>
                    <a:pt x="795" y="192"/>
                    <a:pt x="798" y="186"/>
                  </a:cubicBezTo>
                  <a:cubicBezTo>
                    <a:pt x="801" y="180"/>
                    <a:pt x="807" y="175"/>
                    <a:pt x="810" y="168"/>
                  </a:cubicBezTo>
                  <a:cubicBezTo>
                    <a:pt x="815" y="156"/>
                    <a:pt x="822" y="132"/>
                    <a:pt x="822" y="132"/>
                  </a:cubicBezTo>
                  <a:cubicBezTo>
                    <a:pt x="821" y="126"/>
                    <a:pt x="816" y="54"/>
                    <a:pt x="798" y="36"/>
                  </a:cubicBezTo>
                  <a:cubicBezTo>
                    <a:pt x="792" y="30"/>
                    <a:pt x="782" y="29"/>
                    <a:pt x="774" y="24"/>
                  </a:cubicBezTo>
                  <a:cubicBezTo>
                    <a:pt x="762" y="17"/>
                    <a:pt x="738" y="0"/>
                    <a:pt x="738" y="0"/>
                  </a:cubicBezTo>
                  <a:cubicBezTo>
                    <a:pt x="714" y="2"/>
                    <a:pt x="690" y="3"/>
                    <a:pt x="666" y="6"/>
                  </a:cubicBezTo>
                  <a:cubicBezTo>
                    <a:pt x="643" y="9"/>
                    <a:pt x="628" y="29"/>
                    <a:pt x="606" y="36"/>
                  </a:cubicBezTo>
                  <a:cubicBezTo>
                    <a:pt x="581" y="74"/>
                    <a:pt x="582" y="86"/>
                    <a:pt x="582" y="66"/>
                  </a:cubicBezTo>
                  <a:close/>
                </a:path>
              </a:pathLst>
            </a:custGeom>
            <a:noFill/>
            <a:ln w="9525">
              <a:solidFill>
                <a:schemeClr val="bg2"/>
              </a:solidFill>
              <a:round/>
              <a:headEnd/>
              <a:tailEnd/>
            </a:ln>
          </p:spPr>
          <p:txBody>
            <a:bodyPr/>
            <a:lstStyle/>
            <a:p>
              <a:endParaRPr lang="en-US"/>
            </a:p>
          </p:txBody>
        </p:sp>
        <p:sp>
          <p:nvSpPr>
            <p:cNvPr id="18449" name="Oval 42"/>
            <p:cNvSpPr>
              <a:spLocks noChangeArrowheads="1"/>
            </p:cNvSpPr>
            <p:nvPr/>
          </p:nvSpPr>
          <p:spPr bwMode="auto">
            <a:xfrm>
              <a:off x="4467" y="2477"/>
              <a:ext cx="45" cy="45"/>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18450" name="Oval 43"/>
            <p:cNvSpPr>
              <a:spLocks noChangeArrowheads="1"/>
            </p:cNvSpPr>
            <p:nvPr/>
          </p:nvSpPr>
          <p:spPr bwMode="auto">
            <a:xfrm>
              <a:off x="4694" y="2387"/>
              <a:ext cx="91" cy="91"/>
            </a:xfrm>
            <a:prstGeom prst="ellipse">
              <a:avLst/>
            </a:prstGeom>
            <a:solidFill>
              <a:srgbClr val="FF0000"/>
            </a:solidFill>
            <a:ln w="9525">
              <a:solidFill>
                <a:schemeClr val="tx1"/>
              </a:solidFill>
              <a:round/>
              <a:headEnd/>
              <a:tailEnd/>
            </a:ln>
          </p:spPr>
          <p:txBody>
            <a:bodyPr wrap="none" anchor="ctr"/>
            <a:lstStyle/>
            <a:p>
              <a:endParaRPr lang="en-US"/>
            </a:p>
          </p:txBody>
        </p:sp>
        <p:sp>
          <p:nvSpPr>
            <p:cNvPr id="18451" name="Oval 44"/>
            <p:cNvSpPr>
              <a:spLocks noChangeArrowheads="1"/>
            </p:cNvSpPr>
            <p:nvPr/>
          </p:nvSpPr>
          <p:spPr bwMode="auto">
            <a:xfrm>
              <a:off x="5148" y="2387"/>
              <a:ext cx="45" cy="45"/>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18452" name="Oval 45"/>
            <p:cNvSpPr>
              <a:spLocks noChangeArrowheads="1"/>
            </p:cNvSpPr>
            <p:nvPr/>
          </p:nvSpPr>
          <p:spPr bwMode="auto">
            <a:xfrm>
              <a:off x="4785" y="2613"/>
              <a:ext cx="91" cy="91"/>
            </a:xfrm>
            <a:prstGeom prst="ellipse">
              <a:avLst/>
            </a:prstGeom>
            <a:solidFill>
              <a:srgbClr val="FF0000"/>
            </a:solidFill>
            <a:ln w="9525">
              <a:solidFill>
                <a:schemeClr val="tx1"/>
              </a:solidFill>
              <a:round/>
              <a:headEnd/>
              <a:tailEnd/>
            </a:ln>
          </p:spPr>
          <p:txBody>
            <a:bodyPr wrap="none" anchor="ctr"/>
            <a:lstStyle/>
            <a:p>
              <a:endParaRPr lang="en-US"/>
            </a:p>
          </p:txBody>
        </p:sp>
        <p:sp>
          <p:nvSpPr>
            <p:cNvPr id="18453" name="Oval 46"/>
            <p:cNvSpPr>
              <a:spLocks noChangeArrowheads="1"/>
            </p:cNvSpPr>
            <p:nvPr/>
          </p:nvSpPr>
          <p:spPr bwMode="auto">
            <a:xfrm>
              <a:off x="4196" y="2659"/>
              <a:ext cx="45" cy="45"/>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18454" name="Oval 47"/>
            <p:cNvSpPr>
              <a:spLocks noChangeArrowheads="1"/>
            </p:cNvSpPr>
            <p:nvPr/>
          </p:nvSpPr>
          <p:spPr bwMode="auto">
            <a:xfrm>
              <a:off x="4331" y="2704"/>
              <a:ext cx="91" cy="91"/>
            </a:xfrm>
            <a:prstGeom prst="ellipse">
              <a:avLst/>
            </a:prstGeom>
            <a:solidFill>
              <a:srgbClr val="FF0000"/>
            </a:solidFill>
            <a:ln w="9525">
              <a:solidFill>
                <a:schemeClr val="tx1"/>
              </a:solidFill>
              <a:round/>
              <a:headEnd/>
              <a:tailEnd/>
            </a:ln>
          </p:spPr>
          <p:txBody>
            <a:bodyPr wrap="none" anchor="ctr"/>
            <a:lstStyle/>
            <a:p>
              <a:endParaRPr lang="en-US"/>
            </a:p>
          </p:txBody>
        </p:sp>
        <p:sp>
          <p:nvSpPr>
            <p:cNvPr id="18455" name="Oval 48"/>
            <p:cNvSpPr>
              <a:spLocks noChangeArrowheads="1"/>
            </p:cNvSpPr>
            <p:nvPr/>
          </p:nvSpPr>
          <p:spPr bwMode="auto">
            <a:xfrm>
              <a:off x="5102" y="2523"/>
              <a:ext cx="45" cy="45"/>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18456" name="Oval 49"/>
            <p:cNvSpPr>
              <a:spLocks noChangeArrowheads="1"/>
            </p:cNvSpPr>
            <p:nvPr/>
          </p:nvSpPr>
          <p:spPr bwMode="auto">
            <a:xfrm>
              <a:off x="4603" y="2749"/>
              <a:ext cx="91" cy="91"/>
            </a:xfrm>
            <a:prstGeom prst="ellipse">
              <a:avLst/>
            </a:prstGeom>
            <a:solidFill>
              <a:srgbClr val="FF0000"/>
            </a:solidFill>
            <a:ln w="9525">
              <a:solidFill>
                <a:schemeClr val="tx1"/>
              </a:solidFill>
              <a:round/>
              <a:headEnd/>
              <a:tailEnd/>
            </a:ln>
          </p:spPr>
          <p:txBody>
            <a:bodyPr wrap="none" anchor="ctr"/>
            <a:lstStyle/>
            <a:p>
              <a:endParaRPr lang="en-US"/>
            </a:p>
          </p:txBody>
        </p:sp>
        <p:sp>
          <p:nvSpPr>
            <p:cNvPr id="18457" name="Oval 50"/>
            <p:cNvSpPr>
              <a:spLocks noChangeArrowheads="1"/>
            </p:cNvSpPr>
            <p:nvPr/>
          </p:nvSpPr>
          <p:spPr bwMode="auto">
            <a:xfrm>
              <a:off x="4649" y="2523"/>
              <a:ext cx="45" cy="45"/>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18458" name="Oval 51"/>
            <p:cNvSpPr>
              <a:spLocks noChangeArrowheads="1"/>
            </p:cNvSpPr>
            <p:nvPr/>
          </p:nvSpPr>
          <p:spPr bwMode="auto">
            <a:xfrm>
              <a:off x="4922" y="2341"/>
              <a:ext cx="91" cy="91"/>
            </a:xfrm>
            <a:prstGeom prst="ellipse">
              <a:avLst/>
            </a:prstGeom>
            <a:solidFill>
              <a:srgbClr val="FF0000"/>
            </a:solidFill>
            <a:ln w="9525">
              <a:solidFill>
                <a:schemeClr val="tx1"/>
              </a:solidFill>
              <a:round/>
              <a:headEnd/>
              <a:tailEnd/>
            </a:ln>
          </p:spPr>
          <p:txBody>
            <a:bodyPr wrap="none" anchor="ctr"/>
            <a:lstStyle/>
            <a:p>
              <a:endParaRPr lang="en-US"/>
            </a:p>
          </p:txBody>
        </p:sp>
        <p:sp>
          <p:nvSpPr>
            <p:cNvPr id="18459" name="Oval 52"/>
            <p:cNvSpPr>
              <a:spLocks noChangeArrowheads="1"/>
            </p:cNvSpPr>
            <p:nvPr/>
          </p:nvSpPr>
          <p:spPr bwMode="auto">
            <a:xfrm>
              <a:off x="4830" y="2432"/>
              <a:ext cx="45" cy="45"/>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18460" name="Oval 53"/>
            <p:cNvSpPr>
              <a:spLocks noChangeArrowheads="1"/>
            </p:cNvSpPr>
            <p:nvPr/>
          </p:nvSpPr>
          <p:spPr bwMode="auto">
            <a:xfrm>
              <a:off x="4967" y="2522"/>
              <a:ext cx="91" cy="91"/>
            </a:xfrm>
            <a:prstGeom prst="ellipse">
              <a:avLst/>
            </a:prstGeom>
            <a:solidFill>
              <a:srgbClr val="FF0000"/>
            </a:solidFill>
            <a:ln w="9525">
              <a:solidFill>
                <a:schemeClr val="tx1"/>
              </a:solidFill>
              <a:round/>
              <a:headEnd/>
              <a:tailEnd/>
            </a:ln>
          </p:spPr>
          <p:txBody>
            <a:bodyPr wrap="none" anchor="ctr"/>
            <a:lstStyle/>
            <a:p>
              <a:endParaRPr lang="en-US"/>
            </a:p>
          </p:txBody>
        </p:sp>
        <p:sp>
          <p:nvSpPr>
            <p:cNvPr id="18461" name="Oval 54"/>
            <p:cNvSpPr>
              <a:spLocks noChangeArrowheads="1"/>
            </p:cNvSpPr>
            <p:nvPr/>
          </p:nvSpPr>
          <p:spPr bwMode="auto">
            <a:xfrm>
              <a:off x="4377" y="2568"/>
              <a:ext cx="45" cy="45"/>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18462" name="Oval 55"/>
            <p:cNvSpPr>
              <a:spLocks noChangeArrowheads="1"/>
            </p:cNvSpPr>
            <p:nvPr/>
          </p:nvSpPr>
          <p:spPr bwMode="auto">
            <a:xfrm>
              <a:off x="4286" y="2477"/>
              <a:ext cx="91" cy="91"/>
            </a:xfrm>
            <a:prstGeom prst="ellipse">
              <a:avLst/>
            </a:prstGeom>
            <a:solidFill>
              <a:srgbClr val="FF0000"/>
            </a:solidFill>
            <a:ln w="9525">
              <a:solidFill>
                <a:schemeClr val="tx1"/>
              </a:solidFill>
              <a:round/>
              <a:headEnd/>
              <a:tailEnd/>
            </a:ln>
          </p:spPr>
          <p:txBody>
            <a:bodyPr wrap="none" anchor="ctr"/>
            <a:lstStyle/>
            <a:p>
              <a:endParaRPr lang="en-US"/>
            </a:p>
          </p:txBody>
        </p:sp>
        <p:sp>
          <p:nvSpPr>
            <p:cNvPr id="18463" name="Oval 56"/>
            <p:cNvSpPr>
              <a:spLocks noChangeArrowheads="1"/>
            </p:cNvSpPr>
            <p:nvPr/>
          </p:nvSpPr>
          <p:spPr bwMode="auto">
            <a:xfrm>
              <a:off x="4740" y="2523"/>
              <a:ext cx="45" cy="45"/>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18464" name="Oval 57"/>
            <p:cNvSpPr>
              <a:spLocks noChangeArrowheads="1"/>
            </p:cNvSpPr>
            <p:nvPr/>
          </p:nvSpPr>
          <p:spPr bwMode="auto">
            <a:xfrm>
              <a:off x="4468" y="2705"/>
              <a:ext cx="45" cy="45"/>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18465" name="Oval 58"/>
            <p:cNvSpPr>
              <a:spLocks noChangeArrowheads="1"/>
            </p:cNvSpPr>
            <p:nvPr/>
          </p:nvSpPr>
          <p:spPr bwMode="auto">
            <a:xfrm>
              <a:off x="4650" y="2614"/>
              <a:ext cx="45" cy="45"/>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18466" name="Oval 59"/>
            <p:cNvSpPr>
              <a:spLocks noChangeArrowheads="1"/>
            </p:cNvSpPr>
            <p:nvPr/>
          </p:nvSpPr>
          <p:spPr bwMode="auto">
            <a:xfrm>
              <a:off x="4694" y="2750"/>
              <a:ext cx="45" cy="45"/>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18467" name="Oval 60"/>
            <p:cNvSpPr>
              <a:spLocks noChangeArrowheads="1"/>
            </p:cNvSpPr>
            <p:nvPr/>
          </p:nvSpPr>
          <p:spPr bwMode="auto">
            <a:xfrm>
              <a:off x="4467" y="2795"/>
              <a:ext cx="45" cy="45"/>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18468" name="Oval 61"/>
            <p:cNvSpPr>
              <a:spLocks noChangeArrowheads="1"/>
            </p:cNvSpPr>
            <p:nvPr/>
          </p:nvSpPr>
          <p:spPr bwMode="auto">
            <a:xfrm>
              <a:off x="4876" y="2750"/>
              <a:ext cx="45" cy="45"/>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18469" name="Text Box 62"/>
            <p:cNvSpPr txBox="1">
              <a:spLocks noChangeArrowheads="1"/>
            </p:cNvSpPr>
            <p:nvPr/>
          </p:nvSpPr>
          <p:spPr bwMode="auto">
            <a:xfrm>
              <a:off x="2608" y="2387"/>
              <a:ext cx="1452" cy="288"/>
            </a:xfrm>
            <a:prstGeom prst="rect">
              <a:avLst/>
            </a:prstGeom>
            <a:noFill/>
            <a:ln w="9525">
              <a:noFill/>
              <a:miter lim="800000"/>
              <a:headEnd/>
              <a:tailEnd/>
            </a:ln>
          </p:spPr>
          <p:txBody>
            <a:bodyPr wrap="none">
              <a:spAutoFit/>
            </a:bodyPr>
            <a:lstStyle/>
            <a:p>
              <a:r>
                <a:rPr lang="es-ES" sz="1200">
                  <a:latin typeface="Arial Narrow" pitchFamily="34" charset="0"/>
                </a:rPr>
                <a:t>Cuerpo cargado negativamente</a:t>
              </a:r>
            </a:p>
            <a:p>
              <a:r>
                <a:rPr lang="es-ES" sz="1200">
                  <a:latin typeface="Arial Narrow" pitchFamily="34" charset="0"/>
                </a:rPr>
                <a:t># cargas negativas&gt;# cargas positivas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pPr eaLnBrk="1" hangingPunct="1"/>
            <a:r>
              <a:rPr lang="es-ES" smtClean="0"/>
              <a:t>Propiedades de la carga eléctrica</a:t>
            </a:r>
          </a:p>
        </p:txBody>
      </p:sp>
      <p:sp>
        <p:nvSpPr>
          <p:cNvPr id="19462" name="Rectangle 3"/>
          <p:cNvSpPr>
            <a:spLocks noGrp="1" noChangeArrowheads="1"/>
          </p:cNvSpPr>
          <p:nvPr>
            <p:ph idx="1"/>
          </p:nvPr>
        </p:nvSpPr>
        <p:spPr/>
        <p:txBody>
          <a:bodyPr/>
          <a:lstStyle/>
          <a:p>
            <a:pPr marL="0" indent="0" algn="just" eaLnBrk="1" hangingPunct="1">
              <a:buFontTx/>
              <a:buNone/>
            </a:pPr>
            <a:r>
              <a:rPr lang="es-ES" sz="1800" dirty="0" smtClean="0"/>
              <a:t>La unidad de carga en el sistema internacional de unidades es el </a:t>
            </a:r>
            <a:r>
              <a:rPr lang="es-ES" sz="1800" i="1" dirty="0" smtClean="0">
                <a:solidFill>
                  <a:srgbClr val="0000CC"/>
                </a:solidFill>
              </a:rPr>
              <a:t>coulomb</a:t>
            </a:r>
            <a:r>
              <a:rPr lang="es-ES" sz="1800" dirty="0" smtClean="0"/>
              <a:t> y su símbolo es </a:t>
            </a:r>
            <a:r>
              <a:rPr lang="es-ES" sz="1800" i="1" dirty="0" smtClean="0">
                <a:solidFill>
                  <a:srgbClr val="0000CC"/>
                </a:solidFill>
              </a:rPr>
              <a:t>C</a:t>
            </a:r>
            <a:r>
              <a:rPr lang="es-ES" sz="1800" dirty="0" smtClean="0"/>
              <a:t>. </a:t>
            </a:r>
          </a:p>
        </p:txBody>
      </p:sp>
      <p:sp>
        <p:nvSpPr>
          <p:cNvPr id="19459" name="4 Marcador de fecha"/>
          <p:cNvSpPr>
            <a:spLocks noGrp="1"/>
          </p:cNvSpPr>
          <p:nvPr>
            <p:ph type="dt" sz="half" idx="10"/>
          </p:nvPr>
        </p:nvSpPr>
        <p:spPr>
          <a:noFill/>
        </p:spPr>
        <p:txBody>
          <a:bodyPr/>
          <a:lstStyle/>
          <a:p>
            <a:fld id="{6C23F87C-AE51-43DC-869E-33CC51C2BCBC}" type="datetime1">
              <a:rPr lang="es-ES" smtClean="0"/>
              <a:pPr/>
              <a:t>07/02/2012</a:t>
            </a:fld>
            <a:endParaRPr lang="es-ES" smtClean="0"/>
          </a:p>
        </p:txBody>
      </p:sp>
      <p:sp>
        <p:nvSpPr>
          <p:cNvPr id="19460" name="6 Marcador de número de diapositiva"/>
          <p:cNvSpPr>
            <a:spLocks noGrp="1"/>
          </p:cNvSpPr>
          <p:nvPr>
            <p:ph type="sldNum" sz="quarter" idx="12"/>
          </p:nvPr>
        </p:nvSpPr>
        <p:spPr>
          <a:noFill/>
        </p:spPr>
        <p:txBody>
          <a:bodyPr/>
          <a:lstStyle/>
          <a:p>
            <a:fld id="{5FB4700C-271C-407D-9349-7C2D04D70A2D}" type="slidenum">
              <a:rPr lang="es-ES" smtClean="0"/>
              <a:pPr/>
              <a:t>6</a:t>
            </a:fld>
            <a:endParaRPr lang="es-ES" smtClean="0"/>
          </a:p>
        </p:txBody>
      </p:sp>
      <p:sp>
        <p:nvSpPr>
          <p:cNvPr id="211974" name="Rectangle 6"/>
          <p:cNvSpPr>
            <a:spLocks noChangeArrowheads="1"/>
          </p:cNvSpPr>
          <p:nvPr/>
        </p:nvSpPr>
        <p:spPr bwMode="auto">
          <a:xfrm>
            <a:off x="4629150" y="5608638"/>
            <a:ext cx="2751138" cy="412750"/>
          </a:xfrm>
          <a:prstGeom prst="rect">
            <a:avLst/>
          </a:prstGeom>
          <a:noFill/>
          <a:ln w="9525" algn="ctr">
            <a:noFill/>
            <a:miter lim="800000"/>
            <a:headEnd/>
            <a:tailEnd/>
          </a:ln>
        </p:spPr>
        <p:txBody>
          <a:bodyPr wrap="none" anchor="ctr">
            <a:spAutoFit/>
          </a:bodyPr>
          <a:lstStyle/>
          <a:p>
            <a:pPr algn="just" eaLnBrk="1" hangingPunct="1"/>
            <a:r>
              <a:rPr lang="es-ES" sz="2100" b="1">
                <a:latin typeface="Arial Narrow" pitchFamily="34" charset="0"/>
              </a:rPr>
              <a:t>e = 1,60217733 </a:t>
            </a:r>
            <a:r>
              <a:rPr lang="es-ES" sz="2100">
                <a:latin typeface="Arial Narrow" pitchFamily="34" charset="0"/>
              </a:rPr>
              <a:t>x</a:t>
            </a:r>
            <a:r>
              <a:rPr lang="es-ES" sz="2100" b="1">
                <a:latin typeface="Arial Narrow" pitchFamily="34" charset="0"/>
              </a:rPr>
              <a:t> 10 </a:t>
            </a:r>
            <a:r>
              <a:rPr lang="es-ES" sz="2100" b="1" baseline="30000">
                <a:latin typeface="Arial Narrow" pitchFamily="34" charset="0"/>
              </a:rPr>
              <a:t>– 19</a:t>
            </a:r>
            <a:r>
              <a:rPr lang="es-ES" sz="2100" b="1">
                <a:latin typeface="Arial Narrow" pitchFamily="34" charset="0"/>
              </a:rPr>
              <a:t> C</a:t>
            </a:r>
          </a:p>
        </p:txBody>
      </p:sp>
      <p:sp>
        <p:nvSpPr>
          <p:cNvPr id="211975" name="Text Box 7"/>
          <p:cNvSpPr txBox="1">
            <a:spLocks noChangeArrowheads="1"/>
          </p:cNvSpPr>
          <p:nvPr/>
        </p:nvSpPr>
        <p:spPr bwMode="auto">
          <a:xfrm>
            <a:off x="571472" y="5715016"/>
            <a:ext cx="7200900" cy="579438"/>
          </a:xfrm>
          <a:prstGeom prst="rect">
            <a:avLst/>
          </a:prstGeom>
          <a:noFill/>
          <a:ln w="9525" algn="ctr">
            <a:noFill/>
            <a:miter lim="800000"/>
            <a:headEnd/>
            <a:tailEnd/>
          </a:ln>
        </p:spPr>
        <p:txBody>
          <a:bodyPr>
            <a:spAutoFit/>
          </a:bodyPr>
          <a:lstStyle/>
          <a:p>
            <a:pPr eaLnBrk="1" hangingPunct="1">
              <a:spcBef>
                <a:spcPct val="10000"/>
              </a:spcBef>
            </a:pPr>
            <a:r>
              <a:rPr lang="es-ES">
                <a:latin typeface="Arial Narrow" pitchFamily="34" charset="0"/>
              </a:rPr>
              <a:t>Donde  </a:t>
            </a:r>
            <a:r>
              <a:rPr lang="es-ES" sz="2400" i="1">
                <a:latin typeface="Arial Narrow" pitchFamily="34" charset="0"/>
              </a:rPr>
              <a:t>e</a:t>
            </a:r>
            <a:r>
              <a:rPr lang="es-ES" sz="3200" b="1">
                <a:latin typeface="Arial Narrow" pitchFamily="34" charset="0"/>
              </a:rPr>
              <a:t> </a:t>
            </a:r>
            <a:r>
              <a:rPr lang="es-ES">
                <a:latin typeface="Arial Narrow" pitchFamily="34" charset="0"/>
              </a:rPr>
              <a:t> es la carga fundamental y su valor es:</a:t>
            </a:r>
          </a:p>
        </p:txBody>
      </p:sp>
      <p:grpSp>
        <p:nvGrpSpPr>
          <p:cNvPr id="2" name="Group 8"/>
          <p:cNvGrpSpPr>
            <a:grpSpLocks/>
          </p:cNvGrpSpPr>
          <p:nvPr/>
        </p:nvGrpSpPr>
        <p:grpSpPr bwMode="auto">
          <a:xfrm>
            <a:off x="928662" y="3286124"/>
            <a:ext cx="6697662" cy="2246313"/>
            <a:chOff x="793" y="2106"/>
            <a:chExt cx="4219" cy="1415"/>
          </a:xfrm>
        </p:grpSpPr>
        <p:grpSp>
          <p:nvGrpSpPr>
            <p:cNvPr id="3" name="Group 9"/>
            <p:cNvGrpSpPr>
              <a:grpSpLocks/>
            </p:cNvGrpSpPr>
            <p:nvPr/>
          </p:nvGrpSpPr>
          <p:grpSpPr bwMode="auto">
            <a:xfrm>
              <a:off x="793" y="3158"/>
              <a:ext cx="1064" cy="363"/>
              <a:chOff x="249" y="3657"/>
              <a:chExt cx="1361" cy="326"/>
            </a:xfrm>
          </p:grpSpPr>
          <p:sp>
            <p:nvSpPr>
              <p:cNvPr id="19497" name="Oval 10"/>
              <p:cNvSpPr>
                <a:spLocks noChangeArrowheads="1"/>
              </p:cNvSpPr>
              <p:nvPr/>
            </p:nvSpPr>
            <p:spPr bwMode="auto">
              <a:xfrm>
                <a:off x="1268" y="3731"/>
                <a:ext cx="182" cy="182"/>
              </a:xfrm>
              <a:prstGeom prst="ellipse">
                <a:avLst/>
              </a:prstGeom>
              <a:solidFill>
                <a:srgbClr val="FFFFCC"/>
              </a:solidFill>
              <a:ln w="9525" algn="ctr">
                <a:solidFill>
                  <a:schemeClr val="tx1"/>
                </a:solidFill>
                <a:round/>
                <a:headEnd/>
                <a:tailEnd/>
              </a:ln>
            </p:spPr>
            <p:txBody>
              <a:bodyPr wrap="none" anchor="ctr"/>
              <a:lstStyle/>
              <a:p>
                <a:endParaRPr lang="en-US"/>
              </a:p>
            </p:txBody>
          </p:sp>
          <p:sp>
            <p:nvSpPr>
              <p:cNvPr id="19498" name="Rectangle 11"/>
              <p:cNvSpPr>
                <a:spLocks noChangeArrowheads="1"/>
              </p:cNvSpPr>
              <p:nvPr/>
            </p:nvSpPr>
            <p:spPr bwMode="auto">
              <a:xfrm>
                <a:off x="249" y="3657"/>
                <a:ext cx="1361" cy="326"/>
              </a:xfrm>
              <a:prstGeom prst="rect">
                <a:avLst/>
              </a:prstGeom>
              <a:solidFill>
                <a:srgbClr val="FFFFCC"/>
              </a:solidFill>
              <a:ln w="9525" algn="ctr">
                <a:noFill/>
                <a:miter lim="800000"/>
                <a:headEnd/>
                <a:tailEnd/>
              </a:ln>
            </p:spPr>
            <p:txBody>
              <a:bodyPr/>
              <a:lstStyle/>
              <a:p>
                <a:pPr eaLnBrk="1" hangingPunct="1">
                  <a:spcBef>
                    <a:spcPct val="20000"/>
                  </a:spcBef>
                </a:pPr>
                <a:r>
                  <a:rPr lang="es-ES" b="1">
                    <a:latin typeface="Arial Narrow" pitchFamily="34" charset="0"/>
                  </a:rPr>
                  <a:t>Neutrón</a:t>
                </a:r>
              </a:p>
            </p:txBody>
          </p:sp>
        </p:grpSp>
        <p:grpSp>
          <p:nvGrpSpPr>
            <p:cNvPr id="4" name="Group 12"/>
            <p:cNvGrpSpPr>
              <a:grpSpLocks/>
            </p:cNvGrpSpPr>
            <p:nvPr/>
          </p:nvGrpSpPr>
          <p:grpSpPr bwMode="auto">
            <a:xfrm>
              <a:off x="793" y="2795"/>
              <a:ext cx="1064" cy="363"/>
              <a:chOff x="249" y="3311"/>
              <a:chExt cx="1361" cy="346"/>
            </a:xfrm>
          </p:grpSpPr>
          <p:sp>
            <p:nvSpPr>
              <p:cNvPr id="19495" name="Oval 13"/>
              <p:cNvSpPr>
                <a:spLocks noChangeArrowheads="1"/>
              </p:cNvSpPr>
              <p:nvPr/>
            </p:nvSpPr>
            <p:spPr bwMode="auto">
              <a:xfrm>
                <a:off x="1284" y="3390"/>
                <a:ext cx="182" cy="182"/>
              </a:xfrm>
              <a:prstGeom prst="ellipse">
                <a:avLst/>
              </a:prstGeom>
              <a:solidFill>
                <a:srgbClr val="FFFFCC"/>
              </a:solidFill>
              <a:ln w="9525" algn="ctr">
                <a:solidFill>
                  <a:schemeClr val="tx1"/>
                </a:solidFill>
                <a:round/>
                <a:headEnd/>
                <a:tailEnd/>
              </a:ln>
            </p:spPr>
            <p:txBody>
              <a:bodyPr wrap="none" anchor="ctr"/>
              <a:lstStyle/>
              <a:p>
                <a:endParaRPr lang="en-US"/>
              </a:p>
            </p:txBody>
          </p:sp>
          <p:sp>
            <p:nvSpPr>
              <p:cNvPr id="19496" name="Rectangle 14"/>
              <p:cNvSpPr>
                <a:spLocks noChangeArrowheads="1"/>
              </p:cNvSpPr>
              <p:nvPr/>
            </p:nvSpPr>
            <p:spPr bwMode="auto">
              <a:xfrm>
                <a:off x="249" y="3311"/>
                <a:ext cx="1361" cy="346"/>
              </a:xfrm>
              <a:prstGeom prst="rect">
                <a:avLst/>
              </a:prstGeom>
              <a:solidFill>
                <a:srgbClr val="FFFFCC"/>
              </a:solidFill>
              <a:ln w="9525" algn="ctr">
                <a:noFill/>
                <a:miter lim="800000"/>
                <a:headEnd/>
                <a:tailEnd/>
              </a:ln>
            </p:spPr>
            <p:txBody>
              <a:bodyPr/>
              <a:lstStyle/>
              <a:p>
                <a:pPr eaLnBrk="1" hangingPunct="1">
                  <a:spcBef>
                    <a:spcPct val="20000"/>
                  </a:spcBef>
                </a:pPr>
                <a:r>
                  <a:rPr lang="es-ES" b="1">
                    <a:latin typeface="Arial Narrow" pitchFamily="34" charset="0"/>
                  </a:rPr>
                  <a:t>Protón</a:t>
                </a:r>
              </a:p>
            </p:txBody>
          </p:sp>
        </p:grpSp>
        <p:sp>
          <p:nvSpPr>
            <p:cNvPr id="19470" name="Rectangle 15"/>
            <p:cNvSpPr>
              <a:spLocks noChangeArrowheads="1"/>
            </p:cNvSpPr>
            <p:nvPr/>
          </p:nvSpPr>
          <p:spPr bwMode="auto">
            <a:xfrm>
              <a:off x="793" y="2469"/>
              <a:ext cx="1064" cy="326"/>
            </a:xfrm>
            <a:prstGeom prst="rect">
              <a:avLst/>
            </a:prstGeom>
            <a:solidFill>
              <a:srgbClr val="FFFFCC"/>
            </a:solidFill>
            <a:ln w="9525" algn="ctr">
              <a:noFill/>
              <a:miter lim="800000"/>
              <a:headEnd/>
              <a:tailEnd/>
            </a:ln>
          </p:spPr>
          <p:txBody>
            <a:bodyPr/>
            <a:lstStyle/>
            <a:p>
              <a:pPr eaLnBrk="1" hangingPunct="1">
                <a:spcBef>
                  <a:spcPct val="20000"/>
                </a:spcBef>
              </a:pPr>
              <a:r>
                <a:rPr lang="es-ES" b="1">
                  <a:latin typeface="Arial Narrow" pitchFamily="34" charset="0"/>
                </a:rPr>
                <a:t>Electrón</a:t>
              </a:r>
            </a:p>
          </p:txBody>
        </p:sp>
        <p:sp>
          <p:nvSpPr>
            <p:cNvPr id="19471" name="Rectangle 16"/>
            <p:cNvSpPr>
              <a:spLocks noChangeArrowheads="1"/>
            </p:cNvSpPr>
            <p:nvPr/>
          </p:nvSpPr>
          <p:spPr bwMode="auto">
            <a:xfrm>
              <a:off x="3697" y="3195"/>
              <a:ext cx="1315" cy="326"/>
            </a:xfrm>
            <a:prstGeom prst="rect">
              <a:avLst/>
            </a:prstGeom>
            <a:solidFill>
              <a:schemeClr val="bg1"/>
            </a:solidFill>
            <a:ln w="9525" algn="ctr">
              <a:noFill/>
              <a:miter lim="800000"/>
              <a:headEnd/>
              <a:tailEnd/>
            </a:ln>
          </p:spPr>
          <p:txBody>
            <a:bodyPr/>
            <a:lstStyle/>
            <a:p>
              <a:pPr algn="ctr" eaLnBrk="1" hangingPunct="1">
                <a:spcBef>
                  <a:spcPct val="20000"/>
                </a:spcBef>
              </a:pPr>
              <a:r>
                <a:rPr lang="es-ES">
                  <a:latin typeface="Arial Narrow" pitchFamily="34" charset="0"/>
                </a:rPr>
                <a:t>cero</a:t>
              </a:r>
            </a:p>
          </p:txBody>
        </p:sp>
        <p:sp>
          <p:nvSpPr>
            <p:cNvPr id="19472" name="Rectangle 17"/>
            <p:cNvSpPr>
              <a:spLocks noChangeArrowheads="1"/>
            </p:cNvSpPr>
            <p:nvPr/>
          </p:nvSpPr>
          <p:spPr bwMode="auto">
            <a:xfrm>
              <a:off x="1857" y="3195"/>
              <a:ext cx="1840" cy="326"/>
            </a:xfrm>
            <a:prstGeom prst="rect">
              <a:avLst/>
            </a:prstGeom>
            <a:solidFill>
              <a:schemeClr val="bg1"/>
            </a:solidFill>
            <a:ln w="9525" algn="ctr">
              <a:noFill/>
              <a:miter lim="800000"/>
              <a:headEnd/>
              <a:tailEnd/>
            </a:ln>
          </p:spPr>
          <p:txBody>
            <a:bodyPr/>
            <a:lstStyle/>
            <a:p>
              <a:pPr algn="ctr" eaLnBrk="1" hangingPunct="1">
                <a:spcBef>
                  <a:spcPct val="20000"/>
                </a:spcBef>
              </a:pPr>
              <a:r>
                <a:rPr lang="es-ES">
                  <a:latin typeface="Arial Narrow" pitchFamily="34" charset="0"/>
                </a:rPr>
                <a:t>1,6749286 x 10 </a:t>
              </a:r>
              <a:r>
                <a:rPr lang="es-ES" baseline="30000">
                  <a:latin typeface="Arial Narrow" pitchFamily="34" charset="0"/>
                </a:rPr>
                <a:t>- 27</a:t>
              </a:r>
              <a:r>
                <a:rPr lang="es-ES">
                  <a:latin typeface="Arial Narrow" pitchFamily="34" charset="0"/>
                </a:rPr>
                <a:t>  kg </a:t>
              </a:r>
            </a:p>
          </p:txBody>
        </p:sp>
        <p:sp>
          <p:nvSpPr>
            <p:cNvPr id="19473" name="Rectangle 18"/>
            <p:cNvSpPr>
              <a:spLocks noChangeArrowheads="1"/>
            </p:cNvSpPr>
            <p:nvPr/>
          </p:nvSpPr>
          <p:spPr bwMode="auto">
            <a:xfrm>
              <a:off x="3697" y="2812"/>
              <a:ext cx="1315" cy="346"/>
            </a:xfrm>
            <a:prstGeom prst="rect">
              <a:avLst/>
            </a:prstGeom>
            <a:solidFill>
              <a:schemeClr val="bg1"/>
            </a:solidFill>
            <a:ln w="9525" algn="ctr">
              <a:noFill/>
              <a:miter lim="800000"/>
              <a:headEnd/>
              <a:tailEnd/>
            </a:ln>
          </p:spPr>
          <p:txBody>
            <a:bodyPr/>
            <a:lstStyle/>
            <a:p>
              <a:pPr algn="ctr" eaLnBrk="1" hangingPunct="1">
                <a:spcBef>
                  <a:spcPct val="20000"/>
                </a:spcBef>
              </a:pPr>
              <a:r>
                <a:rPr lang="es-ES">
                  <a:latin typeface="Arial Narrow" pitchFamily="34" charset="0"/>
                </a:rPr>
                <a:t>+ e</a:t>
              </a:r>
            </a:p>
          </p:txBody>
        </p:sp>
        <p:sp>
          <p:nvSpPr>
            <p:cNvPr id="19474" name="Rectangle 19"/>
            <p:cNvSpPr>
              <a:spLocks noChangeArrowheads="1"/>
            </p:cNvSpPr>
            <p:nvPr/>
          </p:nvSpPr>
          <p:spPr bwMode="auto">
            <a:xfrm>
              <a:off x="1857" y="2812"/>
              <a:ext cx="1840" cy="346"/>
            </a:xfrm>
            <a:prstGeom prst="rect">
              <a:avLst/>
            </a:prstGeom>
            <a:solidFill>
              <a:schemeClr val="bg1"/>
            </a:solidFill>
            <a:ln w="9525" algn="ctr">
              <a:noFill/>
              <a:miter lim="800000"/>
              <a:headEnd/>
              <a:tailEnd/>
            </a:ln>
          </p:spPr>
          <p:txBody>
            <a:bodyPr/>
            <a:lstStyle/>
            <a:p>
              <a:pPr algn="ctr" eaLnBrk="1" hangingPunct="1">
                <a:spcBef>
                  <a:spcPct val="20000"/>
                </a:spcBef>
              </a:pPr>
              <a:r>
                <a:rPr lang="es-ES">
                  <a:latin typeface="Arial Narrow" pitchFamily="34" charset="0"/>
                </a:rPr>
                <a:t>1,6726231 x 10 </a:t>
              </a:r>
              <a:r>
                <a:rPr lang="es-ES" baseline="30000">
                  <a:latin typeface="Arial Narrow" pitchFamily="34" charset="0"/>
                </a:rPr>
                <a:t>- 27</a:t>
              </a:r>
              <a:r>
                <a:rPr lang="es-ES">
                  <a:latin typeface="Arial Narrow" pitchFamily="34" charset="0"/>
                </a:rPr>
                <a:t>  kg </a:t>
              </a:r>
            </a:p>
          </p:txBody>
        </p:sp>
        <p:sp>
          <p:nvSpPr>
            <p:cNvPr id="19475" name="Rectangle 20"/>
            <p:cNvSpPr>
              <a:spLocks noChangeArrowheads="1"/>
            </p:cNvSpPr>
            <p:nvPr/>
          </p:nvSpPr>
          <p:spPr bwMode="auto">
            <a:xfrm>
              <a:off x="3697" y="2469"/>
              <a:ext cx="1315" cy="326"/>
            </a:xfrm>
            <a:prstGeom prst="rect">
              <a:avLst/>
            </a:prstGeom>
            <a:solidFill>
              <a:schemeClr val="bg1"/>
            </a:solidFill>
            <a:ln w="9525" algn="ctr">
              <a:noFill/>
              <a:miter lim="800000"/>
              <a:headEnd/>
              <a:tailEnd/>
            </a:ln>
          </p:spPr>
          <p:txBody>
            <a:bodyPr/>
            <a:lstStyle/>
            <a:p>
              <a:pPr algn="ctr" eaLnBrk="1" hangingPunct="1">
                <a:spcBef>
                  <a:spcPct val="20000"/>
                </a:spcBef>
                <a:buFontTx/>
                <a:buChar char="-"/>
              </a:pPr>
              <a:r>
                <a:rPr lang="es-ES">
                  <a:latin typeface="Arial Narrow" pitchFamily="34" charset="0"/>
                </a:rPr>
                <a:t> e</a:t>
              </a:r>
            </a:p>
          </p:txBody>
        </p:sp>
        <p:sp>
          <p:nvSpPr>
            <p:cNvPr id="19476" name="Rectangle 21"/>
            <p:cNvSpPr>
              <a:spLocks noChangeArrowheads="1"/>
            </p:cNvSpPr>
            <p:nvPr/>
          </p:nvSpPr>
          <p:spPr bwMode="auto">
            <a:xfrm>
              <a:off x="1857" y="2469"/>
              <a:ext cx="1840" cy="326"/>
            </a:xfrm>
            <a:prstGeom prst="rect">
              <a:avLst/>
            </a:prstGeom>
            <a:solidFill>
              <a:schemeClr val="bg1"/>
            </a:solidFill>
            <a:ln w="9525" algn="ctr">
              <a:noFill/>
              <a:miter lim="800000"/>
              <a:headEnd/>
              <a:tailEnd/>
            </a:ln>
          </p:spPr>
          <p:txBody>
            <a:bodyPr/>
            <a:lstStyle/>
            <a:p>
              <a:pPr algn="ctr" eaLnBrk="1" hangingPunct="1">
                <a:spcBef>
                  <a:spcPct val="20000"/>
                </a:spcBef>
              </a:pPr>
              <a:r>
                <a:rPr lang="es-ES">
                  <a:latin typeface="Arial Narrow" pitchFamily="34" charset="0"/>
                </a:rPr>
                <a:t>9,1093897 x 10 </a:t>
              </a:r>
              <a:r>
                <a:rPr lang="es-ES" baseline="30000">
                  <a:latin typeface="Arial Narrow" pitchFamily="34" charset="0"/>
                </a:rPr>
                <a:t>- 31</a:t>
              </a:r>
              <a:r>
                <a:rPr lang="es-ES">
                  <a:latin typeface="Arial Narrow" pitchFamily="34" charset="0"/>
                </a:rPr>
                <a:t>  kg </a:t>
              </a:r>
            </a:p>
          </p:txBody>
        </p:sp>
        <p:sp>
          <p:nvSpPr>
            <p:cNvPr id="19477" name="Rectangle 22"/>
            <p:cNvSpPr>
              <a:spLocks noChangeArrowheads="1"/>
            </p:cNvSpPr>
            <p:nvPr/>
          </p:nvSpPr>
          <p:spPr bwMode="auto">
            <a:xfrm>
              <a:off x="3697" y="2106"/>
              <a:ext cx="1315" cy="326"/>
            </a:xfrm>
            <a:prstGeom prst="rect">
              <a:avLst/>
            </a:prstGeom>
            <a:solidFill>
              <a:srgbClr val="FFFF99"/>
            </a:solidFill>
            <a:ln w="9525" algn="ctr">
              <a:noFill/>
              <a:miter lim="800000"/>
              <a:headEnd/>
              <a:tailEnd/>
            </a:ln>
          </p:spPr>
          <p:txBody>
            <a:bodyPr/>
            <a:lstStyle/>
            <a:p>
              <a:pPr algn="ctr" eaLnBrk="1" hangingPunct="1">
                <a:spcBef>
                  <a:spcPct val="20000"/>
                </a:spcBef>
              </a:pPr>
              <a:r>
                <a:rPr lang="es-ES" b="1">
                  <a:latin typeface="Arial Narrow" pitchFamily="34" charset="0"/>
                </a:rPr>
                <a:t>Carga</a:t>
              </a:r>
            </a:p>
          </p:txBody>
        </p:sp>
        <p:sp>
          <p:nvSpPr>
            <p:cNvPr id="19478" name="Rectangle 23"/>
            <p:cNvSpPr>
              <a:spLocks noChangeArrowheads="1"/>
            </p:cNvSpPr>
            <p:nvPr/>
          </p:nvSpPr>
          <p:spPr bwMode="auto">
            <a:xfrm>
              <a:off x="1857" y="2106"/>
              <a:ext cx="1840" cy="326"/>
            </a:xfrm>
            <a:prstGeom prst="rect">
              <a:avLst/>
            </a:prstGeom>
            <a:solidFill>
              <a:srgbClr val="FFFF99"/>
            </a:solidFill>
            <a:ln w="9525" algn="ctr">
              <a:noFill/>
              <a:miter lim="800000"/>
              <a:headEnd/>
              <a:tailEnd/>
            </a:ln>
          </p:spPr>
          <p:txBody>
            <a:bodyPr/>
            <a:lstStyle/>
            <a:p>
              <a:pPr algn="ctr" eaLnBrk="1" hangingPunct="1">
                <a:spcBef>
                  <a:spcPct val="20000"/>
                </a:spcBef>
              </a:pPr>
              <a:r>
                <a:rPr lang="es-ES" b="1">
                  <a:latin typeface="Arial Narrow" pitchFamily="34" charset="0"/>
                </a:rPr>
                <a:t>Masa</a:t>
              </a:r>
            </a:p>
          </p:txBody>
        </p:sp>
        <p:grpSp>
          <p:nvGrpSpPr>
            <p:cNvPr id="5" name="Group 24"/>
            <p:cNvGrpSpPr>
              <a:grpSpLocks/>
            </p:cNvGrpSpPr>
            <p:nvPr/>
          </p:nvGrpSpPr>
          <p:grpSpPr bwMode="auto">
            <a:xfrm>
              <a:off x="793" y="2106"/>
              <a:ext cx="4219" cy="1415"/>
              <a:chOff x="158" y="1108"/>
              <a:chExt cx="5398" cy="1324"/>
            </a:xfrm>
          </p:grpSpPr>
          <p:sp>
            <p:nvSpPr>
              <p:cNvPr id="19483" name="Rectangle 25" descr="Confeti pequeño"/>
              <p:cNvSpPr>
                <a:spLocks noChangeArrowheads="1"/>
              </p:cNvSpPr>
              <p:nvPr/>
            </p:nvSpPr>
            <p:spPr bwMode="auto">
              <a:xfrm>
                <a:off x="158" y="1108"/>
                <a:ext cx="1361" cy="326"/>
              </a:xfrm>
              <a:prstGeom prst="rect">
                <a:avLst/>
              </a:prstGeom>
              <a:pattFill prst="smConfetti">
                <a:fgClr>
                  <a:srgbClr val="003399"/>
                </a:fgClr>
                <a:bgClr>
                  <a:schemeClr val="bg1"/>
                </a:bgClr>
              </a:pattFill>
              <a:ln w="19050" algn="ctr">
                <a:solidFill>
                  <a:schemeClr val="tx1"/>
                </a:solidFill>
                <a:miter lim="800000"/>
                <a:headEnd/>
                <a:tailEnd/>
              </a:ln>
            </p:spPr>
            <p:txBody>
              <a:bodyPr anchor="ctr"/>
              <a:lstStyle/>
              <a:p>
                <a:pPr eaLnBrk="1" hangingPunct="1">
                  <a:spcBef>
                    <a:spcPct val="20000"/>
                  </a:spcBef>
                </a:pPr>
                <a:endParaRPr lang="es-PE" sz="900" i="1">
                  <a:latin typeface="Arial Narrow" pitchFamily="34" charset="0"/>
                </a:endParaRPr>
              </a:p>
            </p:txBody>
          </p:sp>
          <p:grpSp>
            <p:nvGrpSpPr>
              <p:cNvPr id="6" name="Group 26"/>
              <p:cNvGrpSpPr>
                <a:grpSpLocks/>
              </p:cNvGrpSpPr>
              <p:nvPr/>
            </p:nvGrpSpPr>
            <p:grpSpPr bwMode="auto">
              <a:xfrm>
                <a:off x="158" y="1108"/>
                <a:ext cx="5398" cy="1324"/>
                <a:chOff x="249" y="2659"/>
                <a:chExt cx="5398" cy="1324"/>
              </a:xfrm>
            </p:grpSpPr>
            <p:sp>
              <p:nvSpPr>
                <p:cNvPr id="19485" name="Line 27"/>
                <p:cNvSpPr>
                  <a:spLocks noChangeShapeType="1"/>
                </p:cNvSpPr>
                <p:nvPr/>
              </p:nvSpPr>
              <p:spPr bwMode="auto">
                <a:xfrm>
                  <a:off x="249" y="2985"/>
                  <a:ext cx="5398" cy="0"/>
                </a:xfrm>
                <a:prstGeom prst="line">
                  <a:avLst/>
                </a:prstGeom>
                <a:noFill/>
                <a:ln w="19050">
                  <a:solidFill>
                    <a:srgbClr val="AA013A"/>
                  </a:solidFill>
                  <a:round/>
                  <a:headEnd/>
                  <a:tailEnd/>
                </a:ln>
              </p:spPr>
              <p:txBody>
                <a:bodyPr/>
                <a:lstStyle/>
                <a:p>
                  <a:endParaRPr lang="en-US"/>
                </a:p>
              </p:txBody>
            </p:sp>
            <p:sp>
              <p:nvSpPr>
                <p:cNvPr id="19486" name="Line 28"/>
                <p:cNvSpPr>
                  <a:spLocks noChangeShapeType="1"/>
                </p:cNvSpPr>
                <p:nvPr/>
              </p:nvSpPr>
              <p:spPr bwMode="auto">
                <a:xfrm>
                  <a:off x="249" y="3311"/>
                  <a:ext cx="5398" cy="0"/>
                </a:xfrm>
                <a:prstGeom prst="line">
                  <a:avLst/>
                </a:prstGeom>
                <a:noFill/>
                <a:ln w="19050">
                  <a:solidFill>
                    <a:srgbClr val="AA013A"/>
                  </a:solidFill>
                  <a:round/>
                  <a:headEnd/>
                  <a:tailEnd/>
                </a:ln>
              </p:spPr>
              <p:txBody>
                <a:bodyPr/>
                <a:lstStyle/>
                <a:p>
                  <a:endParaRPr lang="en-US"/>
                </a:p>
              </p:txBody>
            </p:sp>
            <p:sp>
              <p:nvSpPr>
                <p:cNvPr id="19487" name="Line 29"/>
                <p:cNvSpPr>
                  <a:spLocks noChangeShapeType="1"/>
                </p:cNvSpPr>
                <p:nvPr/>
              </p:nvSpPr>
              <p:spPr bwMode="auto">
                <a:xfrm>
                  <a:off x="249" y="3657"/>
                  <a:ext cx="5398" cy="0"/>
                </a:xfrm>
                <a:prstGeom prst="line">
                  <a:avLst/>
                </a:prstGeom>
                <a:noFill/>
                <a:ln w="19050">
                  <a:solidFill>
                    <a:srgbClr val="AA013A"/>
                  </a:solidFill>
                  <a:round/>
                  <a:headEnd/>
                  <a:tailEnd/>
                </a:ln>
              </p:spPr>
              <p:txBody>
                <a:bodyPr/>
                <a:lstStyle/>
                <a:p>
                  <a:endParaRPr lang="en-US"/>
                </a:p>
              </p:txBody>
            </p:sp>
            <p:grpSp>
              <p:nvGrpSpPr>
                <p:cNvPr id="7" name="Group 30"/>
                <p:cNvGrpSpPr>
                  <a:grpSpLocks/>
                </p:cNvGrpSpPr>
                <p:nvPr/>
              </p:nvGrpSpPr>
              <p:grpSpPr bwMode="auto">
                <a:xfrm>
                  <a:off x="249" y="2659"/>
                  <a:ext cx="5398" cy="1324"/>
                  <a:chOff x="249" y="2659"/>
                  <a:chExt cx="5398" cy="1324"/>
                </a:xfrm>
              </p:grpSpPr>
              <p:sp>
                <p:nvSpPr>
                  <p:cNvPr id="19489" name="Line 31"/>
                  <p:cNvSpPr>
                    <a:spLocks noChangeShapeType="1"/>
                  </p:cNvSpPr>
                  <p:nvPr/>
                </p:nvSpPr>
                <p:spPr bwMode="auto">
                  <a:xfrm>
                    <a:off x="249" y="2659"/>
                    <a:ext cx="5398" cy="0"/>
                  </a:xfrm>
                  <a:prstGeom prst="line">
                    <a:avLst/>
                  </a:prstGeom>
                  <a:noFill/>
                  <a:ln w="19050" cap="sq">
                    <a:solidFill>
                      <a:srgbClr val="AA013A"/>
                    </a:solidFill>
                    <a:round/>
                    <a:headEnd/>
                    <a:tailEnd/>
                  </a:ln>
                </p:spPr>
                <p:txBody>
                  <a:bodyPr/>
                  <a:lstStyle/>
                  <a:p>
                    <a:endParaRPr lang="en-US"/>
                  </a:p>
                </p:txBody>
              </p:sp>
              <p:sp>
                <p:nvSpPr>
                  <p:cNvPr id="19490" name="Line 32"/>
                  <p:cNvSpPr>
                    <a:spLocks noChangeShapeType="1"/>
                  </p:cNvSpPr>
                  <p:nvPr/>
                </p:nvSpPr>
                <p:spPr bwMode="auto">
                  <a:xfrm>
                    <a:off x="1610" y="2659"/>
                    <a:ext cx="0" cy="1324"/>
                  </a:xfrm>
                  <a:prstGeom prst="line">
                    <a:avLst/>
                  </a:prstGeom>
                  <a:noFill/>
                  <a:ln w="19050">
                    <a:solidFill>
                      <a:srgbClr val="AA013A"/>
                    </a:solidFill>
                    <a:round/>
                    <a:headEnd/>
                    <a:tailEnd/>
                  </a:ln>
                </p:spPr>
                <p:txBody>
                  <a:bodyPr/>
                  <a:lstStyle/>
                  <a:p>
                    <a:endParaRPr lang="en-US"/>
                  </a:p>
                </p:txBody>
              </p:sp>
              <p:sp>
                <p:nvSpPr>
                  <p:cNvPr id="19491" name="Line 33"/>
                  <p:cNvSpPr>
                    <a:spLocks noChangeShapeType="1"/>
                  </p:cNvSpPr>
                  <p:nvPr/>
                </p:nvSpPr>
                <p:spPr bwMode="auto">
                  <a:xfrm>
                    <a:off x="3964" y="2659"/>
                    <a:ext cx="0" cy="1324"/>
                  </a:xfrm>
                  <a:prstGeom prst="line">
                    <a:avLst/>
                  </a:prstGeom>
                  <a:noFill/>
                  <a:ln w="19050">
                    <a:solidFill>
                      <a:srgbClr val="AA013A"/>
                    </a:solidFill>
                    <a:round/>
                    <a:headEnd/>
                    <a:tailEnd/>
                  </a:ln>
                </p:spPr>
                <p:txBody>
                  <a:bodyPr/>
                  <a:lstStyle/>
                  <a:p>
                    <a:endParaRPr lang="en-US"/>
                  </a:p>
                </p:txBody>
              </p:sp>
              <p:sp>
                <p:nvSpPr>
                  <p:cNvPr id="19492" name="Line 34"/>
                  <p:cNvSpPr>
                    <a:spLocks noChangeShapeType="1"/>
                  </p:cNvSpPr>
                  <p:nvPr/>
                </p:nvSpPr>
                <p:spPr bwMode="auto">
                  <a:xfrm>
                    <a:off x="249" y="2659"/>
                    <a:ext cx="0" cy="1324"/>
                  </a:xfrm>
                  <a:prstGeom prst="line">
                    <a:avLst/>
                  </a:prstGeom>
                  <a:noFill/>
                  <a:ln w="19050" cap="sq">
                    <a:solidFill>
                      <a:srgbClr val="AA013A"/>
                    </a:solidFill>
                    <a:round/>
                    <a:headEnd/>
                    <a:tailEnd/>
                  </a:ln>
                </p:spPr>
                <p:txBody>
                  <a:bodyPr/>
                  <a:lstStyle/>
                  <a:p>
                    <a:endParaRPr lang="en-US"/>
                  </a:p>
                </p:txBody>
              </p:sp>
              <p:sp>
                <p:nvSpPr>
                  <p:cNvPr id="19493" name="Line 35"/>
                  <p:cNvSpPr>
                    <a:spLocks noChangeShapeType="1"/>
                  </p:cNvSpPr>
                  <p:nvPr/>
                </p:nvSpPr>
                <p:spPr bwMode="auto">
                  <a:xfrm>
                    <a:off x="5647" y="2659"/>
                    <a:ext cx="0" cy="1324"/>
                  </a:xfrm>
                  <a:prstGeom prst="line">
                    <a:avLst/>
                  </a:prstGeom>
                  <a:noFill/>
                  <a:ln w="19050" cap="sq">
                    <a:solidFill>
                      <a:srgbClr val="AA013A"/>
                    </a:solidFill>
                    <a:round/>
                    <a:headEnd/>
                    <a:tailEnd/>
                  </a:ln>
                </p:spPr>
                <p:txBody>
                  <a:bodyPr/>
                  <a:lstStyle/>
                  <a:p>
                    <a:endParaRPr lang="en-US"/>
                  </a:p>
                </p:txBody>
              </p:sp>
              <p:sp>
                <p:nvSpPr>
                  <p:cNvPr id="19494" name="Line 36"/>
                  <p:cNvSpPr>
                    <a:spLocks noChangeShapeType="1"/>
                  </p:cNvSpPr>
                  <p:nvPr/>
                </p:nvSpPr>
                <p:spPr bwMode="auto">
                  <a:xfrm>
                    <a:off x="249" y="3983"/>
                    <a:ext cx="5398" cy="0"/>
                  </a:xfrm>
                  <a:prstGeom prst="line">
                    <a:avLst/>
                  </a:prstGeom>
                  <a:noFill/>
                  <a:ln w="19050" cap="sq">
                    <a:solidFill>
                      <a:srgbClr val="AA013A"/>
                    </a:solidFill>
                    <a:round/>
                    <a:headEnd/>
                    <a:tailEnd/>
                  </a:ln>
                </p:spPr>
                <p:txBody>
                  <a:bodyPr/>
                  <a:lstStyle/>
                  <a:p>
                    <a:endParaRPr lang="en-US"/>
                  </a:p>
                </p:txBody>
              </p:sp>
            </p:grpSp>
          </p:grpSp>
        </p:grpSp>
        <p:sp>
          <p:nvSpPr>
            <p:cNvPr id="19480" name="Oval 37"/>
            <p:cNvSpPr>
              <a:spLocks noChangeArrowheads="1"/>
            </p:cNvSpPr>
            <p:nvPr/>
          </p:nvSpPr>
          <p:spPr bwMode="auto">
            <a:xfrm>
              <a:off x="1564" y="2886"/>
              <a:ext cx="222" cy="226"/>
            </a:xfrm>
            <a:prstGeom prst="ellipse">
              <a:avLst/>
            </a:prstGeom>
            <a:gradFill rotWithShape="1">
              <a:gsLst>
                <a:gs pos="0">
                  <a:srgbClr val="0000CC"/>
                </a:gs>
                <a:gs pos="100000">
                  <a:srgbClr val="00005E"/>
                </a:gs>
              </a:gsLst>
              <a:path path="shape">
                <a:fillToRect l="50000" t="50000" r="50000" b="50000"/>
              </a:path>
            </a:gradFill>
            <a:ln w="9525">
              <a:solidFill>
                <a:schemeClr val="tx1"/>
              </a:solidFill>
              <a:round/>
              <a:headEnd/>
              <a:tailEnd/>
            </a:ln>
          </p:spPr>
          <p:txBody>
            <a:bodyPr wrap="none" anchor="ctr"/>
            <a:lstStyle/>
            <a:p>
              <a:endParaRPr lang="en-US"/>
            </a:p>
          </p:txBody>
        </p:sp>
        <p:sp>
          <p:nvSpPr>
            <p:cNvPr id="19481" name="Oval 38"/>
            <p:cNvSpPr>
              <a:spLocks noChangeArrowheads="1"/>
            </p:cNvSpPr>
            <p:nvPr/>
          </p:nvSpPr>
          <p:spPr bwMode="auto">
            <a:xfrm>
              <a:off x="1564" y="3249"/>
              <a:ext cx="222" cy="226"/>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212007" name="Oval 39"/>
            <p:cNvSpPr>
              <a:spLocks noChangeArrowheads="1"/>
            </p:cNvSpPr>
            <p:nvPr/>
          </p:nvSpPr>
          <p:spPr bwMode="auto">
            <a:xfrm>
              <a:off x="1610" y="2614"/>
              <a:ext cx="91" cy="91"/>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s-E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11974"/>
                                        </p:tgtEl>
                                        <p:attrNameLst>
                                          <p:attrName>style.visibility</p:attrName>
                                        </p:attrNameLst>
                                      </p:cBhvr>
                                      <p:to>
                                        <p:strVal val="visible"/>
                                      </p:to>
                                    </p:set>
                                    <p:animEffect transition="in" filter="blinds(horizontal)">
                                      <p:cBhvr>
                                        <p:cTn id="7" dur="500"/>
                                        <p:tgtEl>
                                          <p:spTgt spid="21197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1975"/>
                                        </p:tgtEl>
                                        <p:attrNameLst>
                                          <p:attrName>style.visibility</p:attrName>
                                        </p:attrNameLst>
                                      </p:cBhvr>
                                      <p:to>
                                        <p:strVal val="visible"/>
                                      </p:to>
                                    </p:set>
                                    <p:animEffect transition="in" filter="blinds(horizontal)">
                                      <p:cBhvr>
                                        <p:cTn id="10" dur="500"/>
                                        <p:tgtEl>
                                          <p:spTgt spid="211975"/>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4" grpId="0"/>
      <p:bldP spid="2119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CR" dirty="0" smtClean="0"/>
              <a:t>Prefijos utilizados en “C”</a:t>
            </a:r>
            <a:endParaRPr lang="en-US" dirty="0"/>
          </a:p>
        </p:txBody>
      </p:sp>
      <p:sp>
        <p:nvSpPr>
          <p:cNvPr id="6" name="5 Marcador de contenido"/>
          <p:cNvSpPr>
            <a:spLocks noGrp="1"/>
          </p:cNvSpPr>
          <p:nvPr>
            <p:ph idx="1"/>
          </p:nvPr>
        </p:nvSpPr>
        <p:spPr/>
        <p:txBody>
          <a:bodyPr/>
          <a:lstStyle/>
          <a:p>
            <a:pPr algn="just"/>
            <a:r>
              <a:rPr lang="es-ES" dirty="0" smtClean="0"/>
              <a:t>Los valores típicos de carga se expresan utilizando algunos prefijos del sistema internacional.</a:t>
            </a:r>
          </a:p>
          <a:p>
            <a:endParaRPr lang="en-US" dirty="0"/>
          </a:p>
        </p:txBody>
      </p:sp>
      <p:sp>
        <p:nvSpPr>
          <p:cNvPr id="7" name="Rectangle 4"/>
          <p:cNvSpPr txBox="1">
            <a:spLocks noChangeArrowheads="1"/>
          </p:cNvSpPr>
          <p:nvPr/>
        </p:nvSpPr>
        <p:spPr>
          <a:xfrm>
            <a:off x="1785918" y="4000504"/>
            <a:ext cx="5643602" cy="1785950"/>
          </a:xfrm>
          <a:prstGeom prst="rect">
            <a:avLst/>
          </a:prstGeom>
        </p:spPr>
        <p:txBody>
          <a:bodyPr>
            <a:normAutofit/>
          </a:bodyPr>
          <a:lstStyle/>
          <a:p>
            <a:pPr marL="365760" lvl="0" indent="-256032">
              <a:spcBef>
                <a:spcPct val="50000"/>
              </a:spcBef>
              <a:buClr>
                <a:schemeClr val="accent3"/>
              </a:buCl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Prefijo </a:t>
            </a:r>
            <a:r>
              <a:rPr lang="es-ES" sz="2000" i="1" dirty="0" smtClean="0">
                <a:solidFill>
                  <a:srgbClr val="FF0000"/>
                </a:solidFill>
              </a:rPr>
              <a:t>mili </a:t>
            </a:r>
            <a:r>
              <a:rPr lang="es-ES" sz="2000" i="1" dirty="0" smtClean="0"/>
              <a:t>(</a:t>
            </a:r>
            <a:r>
              <a:rPr lang="es-ES" sz="2000" b="1" i="1" dirty="0" smtClean="0">
                <a:sym typeface="Symbol" pitchFamily="18" charset="2"/>
              </a:rPr>
              <a:t>m</a:t>
            </a:r>
            <a:r>
              <a:rPr lang="es-ES" sz="2000" i="1" dirty="0" smtClean="0">
                <a:sym typeface="Symbol" pitchFamily="18" charset="2"/>
              </a:rPr>
              <a:t>= 10 </a:t>
            </a:r>
            <a:r>
              <a:rPr lang="es-ES" sz="2000" i="1" baseline="30000" dirty="0" smtClean="0">
                <a:sym typeface="Symbol" pitchFamily="18" charset="2"/>
              </a:rPr>
              <a:t>– 3</a:t>
            </a:r>
            <a:r>
              <a:rPr lang="es-ES" sz="2000" i="1" dirty="0" smtClean="0">
                <a:sym typeface="Symbol" pitchFamily="18" charset="2"/>
              </a:rPr>
              <a:t>) </a:t>
            </a:r>
            <a:r>
              <a:rPr lang="es-ES" sz="2000" dirty="0" smtClean="0">
                <a:sym typeface="Wingdings" pitchFamily="2" charset="2"/>
              </a:rPr>
              <a:t> </a:t>
            </a:r>
            <a:r>
              <a:rPr lang="es-ES" sz="2000" dirty="0" smtClean="0">
                <a:sym typeface="Symbol" pitchFamily="18" charset="2"/>
              </a:rPr>
              <a:t>1</a:t>
            </a:r>
            <a:r>
              <a:rPr lang="es-ES" sz="2000" i="1" dirty="0" smtClean="0">
                <a:sym typeface="Symbol" pitchFamily="18" charset="2"/>
              </a:rPr>
              <a:t> </a:t>
            </a:r>
            <a:r>
              <a:rPr lang="es-ES" sz="2000" i="1" dirty="0" err="1" smtClean="0">
                <a:sym typeface="Symbol" pitchFamily="18" charset="2"/>
              </a:rPr>
              <a:t>mC</a:t>
            </a:r>
            <a:r>
              <a:rPr lang="es-ES" sz="2000" i="1" dirty="0" smtClean="0">
                <a:sym typeface="Symbol" pitchFamily="18" charset="2"/>
              </a:rPr>
              <a:t> = 10 </a:t>
            </a:r>
            <a:r>
              <a:rPr lang="es-ES" sz="2000" i="1" baseline="30000" dirty="0" smtClean="0">
                <a:sym typeface="Symbol" pitchFamily="18" charset="2"/>
              </a:rPr>
              <a:t>– 3</a:t>
            </a:r>
            <a:r>
              <a:rPr lang="es-ES" sz="2000" i="1" dirty="0" smtClean="0">
                <a:sym typeface="Symbol" pitchFamily="18" charset="2"/>
              </a:rPr>
              <a:t> C</a:t>
            </a: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ct val="50000"/>
              </a:spcBef>
              <a:spcAft>
                <a:spcPts val="0"/>
              </a:spcAft>
              <a:buClr>
                <a:schemeClr val="accent3"/>
              </a:buClr>
              <a:buSzTx/>
              <a:buFontTx/>
              <a:buNone/>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Prefijo</a:t>
            </a:r>
            <a:r>
              <a:rPr kumimoji="0" lang="es-ES" sz="2000" b="0" i="1" u="none" strike="noStrike" kern="1200" cap="none" spc="0" normalizeH="0" baseline="0" noProof="0" dirty="0" smtClean="0">
                <a:ln>
                  <a:noFill/>
                </a:ln>
                <a:solidFill>
                  <a:schemeClr val="tx1"/>
                </a:solidFill>
                <a:effectLst/>
                <a:uLnTx/>
                <a:uFillTx/>
                <a:latin typeface="+mn-lt"/>
                <a:ea typeface="+mn-ea"/>
                <a:cs typeface="+mn-cs"/>
              </a:rPr>
              <a:t> </a:t>
            </a:r>
            <a:r>
              <a:rPr kumimoji="0" lang="es-ES" sz="2000" b="0" i="1" u="none" strike="noStrike" kern="1200" cap="none" spc="0" normalizeH="0" baseline="0" noProof="0" dirty="0" smtClean="0">
                <a:ln>
                  <a:noFill/>
                </a:ln>
                <a:solidFill>
                  <a:srgbClr val="FF0000"/>
                </a:solidFill>
                <a:effectLst/>
                <a:uLnTx/>
                <a:uFillTx/>
                <a:latin typeface="+mn-lt"/>
                <a:ea typeface="+mn-ea"/>
                <a:cs typeface="+mn-cs"/>
              </a:rPr>
              <a:t>micro</a:t>
            </a:r>
            <a:r>
              <a:rPr kumimoji="0" lang="es-ES" sz="2000" b="0" i="1" u="none" strike="noStrike" kern="1200" cap="none" spc="0" normalizeH="0" baseline="0" noProof="0" dirty="0" smtClean="0">
                <a:ln>
                  <a:noFill/>
                </a:ln>
                <a:solidFill>
                  <a:schemeClr val="tx1"/>
                </a:solidFill>
                <a:effectLst/>
                <a:uLnTx/>
                <a:uFillTx/>
                <a:latin typeface="+mn-lt"/>
                <a:ea typeface="+mn-ea"/>
                <a:cs typeface="+mn-cs"/>
              </a:rPr>
              <a:t> (</a:t>
            </a:r>
            <a:r>
              <a:rPr kumimoji="0" lang="es-ES" sz="2000" b="1" i="1" u="none" strike="noStrike" kern="1200" cap="none" spc="0" normalizeH="0" baseline="0" noProof="0" dirty="0" smtClean="0">
                <a:ln>
                  <a:noFill/>
                </a:ln>
                <a:solidFill>
                  <a:schemeClr val="tx1"/>
                </a:solidFill>
                <a:effectLst/>
                <a:uLnTx/>
                <a:uFillTx/>
                <a:latin typeface="+mn-lt"/>
                <a:ea typeface="+mn-ea"/>
                <a:cs typeface="+mn-cs"/>
                <a:sym typeface="Symbol" pitchFamily="18" charset="2"/>
              </a:rPr>
              <a:t></a:t>
            </a:r>
            <a:r>
              <a:rPr kumimoji="0" lang="es-ES" sz="2000" b="0" i="1" u="none" strike="noStrike" kern="1200" cap="none" spc="0" normalizeH="0" baseline="0" noProof="0" dirty="0" smtClean="0">
                <a:ln>
                  <a:noFill/>
                </a:ln>
                <a:solidFill>
                  <a:schemeClr val="tx1"/>
                </a:solidFill>
                <a:effectLst/>
                <a:uLnTx/>
                <a:uFillTx/>
                <a:latin typeface="+mn-lt"/>
                <a:ea typeface="+mn-ea"/>
                <a:cs typeface="+mn-cs"/>
                <a:sym typeface="Symbol" pitchFamily="18" charset="2"/>
              </a:rPr>
              <a:t> = 10 </a:t>
            </a:r>
            <a:r>
              <a:rPr kumimoji="0" lang="es-ES" sz="2000" b="0" i="1" u="none" strike="noStrike" kern="1200" cap="none" spc="0" normalizeH="0" baseline="30000" noProof="0" dirty="0" smtClean="0">
                <a:ln>
                  <a:noFill/>
                </a:ln>
                <a:solidFill>
                  <a:schemeClr val="tx1"/>
                </a:solidFill>
                <a:effectLst/>
                <a:uLnTx/>
                <a:uFillTx/>
                <a:latin typeface="+mn-lt"/>
                <a:ea typeface="+mn-ea"/>
                <a:cs typeface="+mn-cs"/>
                <a:sym typeface="Symbol" pitchFamily="18" charset="2"/>
              </a:rPr>
              <a:t>– 6</a:t>
            </a:r>
            <a:r>
              <a:rPr kumimoji="0" lang="es-ES" sz="2000" b="0" i="1" u="none" strike="noStrike" kern="1200" cap="none" spc="0" normalizeH="0" baseline="0" noProof="0" dirty="0" smtClean="0">
                <a:ln>
                  <a:noFill/>
                </a:ln>
                <a:solidFill>
                  <a:schemeClr val="tx1"/>
                </a:solidFill>
                <a:effectLst/>
                <a:uLnTx/>
                <a:uFillTx/>
                <a:latin typeface="+mn-lt"/>
                <a:ea typeface="+mn-ea"/>
                <a:cs typeface="+mn-cs"/>
                <a:sym typeface="Symbol" pitchFamily="18" charset="2"/>
              </a:rPr>
              <a:t>)  </a:t>
            </a:r>
            <a:r>
              <a:rPr kumimoji="0" lang="es-ES" sz="20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es-ES" sz="2000" b="0" i="0" u="none" strike="noStrike" kern="1200" cap="none" spc="0" normalizeH="0" baseline="0" noProof="0" dirty="0" smtClean="0">
                <a:ln>
                  <a:noFill/>
                </a:ln>
                <a:solidFill>
                  <a:schemeClr val="tx1"/>
                </a:solidFill>
                <a:effectLst/>
                <a:uLnTx/>
                <a:uFillTx/>
                <a:latin typeface="+mn-lt"/>
                <a:ea typeface="+mn-ea"/>
                <a:cs typeface="+mn-cs"/>
                <a:sym typeface="Symbol" pitchFamily="18" charset="2"/>
              </a:rPr>
              <a:t> 1</a:t>
            </a:r>
            <a:r>
              <a:rPr kumimoji="0" lang="es-ES" sz="2000" b="0" i="1" u="none" strike="noStrike" kern="1200" cap="none" spc="0" normalizeH="0" baseline="0" noProof="0" dirty="0" smtClean="0">
                <a:ln>
                  <a:noFill/>
                </a:ln>
                <a:solidFill>
                  <a:schemeClr val="tx1"/>
                </a:solidFill>
                <a:effectLst/>
                <a:uLnTx/>
                <a:uFillTx/>
                <a:latin typeface="+mn-lt"/>
                <a:ea typeface="+mn-ea"/>
                <a:cs typeface="+mn-cs"/>
                <a:sym typeface="Symbol" pitchFamily="18" charset="2"/>
              </a:rPr>
              <a:t> C = 10 </a:t>
            </a:r>
            <a:r>
              <a:rPr kumimoji="0" lang="es-ES" sz="2000" b="0" i="1" u="none" strike="noStrike" kern="1200" cap="none" spc="0" normalizeH="0" baseline="30000" noProof="0" dirty="0" smtClean="0">
                <a:ln>
                  <a:noFill/>
                </a:ln>
                <a:solidFill>
                  <a:schemeClr val="tx1"/>
                </a:solidFill>
                <a:effectLst/>
                <a:uLnTx/>
                <a:uFillTx/>
                <a:latin typeface="+mn-lt"/>
                <a:ea typeface="+mn-ea"/>
                <a:cs typeface="+mn-cs"/>
                <a:sym typeface="Symbol" pitchFamily="18" charset="2"/>
              </a:rPr>
              <a:t>– 6</a:t>
            </a:r>
            <a:r>
              <a:rPr kumimoji="0" lang="es-ES" sz="2000" b="0" i="1" u="none" strike="noStrike" kern="1200" cap="none" spc="0" normalizeH="0" baseline="0" noProof="0" dirty="0" smtClean="0">
                <a:ln>
                  <a:noFill/>
                </a:ln>
                <a:solidFill>
                  <a:schemeClr val="tx1"/>
                </a:solidFill>
                <a:effectLst/>
                <a:uLnTx/>
                <a:uFillTx/>
                <a:latin typeface="+mn-lt"/>
                <a:ea typeface="+mn-ea"/>
                <a:cs typeface="+mn-cs"/>
                <a:sym typeface="Symbol" pitchFamily="18" charset="2"/>
              </a:rPr>
              <a:t> C</a:t>
            </a:r>
          </a:p>
          <a:p>
            <a:pPr marL="365760" marR="0" lvl="0" indent="-256032" algn="l" defTabSz="914400" rtl="0" eaLnBrk="1" fontAlgn="auto" latinLnBrk="0" hangingPunct="1">
              <a:lnSpc>
                <a:spcPct val="100000"/>
              </a:lnSpc>
              <a:spcBef>
                <a:spcPct val="50000"/>
              </a:spcBef>
              <a:spcAft>
                <a:spcPts val="0"/>
              </a:spcAft>
              <a:buClr>
                <a:schemeClr val="accent3"/>
              </a:buClr>
              <a:buSzTx/>
              <a:buFontTx/>
              <a:buNone/>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sym typeface="Symbol" pitchFamily="18" charset="2"/>
              </a:rPr>
              <a:t>Prefijo</a:t>
            </a:r>
            <a:r>
              <a:rPr kumimoji="0" lang="es-ES" sz="2000" b="0" i="1" u="none" strike="noStrike" kern="1200" cap="none" spc="0" normalizeH="0" baseline="0" noProof="0" dirty="0" smtClean="0">
                <a:ln>
                  <a:noFill/>
                </a:ln>
                <a:solidFill>
                  <a:schemeClr val="tx1"/>
                </a:solidFill>
                <a:effectLst/>
                <a:uLnTx/>
                <a:uFillTx/>
                <a:latin typeface="+mn-lt"/>
                <a:ea typeface="+mn-ea"/>
                <a:cs typeface="+mn-cs"/>
                <a:sym typeface="Symbol" pitchFamily="18" charset="2"/>
              </a:rPr>
              <a:t> </a:t>
            </a:r>
            <a:r>
              <a:rPr kumimoji="0" lang="es-ES" sz="2000" b="0" i="1" u="none" strike="noStrike" kern="1200" cap="none" spc="0" normalizeH="0" baseline="0" noProof="0" dirty="0" smtClean="0">
                <a:ln>
                  <a:noFill/>
                </a:ln>
                <a:solidFill>
                  <a:srgbClr val="FF0000"/>
                </a:solidFill>
                <a:effectLst/>
                <a:uLnTx/>
                <a:uFillTx/>
                <a:latin typeface="+mn-lt"/>
                <a:ea typeface="+mn-ea"/>
                <a:cs typeface="+mn-cs"/>
                <a:sym typeface="Symbol" pitchFamily="18" charset="2"/>
              </a:rPr>
              <a:t>nano</a:t>
            </a:r>
            <a:r>
              <a:rPr kumimoji="0" lang="es-ES" sz="2000" b="0" i="1" u="none" strike="noStrike" kern="1200" cap="none" spc="0" normalizeH="0" baseline="0" noProof="0" dirty="0" smtClean="0">
                <a:ln>
                  <a:noFill/>
                </a:ln>
                <a:solidFill>
                  <a:schemeClr val="tx1"/>
                </a:solidFill>
                <a:effectLst/>
                <a:uLnTx/>
                <a:uFillTx/>
                <a:latin typeface="+mn-lt"/>
                <a:ea typeface="+mn-ea"/>
                <a:cs typeface="+mn-cs"/>
                <a:sym typeface="Symbol" pitchFamily="18" charset="2"/>
              </a:rPr>
              <a:t> (</a:t>
            </a:r>
            <a:r>
              <a:rPr kumimoji="0" lang="es-ES" sz="2000" b="1" i="1" u="none" strike="noStrike" kern="1200" cap="none" spc="0" normalizeH="0" baseline="0" noProof="0" dirty="0" smtClean="0">
                <a:ln>
                  <a:noFill/>
                </a:ln>
                <a:solidFill>
                  <a:schemeClr val="tx1"/>
                </a:solidFill>
                <a:effectLst/>
                <a:uLnTx/>
                <a:uFillTx/>
                <a:latin typeface="+mn-lt"/>
                <a:ea typeface="+mn-ea"/>
                <a:cs typeface="+mn-cs"/>
                <a:sym typeface="Symbol" pitchFamily="18" charset="2"/>
              </a:rPr>
              <a:t></a:t>
            </a:r>
            <a:r>
              <a:rPr kumimoji="0" lang="es-ES" sz="2000" b="0" i="1" u="none" strike="noStrike" kern="1200" cap="none" spc="0" normalizeH="0" baseline="0" noProof="0" dirty="0" smtClean="0">
                <a:ln>
                  <a:noFill/>
                </a:ln>
                <a:solidFill>
                  <a:schemeClr val="tx1"/>
                </a:solidFill>
                <a:effectLst/>
                <a:uLnTx/>
                <a:uFillTx/>
                <a:latin typeface="+mn-lt"/>
                <a:ea typeface="+mn-ea"/>
                <a:cs typeface="+mn-cs"/>
                <a:sym typeface="Symbol" pitchFamily="18" charset="2"/>
              </a:rPr>
              <a:t> = 10 </a:t>
            </a:r>
            <a:r>
              <a:rPr kumimoji="0" lang="es-ES" sz="2000" b="0" i="1" u="none" strike="noStrike" kern="1200" cap="none" spc="0" normalizeH="0" baseline="30000" noProof="0" dirty="0" smtClean="0">
                <a:ln>
                  <a:noFill/>
                </a:ln>
                <a:solidFill>
                  <a:schemeClr val="tx1"/>
                </a:solidFill>
                <a:effectLst/>
                <a:uLnTx/>
                <a:uFillTx/>
                <a:latin typeface="+mn-lt"/>
                <a:ea typeface="+mn-ea"/>
                <a:cs typeface="+mn-cs"/>
                <a:sym typeface="Symbol" pitchFamily="18" charset="2"/>
              </a:rPr>
              <a:t>– 9</a:t>
            </a:r>
            <a:r>
              <a:rPr kumimoji="0" lang="es-ES" sz="2000" b="0" i="1" u="none" strike="noStrike" kern="1200" cap="none" spc="0" normalizeH="0" baseline="0" noProof="0" dirty="0" smtClean="0">
                <a:ln>
                  <a:noFill/>
                </a:ln>
                <a:solidFill>
                  <a:schemeClr val="tx1"/>
                </a:solidFill>
                <a:effectLst/>
                <a:uLnTx/>
                <a:uFillTx/>
                <a:latin typeface="+mn-lt"/>
                <a:ea typeface="+mn-ea"/>
                <a:cs typeface="+mn-cs"/>
                <a:sym typeface="Symbol" pitchFamily="18" charset="2"/>
              </a:rPr>
              <a:t>) </a:t>
            </a:r>
            <a:r>
              <a:rPr kumimoji="0" lang="es-ES" sz="20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es-ES" sz="2000" b="0" i="1" u="none" strike="noStrike" kern="1200" cap="none" spc="0" normalizeH="0" baseline="0" noProof="0" dirty="0" smtClean="0">
                <a:ln>
                  <a:noFill/>
                </a:ln>
                <a:solidFill>
                  <a:schemeClr val="tx1"/>
                </a:solidFill>
                <a:effectLst/>
                <a:uLnTx/>
                <a:uFillTx/>
                <a:latin typeface="+mn-lt"/>
                <a:ea typeface="+mn-ea"/>
                <a:cs typeface="+mn-cs"/>
                <a:sym typeface="Symbol" pitchFamily="18" charset="2"/>
              </a:rPr>
              <a:t> </a:t>
            </a:r>
            <a:r>
              <a:rPr kumimoji="0" lang="es-ES" sz="2000" b="0" i="0" u="none" strike="noStrike" kern="1200" cap="none" spc="0" normalizeH="0" baseline="0" noProof="0" dirty="0" smtClean="0">
                <a:ln>
                  <a:noFill/>
                </a:ln>
                <a:solidFill>
                  <a:schemeClr val="tx1"/>
                </a:solidFill>
                <a:effectLst/>
                <a:uLnTx/>
                <a:uFillTx/>
                <a:latin typeface="+mn-lt"/>
                <a:ea typeface="+mn-ea"/>
                <a:cs typeface="+mn-cs"/>
                <a:sym typeface="Symbol" pitchFamily="18" charset="2"/>
              </a:rPr>
              <a:t>1</a:t>
            </a:r>
            <a:r>
              <a:rPr kumimoji="0" lang="es-ES" sz="2000" b="0" i="1" u="none" strike="noStrike" kern="1200" cap="none" spc="0" normalizeH="0" baseline="0" noProof="0" dirty="0" smtClean="0">
                <a:ln>
                  <a:noFill/>
                </a:ln>
                <a:solidFill>
                  <a:schemeClr val="tx1"/>
                </a:solidFill>
                <a:effectLst/>
                <a:uLnTx/>
                <a:uFillTx/>
                <a:latin typeface="+mn-lt"/>
                <a:ea typeface="+mn-ea"/>
                <a:cs typeface="+mn-cs"/>
                <a:sym typeface="Symbol" pitchFamily="18" charset="2"/>
              </a:rPr>
              <a:t> C = 10 </a:t>
            </a:r>
            <a:r>
              <a:rPr kumimoji="0" lang="es-ES" sz="2000" b="0" i="1" u="none" strike="noStrike" kern="1200" cap="none" spc="0" normalizeH="0" baseline="30000" noProof="0" dirty="0" smtClean="0">
                <a:ln>
                  <a:noFill/>
                </a:ln>
                <a:solidFill>
                  <a:schemeClr val="tx1"/>
                </a:solidFill>
                <a:effectLst/>
                <a:uLnTx/>
                <a:uFillTx/>
                <a:latin typeface="+mn-lt"/>
                <a:ea typeface="+mn-ea"/>
                <a:cs typeface="+mn-cs"/>
                <a:sym typeface="Symbol" pitchFamily="18" charset="2"/>
              </a:rPr>
              <a:t>– 9</a:t>
            </a:r>
            <a:r>
              <a:rPr kumimoji="0" lang="es-ES" sz="2000" b="0" i="1" u="none" strike="noStrike" kern="1200" cap="none" spc="0" normalizeH="0" baseline="0" noProof="0" dirty="0" smtClean="0">
                <a:ln>
                  <a:noFill/>
                </a:ln>
                <a:solidFill>
                  <a:schemeClr val="tx1"/>
                </a:solidFill>
                <a:effectLst/>
                <a:uLnTx/>
                <a:uFillTx/>
                <a:latin typeface="+mn-lt"/>
                <a:ea typeface="+mn-ea"/>
                <a:cs typeface="+mn-cs"/>
                <a:sym typeface="Symbol" pitchFamily="18" charset="2"/>
              </a:rPr>
              <a:t> C</a:t>
            </a:r>
          </a:p>
          <a:p>
            <a:pPr marL="365760" marR="0" lvl="0" indent="-256032" algn="l" defTabSz="914400" rtl="0" eaLnBrk="1" fontAlgn="auto" latinLnBrk="0" hangingPunct="1">
              <a:lnSpc>
                <a:spcPct val="100000"/>
              </a:lnSpc>
              <a:spcBef>
                <a:spcPct val="50000"/>
              </a:spcBef>
              <a:spcAft>
                <a:spcPts val="0"/>
              </a:spcAft>
              <a:buClr>
                <a:schemeClr val="accent3"/>
              </a:buClr>
              <a:buSzTx/>
              <a:buFontTx/>
              <a:buNone/>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Prefijo</a:t>
            </a:r>
            <a:r>
              <a:rPr kumimoji="0" lang="es-ES" sz="2000" b="0" i="1" u="none" strike="noStrike" kern="1200" cap="none" spc="0" normalizeH="0" baseline="0" noProof="0" dirty="0" smtClean="0">
                <a:ln>
                  <a:noFill/>
                </a:ln>
                <a:solidFill>
                  <a:schemeClr val="tx1"/>
                </a:solidFill>
                <a:effectLst/>
                <a:uLnTx/>
                <a:uFillTx/>
                <a:latin typeface="+mn-lt"/>
                <a:ea typeface="+mn-ea"/>
                <a:cs typeface="+mn-cs"/>
              </a:rPr>
              <a:t> </a:t>
            </a:r>
            <a:r>
              <a:rPr kumimoji="0" lang="es-ES" sz="2000" b="0" i="1" u="none" strike="noStrike" kern="1200" cap="none" spc="0" normalizeH="0" baseline="0" noProof="0" dirty="0" smtClean="0">
                <a:ln>
                  <a:noFill/>
                </a:ln>
                <a:solidFill>
                  <a:srgbClr val="FF0000"/>
                </a:solidFill>
                <a:effectLst/>
                <a:uLnTx/>
                <a:uFillTx/>
                <a:latin typeface="+mn-lt"/>
                <a:ea typeface="+mn-ea"/>
                <a:cs typeface="+mn-cs"/>
              </a:rPr>
              <a:t>pico</a:t>
            </a:r>
            <a:r>
              <a:rPr kumimoji="0" lang="es-ES" sz="2000" b="0" i="1" u="none" strike="noStrike" kern="1200" cap="none" spc="0" normalizeH="0" baseline="0" noProof="0" dirty="0" smtClean="0">
                <a:ln>
                  <a:noFill/>
                </a:ln>
                <a:solidFill>
                  <a:schemeClr val="tx1"/>
                </a:solidFill>
                <a:effectLst/>
                <a:uLnTx/>
                <a:uFillTx/>
                <a:latin typeface="+mn-lt"/>
                <a:ea typeface="+mn-ea"/>
                <a:cs typeface="+mn-cs"/>
              </a:rPr>
              <a:t> (</a:t>
            </a:r>
            <a:r>
              <a:rPr kumimoji="0" lang="es-ES" sz="2000" b="1" i="1" u="none" strike="noStrike" kern="1200" cap="none" spc="0" normalizeH="0" baseline="0" noProof="0" dirty="0" smtClean="0">
                <a:ln>
                  <a:noFill/>
                </a:ln>
                <a:solidFill>
                  <a:schemeClr val="tx1"/>
                </a:solidFill>
                <a:effectLst/>
                <a:uLnTx/>
                <a:uFillTx/>
                <a:latin typeface="+mn-lt"/>
                <a:ea typeface="+mn-ea"/>
                <a:cs typeface="+mn-cs"/>
              </a:rPr>
              <a:t>p</a:t>
            </a:r>
            <a:r>
              <a:rPr kumimoji="0" lang="es-ES" sz="2000" b="0" i="1" u="none" strike="noStrike" kern="1200" cap="none" spc="0" normalizeH="0" baseline="0" noProof="0" dirty="0" smtClean="0">
                <a:ln>
                  <a:noFill/>
                </a:ln>
                <a:solidFill>
                  <a:schemeClr val="tx1"/>
                </a:solidFill>
                <a:effectLst/>
                <a:uLnTx/>
                <a:uFillTx/>
                <a:latin typeface="+mn-lt"/>
                <a:ea typeface="+mn-ea"/>
                <a:cs typeface="+mn-cs"/>
                <a:sym typeface="Symbol" pitchFamily="18" charset="2"/>
              </a:rPr>
              <a:t> = 10 </a:t>
            </a:r>
            <a:r>
              <a:rPr kumimoji="0" lang="es-ES" sz="2000" b="0" i="1" u="none" strike="noStrike" kern="1200" cap="none" spc="0" normalizeH="0" baseline="30000" noProof="0" dirty="0" smtClean="0">
                <a:ln>
                  <a:noFill/>
                </a:ln>
                <a:solidFill>
                  <a:schemeClr val="tx1"/>
                </a:solidFill>
                <a:effectLst/>
                <a:uLnTx/>
                <a:uFillTx/>
                <a:latin typeface="+mn-lt"/>
                <a:ea typeface="+mn-ea"/>
                <a:cs typeface="+mn-cs"/>
                <a:sym typeface="Symbol" pitchFamily="18" charset="2"/>
              </a:rPr>
              <a:t>– 12</a:t>
            </a:r>
            <a:r>
              <a:rPr kumimoji="0" lang="es-ES" sz="2000" b="0" i="1" u="none" strike="noStrike" kern="1200" cap="none" spc="0" normalizeH="0" baseline="0" noProof="0" dirty="0" smtClean="0">
                <a:ln>
                  <a:noFill/>
                </a:ln>
                <a:solidFill>
                  <a:schemeClr val="tx1"/>
                </a:solidFill>
                <a:effectLst/>
                <a:uLnTx/>
                <a:uFillTx/>
                <a:latin typeface="+mn-lt"/>
                <a:ea typeface="+mn-ea"/>
                <a:cs typeface="+mn-cs"/>
                <a:sym typeface="Symbol" pitchFamily="18" charset="2"/>
              </a:rPr>
              <a:t>) </a:t>
            </a:r>
            <a:r>
              <a:rPr kumimoji="0" lang="es-ES" sz="20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a:t>
            </a:r>
            <a:r>
              <a:rPr kumimoji="0" lang="es-ES" sz="2000" b="0" i="0" u="none" strike="noStrike" kern="1200" cap="none" spc="0" normalizeH="0" baseline="0" noProof="0" dirty="0" smtClean="0">
                <a:ln>
                  <a:noFill/>
                </a:ln>
                <a:solidFill>
                  <a:schemeClr val="tx1"/>
                </a:solidFill>
                <a:effectLst/>
                <a:uLnTx/>
                <a:uFillTx/>
                <a:latin typeface="+mn-lt"/>
                <a:ea typeface="+mn-ea"/>
                <a:cs typeface="+mn-cs"/>
                <a:sym typeface="Symbol" pitchFamily="18" charset="2"/>
              </a:rPr>
              <a:t>1</a:t>
            </a:r>
            <a:r>
              <a:rPr kumimoji="0" lang="es-ES" sz="2000" b="0" i="1" u="none" strike="noStrike" kern="1200" cap="none" spc="0" normalizeH="0" baseline="0" noProof="0" dirty="0" smtClean="0">
                <a:ln>
                  <a:noFill/>
                </a:ln>
                <a:solidFill>
                  <a:schemeClr val="tx1"/>
                </a:solidFill>
                <a:effectLst/>
                <a:uLnTx/>
                <a:uFillTx/>
                <a:latin typeface="+mn-lt"/>
                <a:ea typeface="+mn-ea"/>
                <a:cs typeface="+mn-cs"/>
                <a:sym typeface="Symbol" pitchFamily="18" charset="2"/>
              </a:rPr>
              <a:t> </a:t>
            </a:r>
            <a:r>
              <a:rPr kumimoji="0" lang="es-ES" sz="2000" b="0" i="1" u="none" strike="noStrike" kern="1200" cap="none" spc="0" normalizeH="0" baseline="0" noProof="0" dirty="0" err="1" smtClean="0">
                <a:ln>
                  <a:noFill/>
                </a:ln>
                <a:solidFill>
                  <a:schemeClr val="tx1"/>
                </a:solidFill>
                <a:effectLst/>
                <a:uLnTx/>
                <a:uFillTx/>
                <a:latin typeface="+mn-lt"/>
                <a:ea typeface="+mn-ea"/>
                <a:cs typeface="+mn-cs"/>
                <a:sym typeface="Symbol" pitchFamily="18" charset="2"/>
              </a:rPr>
              <a:t>pC</a:t>
            </a:r>
            <a:r>
              <a:rPr kumimoji="0" lang="es-ES" sz="2000" b="0" i="1" u="none" strike="noStrike" kern="1200" cap="none" spc="0" normalizeH="0" baseline="0" noProof="0" dirty="0" smtClean="0">
                <a:ln>
                  <a:noFill/>
                </a:ln>
                <a:solidFill>
                  <a:schemeClr val="tx1"/>
                </a:solidFill>
                <a:effectLst/>
                <a:uLnTx/>
                <a:uFillTx/>
                <a:latin typeface="+mn-lt"/>
                <a:ea typeface="+mn-ea"/>
                <a:cs typeface="+mn-cs"/>
                <a:sym typeface="Symbol" pitchFamily="18" charset="2"/>
              </a:rPr>
              <a:t> = 10 </a:t>
            </a:r>
            <a:r>
              <a:rPr kumimoji="0" lang="es-ES" sz="2000" b="0" i="1" u="none" strike="noStrike" kern="1200" cap="none" spc="0" normalizeH="0" baseline="30000" noProof="0" dirty="0" smtClean="0">
                <a:ln>
                  <a:noFill/>
                </a:ln>
                <a:solidFill>
                  <a:schemeClr val="tx1"/>
                </a:solidFill>
                <a:effectLst/>
                <a:uLnTx/>
                <a:uFillTx/>
                <a:latin typeface="+mn-lt"/>
                <a:ea typeface="+mn-ea"/>
                <a:cs typeface="+mn-cs"/>
                <a:sym typeface="Symbol" pitchFamily="18" charset="2"/>
              </a:rPr>
              <a:t>– 12</a:t>
            </a:r>
            <a:r>
              <a:rPr kumimoji="0" lang="es-ES" sz="2000" b="0" i="1" u="none" strike="noStrike" kern="1200" cap="none" spc="0" normalizeH="0" baseline="0" noProof="0" dirty="0" smtClean="0">
                <a:ln>
                  <a:noFill/>
                </a:ln>
                <a:solidFill>
                  <a:schemeClr val="tx1"/>
                </a:solidFill>
                <a:effectLst/>
                <a:uLnTx/>
                <a:uFillTx/>
                <a:latin typeface="+mn-lt"/>
                <a:ea typeface="+mn-ea"/>
                <a:cs typeface="+mn-cs"/>
                <a:sym typeface="Symbol" pitchFamily="18" charset="2"/>
              </a:rPr>
              <a:t> C</a:t>
            </a:r>
          </a:p>
          <a:p>
            <a:pPr marL="365760" marR="0" lvl="0" indent="-256032" algn="l" defTabSz="914400" rtl="0" eaLnBrk="1" fontAlgn="auto" latinLnBrk="0" hangingPunct="1">
              <a:lnSpc>
                <a:spcPct val="100000"/>
              </a:lnSpc>
              <a:spcBef>
                <a:spcPct val="50000"/>
              </a:spcBef>
              <a:spcAft>
                <a:spcPts val="0"/>
              </a:spcAft>
              <a:buClr>
                <a:schemeClr val="accent3"/>
              </a:buClr>
              <a:buSzTx/>
              <a:buFontTx/>
              <a:buNone/>
              <a:tabLst/>
              <a:defRPr/>
            </a:pPr>
            <a:endParaRPr kumimoji="0" lang="es-ES" sz="2000" b="0" i="1" u="none" strike="noStrike" kern="1200" cap="none" spc="0" normalizeH="0" baseline="0" noProof="0" dirty="0" smtClean="0">
              <a:ln>
                <a:noFill/>
              </a:ln>
              <a:solidFill>
                <a:schemeClr val="tx1"/>
              </a:solidFill>
              <a:effectLst/>
              <a:uLnTx/>
              <a:uFillTx/>
              <a:latin typeface="+mn-lt"/>
              <a:ea typeface="+mn-ea"/>
              <a:cs typeface="+mn-cs"/>
              <a:sym typeface="Symbol" pitchFamily="18" charset="2"/>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7"/>
          <p:cNvSpPr>
            <a:spLocks noGrp="1"/>
          </p:cNvSpPr>
          <p:nvPr>
            <p:ph type="title"/>
          </p:nvPr>
        </p:nvSpPr>
        <p:spPr/>
        <p:txBody>
          <a:bodyPr>
            <a:normAutofit fontScale="90000"/>
          </a:bodyPr>
          <a:lstStyle/>
          <a:p>
            <a:r>
              <a:rPr lang="es-CO" smtClean="0"/>
              <a:t>RELACIÓN COULOMBS Y ELECTRONES</a:t>
            </a:r>
          </a:p>
        </p:txBody>
      </p:sp>
      <p:sp>
        <p:nvSpPr>
          <p:cNvPr id="20483" name="Content Placeholder 8"/>
          <p:cNvSpPr>
            <a:spLocks noGrp="1"/>
          </p:cNvSpPr>
          <p:nvPr>
            <p:ph idx="1"/>
          </p:nvPr>
        </p:nvSpPr>
        <p:spPr/>
        <p:txBody>
          <a:bodyPr/>
          <a:lstStyle/>
          <a:p>
            <a:r>
              <a:rPr lang="es-CR" sz="3600" b="1" dirty="0" smtClean="0">
                <a:latin typeface="Arial" pitchFamily="34" charset="0"/>
                <a:cs typeface="Arial" pitchFamily="34" charset="0"/>
              </a:rPr>
              <a:t>1C = 6,25 x 10</a:t>
            </a:r>
            <a:r>
              <a:rPr lang="es-CR" sz="3600" b="1" baseline="30000" dirty="0" smtClean="0">
                <a:latin typeface="Arial" pitchFamily="34" charset="0"/>
                <a:cs typeface="Arial" pitchFamily="34" charset="0"/>
              </a:rPr>
              <a:t>18 </a:t>
            </a:r>
            <a:r>
              <a:rPr lang="es-CR" sz="3600" b="1" dirty="0" smtClean="0">
                <a:latin typeface="Arial" pitchFamily="34" charset="0"/>
                <a:cs typeface="Arial" pitchFamily="34" charset="0"/>
              </a:rPr>
              <a:t>electrones</a:t>
            </a:r>
          </a:p>
          <a:p>
            <a:r>
              <a:rPr lang="es-CR" sz="3600" b="1" dirty="0" smtClean="0">
                <a:latin typeface="Arial" pitchFamily="34" charset="0"/>
                <a:cs typeface="Arial" pitchFamily="34" charset="0"/>
              </a:rPr>
              <a:t>1 e = 1,6 x 10</a:t>
            </a:r>
            <a:r>
              <a:rPr lang="es-CR" sz="3600" b="1" baseline="30000" dirty="0" smtClean="0">
                <a:latin typeface="Arial" pitchFamily="34" charset="0"/>
                <a:cs typeface="Arial" pitchFamily="34" charset="0"/>
              </a:rPr>
              <a:t>-19 </a:t>
            </a:r>
            <a:r>
              <a:rPr lang="es-CR" sz="3600" b="1" dirty="0" smtClean="0">
                <a:latin typeface="Arial" pitchFamily="34" charset="0"/>
                <a:cs typeface="Arial" pitchFamily="34" charset="0"/>
              </a:rPr>
              <a:t>C</a:t>
            </a:r>
            <a:endParaRPr lang="es-MX" sz="3600" b="1" dirty="0" smtClean="0">
              <a:latin typeface="Arial" pitchFamily="34" charset="0"/>
              <a:cs typeface="Arial" pitchFamily="34" charset="0"/>
            </a:endParaRPr>
          </a:p>
          <a:p>
            <a:endParaRPr lang="es-CR" sz="3600" b="1" dirty="0" smtClean="0">
              <a:latin typeface="Arial" pitchFamily="34" charset="0"/>
              <a:cs typeface="Arial" pitchFamily="34" charset="0"/>
            </a:endParaRPr>
          </a:p>
          <a:p>
            <a:endParaRPr lang="es-CO" dirty="0" smtClean="0"/>
          </a:p>
        </p:txBody>
      </p:sp>
      <p:sp>
        <p:nvSpPr>
          <p:cNvPr id="20484" name="Date Placeholder 4"/>
          <p:cNvSpPr>
            <a:spLocks noGrp="1"/>
          </p:cNvSpPr>
          <p:nvPr>
            <p:ph type="dt" sz="quarter" idx="10"/>
          </p:nvPr>
        </p:nvSpPr>
        <p:spPr>
          <a:noFill/>
        </p:spPr>
        <p:txBody>
          <a:bodyPr/>
          <a:lstStyle/>
          <a:p>
            <a:fld id="{6686989D-6CCD-494C-973D-AEA326B05A92}" type="datetime1">
              <a:rPr lang="es-ES" smtClean="0"/>
              <a:pPr/>
              <a:t>07/02/2012</a:t>
            </a:fld>
            <a:endParaRPr lang="es-ES" smtClean="0"/>
          </a:p>
        </p:txBody>
      </p:sp>
      <p:sp>
        <p:nvSpPr>
          <p:cNvPr id="20486" name="Slide Number Placeholder 6"/>
          <p:cNvSpPr>
            <a:spLocks noGrp="1"/>
          </p:cNvSpPr>
          <p:nvPr>
            <p:ph type="sldNum" sz="quarter" idx="12"/>
          </p:nvPr>
        </p:nvSpPr>
        <p:spPr>
          <a:noFill/>
        </p:spPr>
        <p:txBody>
          <a:bodyPr/>
          <a:lstStyle/>
          <a:p>
            <a:fld id="{5D347D15-0A90-40F2-B424-A7823BCF019A}" type="slidenum">
              <a:rPr lang="es-ES" smtClean="0"/>
              <a:pPr/>
              <a:t>8</a:t>
            </a:fld>
            <a:endParaRPr lang="es-ES" smtClean="0"/>
          </a:p>
        </p:txBody>
      </p:sp>
      <p:sp>
        <p:nvSpPr>
          <p:cNvPr id="20487" name="Rectangle 9"/>
          <p:cNvSpPr>
            <a:spLocks noChangeArrowheads="1"/>
          </p:cNvSpPr>
          <p:nvPr/>
        </p:nvSpPr>
        <p:spPr bwMode="auto">
          <a:xfrm>
            <a:off x="1142976" y="4143380"/>
            <a:ext cx="7143750" cy="707886"/>
          </a:xfrm>
          <a:prstGeom prst="rect">
            <a:avLst/>
          </a:prstGeom>
          <a:noFill/>
          <a:ln w="9525">
            <a:noFill/>
            <a:miter lim="800000"/>
            <a:headEnd/>
            <a:tailEnd/>
          </a:ln>
        </p:spPr>
        <p:txBody>
          <a:bodyPr>
            <a:spAutoFit/>
          </a:bodyPr>
          <a:lstStyle/>
          <a:p>
            <a:pPr>
              <a:buFont typeface="Wingdings" pitchFamily="2" charset="2"/>
              <a:buChar char="Ø"/>
            </a:pPr>
            <a:endParaRPr lang="es-MX" sz="40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Ejemplo 1:</a:t>
            </a:r>
            <a:endParaRPr lang="en-US" dirty="0"/>
          </a:p>
        </p:txBody>
      </p:sp>
      <p:sp>
        <p:nvSpPr>
          <p:cNvPr id="3" name="2 Marcador de contenido"/>
          <p:cNvSpPr>
            <a:spLocks noGrp="1"/>
          </p:cNvSpPr>
          <p:nvPr>
            <p:ph idx="1"/>
          </p:nvPr>
        </p:nvSpPr>
        <p:spPr/>
        <p:txBody>
          <a:bodyPr/>
          <a:lstStyle/>
          <a:p>
            <a:r>
              <a:rPr lang="es-CR" sz="3200" dirty="0" smtClean="0">
                <a:latin typeface="Arial" pitchFamily="34" charset="0"/>
                <a:cs typeface="Arial" pitchFamily="34" charset="0"/>
              </a:rPr>
              <a:t>Calcule a cuántos electrones equivalen 5,5 </a:t>
            </a:r>
            <a:r>
              <a:rPr lang="es-CR" sz="3200" dirty="0" err="1" smtClean="0">
                <a:latin typeface="Arial" pitchFamily="34" charset="0"/>
                <a:cs typeface="Arial" pitchFamily="34" charset="0"/>
              </a:rPr>
              <a:t>μC</a:t>
            </a:r>
            <a:r>
              <a:rPr lang="es-CR" sz="3200" dirty="0" smtClean="0">
                <a:latin typeface="Arial" pitchFamily="34" charset="0"/>
                <a:cs typeface="Arial" pitchFamily="34" charset="0"/>
              </a:rPr>
              <a:t> de carga.</a:t>
            </a:r>
            <a:endParaRPr lang="en-US" sz="3200" dirty="0" smtClean="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153</TotalTime>
  <Words>1474</Words>
  <Application>Microsoft Office PowerPoint</Application>
  <PresentationFormat>Presentación en pantalla (4:3)</PresentationFormat>
  <Paragraphs>166</Paragraphs>
  <Slides>37</Slides>
  <Notes>6</Notes>
  <HiddenSlides>0</HiddenSlides>
  <MMClips>2</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37</vt:i4>
      </vt:variant>
    </vt:vector>
  </HeadingPairs>
  <TitlesOfParts>
    <vt:vector size="39" baseType="lpstr">
      <vt:lpstr>Urbano</vt:lpstr>
      <vt:lpstr>Imagen de mapa de bits</vt:lpstr>
      <vt:lpstr>CAPÍTULO I FÍSICA 11˚ UN ENFOQUE PRÁCTICO</vt:lpstr>
      <vt:lpstr>Electrostática</vt:lpstr>
      <vt:lpstr>La carga eléctrica</vt:lpstr>
      <vt:lpstr>Relación entre las cargas</vt:lpstr>
      <vt:lpstr>Propiedades de la carga eléctrica</vt:lpstr>
      <vt:lpstr>Propiedades de la carga eléctrica</vt:lpstr>
      <vt:lpstr>Prefijos utilizados en “C”</vt:lpstr>
      <vt:lpstr>RELACIÓN COULOMBS Y ELECTRONES</vt:lpstr>
      <vt:lpstr>Ejemplo 1:</vt:lpstr>
      <vt:lpstr>Ejemplo 2:</vt:lpstr>
      <vt:lpstr>Características de la carga</vt:lpstr>
      <vt:lpstr>¿Qué es la electricidad?</vt:lpstr>
      <vt:lpstr>Clasificación de los materiales según su grado de conducción</vt:lpstr>
      <vt:lpstr>1) Conductores</vt:lpstr>
      <vt:lpstr>Modelo mar de electrones</vt:lpstr>
      <vt:lpstr>No son conductores perfectos</vt:lpstr>
      <vt:lpstr>Indique ejemplos de conductores</vt:lpstr>
      <vt:lpstr>2) Aislantes o dieléctricos</vt:lpstr>
      <vt:lpstr>Indique ejemplos de aislantes</vt:lpstr>
      <vt:lpstr>3) Semiconductores</vt:lpstr>
      <vt:lpstr>Ejemplos de semiconductores</vt:lpstr>
      <vt:lpstr>4) Superconductores</vt:lpstr>
      <vt:lpstr>Aplicaciones</vt:lpstr>
      <vt:lpstr>Formas de cargas objetos</vt:lpstr>
      <vt:lpstr>Carga por contacto</vt:lpstr>
      <vt:lpstr>Ejemplos</vt:lpstr>
      <vt:lpstr>Polarización</vt:lpstr>
      <vt:lpstr>Formación de rayos</vt:lpstr>
      <vt:lpstr>El rayo</vt:lpstr>
      <vt:lpstr>El relámpago y el trueno</vt:lpstr>
      <vt:lpstr>Cuidados</vt:lpstr>
      <vt:lpstr>Carga por inducción</vt:lpstr>
      <vt:lpstr>Paso 1</vt:lpstr>
      <vt:lpstr>Paso 2</vt:lpstr>
      <vt:lpstr>Paso 3</vt:lpstr>
      <vt:lpstr>Aplicación tecnológica de las cargas electrostáticas</vt:lpstr>
      <vt:lpstr>Manifestación de las cargas electrostáticas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CAPÍTULO I FÍSICA 11˚ UN ENFOQUE PRÁCTICO</dc:title>
  <dc:creator>KATHIA</dc:creator>
  <cp:lastModifiedBy>KATHIA</cp:lastModifiedBy>
  <cp:revision>19</cp:revision>
  <dcterms:created xsi:type="dcterms:W3CDTF">2012-01-27T23:32:50Z</dcterms:created>
  <dcterms:modified xsi:type="dcterms:W3CDTF">2012-02-07T20:57:23Z</dcterms:modified>
</cp:coreProperties>
</file>