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5787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04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696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911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824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718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496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1220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870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49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05657-E095-514C-B3D5-06B36C701C69}" type="datetimeFigureOut">
              <a:rPr lang="es-ES"/>
              <a:t>26/05/2017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30164-CB51-3143-83F9-295FE24D7B4D}" type="slidenum">
              <a:rPr lang="es-ES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809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0"/>
            <a:ext cx="3458766" cy="681434"/>
          </a:xfrm>
        </p:spPr>
        <p:txBody>
          <a:bodyPr>
            <a:normAutofit fontScale="90000"/>
          </a:bodyPr>
          <a:lstStyle/>
          <a:p>
            <a:r>
              <a:rPr lang="es-US"/>
              <a:t>Los mayas 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031" y="1250155"/>
            <a:ext cx="11519297" cy="533995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i="1" dirty="0">
                <a:solidFill>
                  <a:schemeClr val="accent2"/>
                </a:solidFill>
                <a:effectLst/>
                <a:latin typeface="Helvetica Neue"/>
              </a:rPr>
              <a:t>Los mayas ocuparon la península de Yucatán, actualmente Honduras y Guatemala.</a:t>
            </a:r>
            <a:endParaRPr lang="es-US" i="1" dirty="0">
              <a:solidFill>
                <a:schemeClr val="accent2"/>
              </a:solidFill>
              <a:effectLst/>
              <a:latin typeface="Helvetica Neue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i="1" dirty="0">
                <a:solidFill>
                  <a:schemeClr val="accent2"/>
                </a:solidFill>
                <a:effectLst/>
                <a:latin typeface="Helvetica Neue"/>
              </a:rPr>
              <a:t>A pesar de que vivían en tierras de escaso valor agrícola, crearon monumentos y centros de ceremonias casi tan impresionantes como los erigidos en Egipto. </a:t>
            </a:r>
            <a:endParaRPr lang="es-US" i="1" dirty="0">
              <a:solidFill>
                <a:schemeClr val="accent2"/>
              </a:solidFill>
              <a:effectLst/>
              <a:latin typeface="Helvetica Neue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i="1" dirty="0">
                <a:solidFill>
                  <a:schemeClr val="accent2"/>
                </a:solidFill>
                <a:effectLst/>
                <a:latin typeface="Helvetica Neue"/>
              </a:rPr>
              <a:t>Los mayas destacaron en ciencias como las matemáticas y la astronomía</a:t>
            </a:r>
            <a:r>
              <a:rPr lang="es-ES" i="1" dirty="0" smtClean="0">
                <a:solidFill>
                  <a:srgbClr val="494D50"/>
                </a:solidFill>
                <a:effectLst/>
                <a:latin typeface="Helvetica Neue"/>
              </a:rPr>
              <a:t>.</a:t>
            </a:r>
            <a:endParaRPr lang="es-US" i="1" dirty="0">
              <a:solidFill>
                <a:srgbClr val="494D50"/>
              </a:solidFill>
              <a:effectLst/>
              <a:latin typeface="Helvetica Neue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i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962425" y="4034429"/>
            <a:ext cx="61580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dirty="0">
                <a:solidFill>
                  <a:schemeClr val="accent2"/>
                </a:solidFill>
                <a:effectLst/>
                <a:latin typeface="Helvetica Neue"/>
              </a:rPr>
              <a:t>Los guerreros del centro de México invadieron este territorio y se agruparon en pequeñas comunidades en el bosque pluvial.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54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154" y="203102"/>
            <a:ext cx="10515600" cy="1325563"/>
          </a:xfrm>
        </p:spPr>
        <p:txBody>
          <a:bodyPr>
            <a:normAutofit/>
          </a:bodyPr>
          <a:lstStyle/>
          <a:p>
            <a:r>
              <a:rPr lang="es-US" sz="5400" dirty="0"/>
              <a:t>La </a:t>
            </a:r>
            <a:r>
              <a:rPr lang="es-US" sz="5400" dirty="0" err="1"/>
              <a:t>religion</a:t>
            </a:r>
            <a:r>
              <a:rPr lang="es-US" sz="5400" dirty="0"/>
              <a:t> de los mayas </a:t>
            </a:r>
            <a:endParaRPr lang="es-ES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11661" y="1861344"/>
            <a:ext cx="9243417" cy="4351338"/>
          </a:xfrm>
        </p:spPr>
        <p:txBody>
          <a:bodyPr>
            <a:normAutofit/>
          </a:bodyPr>
          <a:lstStyle/>
          <a:p>
            <a:r>
              <a:rPr lang="es-ES" sz="2200" dirty="0">
                <a:solidFill>
                  <a:srgbClr val="FF0000"/>
                </a:solidFill>
                <a:effectLst/>
                <a:latin typeface="Verdana" panose="020F0502020204030204" pitchFamily="34" charset="0"/>
              </a:rPr>
              <a:t>La religión maya se centraba en el culto a un gran número de dioses de la naturaleza. </a:t>
            </a:r>
            <a:r>
              <a:rPr lang="es-ES" sz="2200" dirty="0" err="1">
                <a:solidFill>
                  <a:srgbClr val="FF0000"/>
                </a:solidFill>
                <a:effectLst/>
                <a:latin typeface="Verdana" panose="020F0502020204030204" pitchFamily="34" charset="0"/>
              </a:rPr>
              <a:t>Chac</a:t>
            </a:r>
            <a:r>
              <a:rPr lang="es-ES" sz="2200" dirty="0">
                <a:solidFill>
                  <a:srgbClr val="FF0000"/>
                </a:solidFill>
                <a:effectLst/>
                <a:latin typeface="Verdana" panose="020F0502020204030204" pitchFamily="34" charset="0"/>
              </a:rPr>
              <a:t>, dios de la lluvia, tenía especial importancia en los rituales populares.</a:t>
            </a:r>
            <a:endParaRPr lang="es-ES" sz="2200" dirty="0">
              <a:solidFill>
                <a:srgbClr val="FF0000"/>
              </a:solidFill>
              <a:effectLst/>
              <a:latin typeface="Helvetica"/>
            </a:endParaRPr>
          </a:p>
          <a:p>
            <a:r>
              <a:rPr lang="es-ES" sz="220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Los sacerdotes tenían un importante papel en la sociedad maya, pues aparte de ser muy respetados por su sapiencia y categoría, eran consejeros de los máximos dirigentes. Tenían los conocimientos científicos, especialmente en astronomía, predecían los fenómenos celestes y llevaban la cuenta del tiempo en forma admirable, así mismo conocían el secreto de las complicadas escrituras de sus antepasados. </a:t>
            </a:r>
            <a:endParaRPr lang="es-ES" sz="2200" dirty="0">
              <a:solidFill>
                <a:srgbClr val="FF0000"/>
              </a:solidFill>
              <a:effectLst/>
              <a:latin typeface="Helvetica"/>
            </a:endParaRPr>
          </a:p>
          <a:p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73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7410" y="365125"/>
            <a:ext cx="10396390" cy="960519"/>
          </a:xfrm>
        </p:spPr>
        <p:txBody>
          <a:bodyPr>
            <a:normAutofit/>
          </a:bodyPr>
          <a:lstStyle/>
          <a:p>
            <a:r>
              <a:rPr lang="es-US" sz="5400" dirty="0"/>
              <a:t>Las comidas de los mayas </a:t>
            </a:r>
            <a:endParaRPr lang="es-ES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600" b="0" i="0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también cazaban, pescaban, cogía la vegetación silvestre, e incluso criaban unos animales. </a:t>
            </a:r>
            <a:endParaRPr lang="es-US" sz="1600" b="0" i="0" dirty="0"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  <a:p>
            <a:r>
              <a:rPr lang="es-ES" sz="1600" b="0" i="0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Los mayas son conocidos como los “hombres del maíz.” </a:t>
            </a:r>
            <a:endParaRPr lang="es-US" sz="1600" b="0" i="0" dirty="0"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  <a:p>
            <a:r>
              <a:rPr lang="es-ES" sz="1600" b="0" i="0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El maíz era la base de la comida maya. Era usado para hacer las tortillas, los tamales, y el atole</a:t>
            </a:r>
            <a:endParaRPr lang="es-US" sz="1600" b="0" i="0" dirty="0"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  <a:p>
            <a:r>
              <a:rPr lang="es-ES" sz="1600" b="0" i="0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Además del maíz los mayas cultivaban el frijol, la calabaza, el chile, la yuca, los boniatos, y otras legumbres. Los mayas tenían y todavía hoy día tienen una dieta interesante.</a:t>
            </a:r>
            <a:endParaRPr lang="es-US" sz="1600" b="0" i="0" dirty="0"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  <a:p>
            <a:r>
              <a:rPr lang="es-ES" sz="1600" b="0" i="0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Unos ejemplos de estas legumbres son:</a:t>
            </a:r>
            <a:endParaRPr lang="es-US" sz="1600" b="0" i="0" dirty="0"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s-ES" sz="2400" dirty="0"/>
          </a:p>
        </p:txBody>
      </p:sp>
      <p:graphicFrame>
        <p:nvGraphicFramePr>
          <p:cNvPr id="9" name="Tabla 8"/>
          <p:cNvGraphicFramePr/>
          <p:nvPr>
            <p:extLst>
              <p:ext uri="{D42A27DB-BD31-4B8C-83A1-F6EECF244321}">
                <p14:modId xmlns:p14="http://schemas.microsoft.com/office/powerpoint/2010/main" val="2189784970"/>
              </p:ext>
            </p:extLst>
          </p:nvPr>
        </p:nvGraphicFramePr>
        <p:xfrm>
          <a:off x="957410" y="4116228"/>
          <a:ext cx="8128000" cy="1554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="" xmlns:a16="http://schemas.microsoft.com/office/drawing/2014/main" val="1834357710"/>
                    </a:ext>
                  </a:extLst>
                </a:gridCol>
                <a:gridCol w="1625600">
                  <a:extLst>
                    <a:ext uri="{9D8B030D-6E8A-4147-A177-3AD203B41FA5}">
                      <a16:colId xmlns="" xmlns:a16="http://schemas.microsoft.com/office/drawing/2014/main" val="851321510"/>
                    </a:ext>
                  </a:extLst>
                </a:gridCol>
                <a:gridCol w="1625600">
                  <a:extLst>
                    <a:ext uri="{9D8B030D-6E8A-4147-A177-3AD203B41FA5}">
                      <a16:colId xmlns="" xmlns:a16="http://schemas.microsoft.com/office/drawing/2014/main" val="1735304461"/>
                    </a:ext>
                  </a:extLst>
                </a:gridCol>
                <a:gridCol w="1625600">
                  <a:extLst>
                    <a:ext uri="{9D8B030D-6E8A-4147-A177-3AD203B41FA5}">
                      <a16:colId xmlns="" xmlns:a16="http://schemas.microsoft.com/office/drawing/2014/main" val="1214066481"/>
                    </a:ext>
                  </a:extLst>
                </a:gridCol>
                <a:gridCol w="1625600">
                  <a:extLst>
                    <a:ext uri="{9D8B030D-6E8A-4147-A177-3AD203B41FA5}">
                      <a16:colId xmlns="" xmlns:a16="http://schemas.microsoft.com/office/drawing/2014/main" val="18563953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 ciruela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 papaya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 guayaba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Los chiles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El mango</a:t>
                      </a:r>
                      <a:endParaRPr lang="es-ES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88258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El tomate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Las palmeras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El cacao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Los frijoles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El plátano</a:t>
                      </a:r>
                      <a:endParaRPr lang="es-ES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10825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El aguacate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El mamey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El maíz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Las calabazas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/>
                        <a:t>El melón blanco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30594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Los boniatos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 piña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 yuca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La sandía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17885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40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Las costumbres de los mayas 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0968" y="1539874"/>
            <a:ext cx="10990064" cy="4585891"/>
          </a:xfrm>
        </p:spPr>
        <p:txBody>
          <a:bodyPr/>
          <a:lstStyle/>
          <a:p>
            <a:r>
              <a:rPr lang="es-ES"/>
              <a:t/>
            </a:r>
            <a:br>
              <a:rPr lang="es-ES"/>
            </a:br>
            <a:r>
              <a:rPr lang="es-ES" b="0" i="0">
                <a:solidFill>
                  <a:srgbClr val="4F7410"/>
                </a:solidFill>
                <a:effectLst/>
                <a:latin typeface="Arial" panose="020B0604020202020204" pitchFamily="34" charset="0"/>
              </a:rPr>
              <a:t>La preocupación por la hermosura personal se complementaba con los vestidos que estaban hechos con algodón, cáñamo o pieles de animales y adornos con plumas.</a:t>
            </a:r>
            <a:endParaRPr lang="es-US" b="0" i="0">
              <a:solidFill>
                <a:srgbClr val="4F7410"/>
              </a:solidFill>
              <a:effectLst/>
              <a:latin typeface="Arial" panose="020B0604020202020204" pitchFamily="34" charset="0"/>
            </a:endParaRPr>
          </a:p>
          <a:p>
            <a:r>
              <a:rPr lang="es-ES" b="1" i="0">
                <a:solidFill>
                  <a:srgbClr val="4F7410"/>
                </a:solidFill>
                <a:effectLst/>
                <a:latin typeface="Arial" panose="020B0604020202020204" pitchFamily="34" charset="0"/>
              </a:rPr>
              <a:t>Los maya</a:t>
            </a:r>
            <a:r>
              <a:rPr lang="es-ES" b="0" i="0">
                <a:solidFill>
                  <a:srgbClr val="4F7410"/>
                </a:solidFill>
                <a:effectLst/>
                <a:latin typeface="Arial" panose="020B0604020202020204" pitchFamily="34" charset="0"/>
              </a:rPr>
              <a:t> se casaban jóvenes, por lo general a los 20 años.</a:t>
            </a:r>
            <a:endParaRPr lang="es-US" b="0" i="0">
              <a:solidFill>
                <a:srgbClr val="4F7410"/>
              </a:solidFill>
              <a:effectLst/>
              <a:latin typeface="Arial" panose="020B0604020202020204" pitchFamily="34" charset="0"/>
            </a:endParaRPr>
          </a:p>
          <a:p>
            <a:r>
              <a:rPr lang="es-ES" b="0" i="0">
                <a:solidFill>
                  <a:srgbClr val="4F7410"/>
                </a:solidFill>
                <a:effectLst/>
                <a:latin typeface="Arial" panose="020B0604020202020204" pitchFamily="34" charset="0"/>
              </a:rPr>
              <a:t>Eran muy propensos a crear formas artísticas a través de la deformación de su cuerpo. Por ejemplo, mutilaban sus dientes para darles diversas formas</a:t>
            </a:r>
            <a:endParaRPr lang="es-US" b="0" i="0">
              <a:solidFill>
                <a:srgbClr val="4F7410"/>
              </a:solidFill>
              <a:effectLst/>
              <a:latin typeface="Arial" panose="020B0604020202020204" pitchFamily="34" charset="0"/>
            </a:endParaRPr>
          </a:p>
          <a:p>
            <a:r>
              <a:rPr lang="es-ES" b="0" i="0">
                <a:solidFill>
                  <a:srgbClr val="4F7410"/>
                </a:solidFill>
                <a:effectLst/>
                <a:latin typeface="Arial" panose="020B0604020202020204" pitchFamily="34" charset="0"/>
              </a:rPr>
              <a:t>Al morir, la mayoría eran enterradas en sus casas.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0485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La economia 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0" i="0">
                <a:solidFill>
                  <a:srgbClr val="993399"/>
                </a:solidFill>
                <a:effectLst/>
                <a:latin typeface="arial" panose="020B0604020202020204" pitchFamily="34" charset="0"/>
              </a:rPr>
              <a:t>Se basaba en la agricultura; el principal cultivo era el maíz, al que llegaron a</a:t>
            </a:r>
            <a:r>
              <a:rPr lang="es-ES"/>
              <a:t/>
            </a:r>
            <a:br>
              <a:rPr lang="es-ES"/>
            </a:br>
            <a:r>
              <a:rPr lang="es-ES" b="0" i="0">
                <a:solidFill>
                  <a:srgbClr val="993399"/>
                </a:solidFill>
                <a:effectLst/>
                <a:latin typeface="arial" panose="020B0604020202020204" pitchFamily="34" charset="0"/>
              </a:rPr>
              <a:t>convertir en un ser divino.</a:t>
            </a:r>
            <a:endParaRPr lang="es-US" b="0" i="0">
              <a:solidFill>
                <a:srgbClr val="993399"/>
              </a:solidFill>
              <a:effectLst/>
              <a:latin typeface="arial" panose="020B0604020202020204" pitchFamily="34" charset="0"/>
            </a:endParaRPr>
          </a:p>
          <a:p>
            <a:r>
              <a:rPr lang="es-ES" b="0" i="0">
                <a:solidFill>
                  <a:srgbClr val="993399"/>
                </a:solidFill>
                <a:effectLst/>
                <a:latin typeface="arial" panose="020B0604020202020204" pitchFamily="34" charset="0"/>
              </a:rPr>
              <a:t>Le seguía en importancia el algodón. Las cosechas se</a:t>
            </a:r>
            <a:r>
              <a:rPr lang="es-ES"/>
              <a:t/>
            </a:r>
            <a:br>
              <a:rPr lang="es-ES"/>
            </a:br>
            <a:r>
              <a:rPr lang="es-ES" b="0" i="0">
                <a:solidFill>
                  <a:srgbClr val="993399"/>
                </a:solidFill>
                <a:effectLst/>
                <a:latin typeface="arial" panose="020B0604020202020204" pitchFamily="34" charset="0"/>
              </a:rPr>
              <a:t>repartía por mitades: una que correspondía al estado y otra a los agricultores. </a:t>
            </a:r>
            <a:endParaRPr lang="es-US" b="0" i="0">
              <a:solidFill>
                <a:srgbClr val="993399"/>
              </a:solidFill>
              <a:effectLst/>
              <a:latin typeface="arial" panose="020B0604020202020204" pitchFamily="34" charset="0"/>
            </a:endParaRPr>
          </a:p>
          <a:p>
            <a:r>
              <a:rPr lang="es-ES" b="0" i="0">
                <a:solidFill>
                  <a:srgbClr val="993399"/>
                </a:solidFill>
                <a:effectLst/>
                <a:latin typeface="arial" panose="020B0604020202020204" pitchFamily="34" charset="0"/>
              </a:rPr>
              <a:t>Utilizaron el oro, la plata, el cobre y el bronce en la fabricación de numerosos</a:t>
            </a:r>
            <a:r>
              <a:rPr lang="es-ES"/>
              <a:t/>
            </a:r>
            <a:br>
              <a:rPr lang="es-ES"/>
            </a:br>
            <a:r>
              <a:rPr lang="es-ES" b="0" i="0">
                <a:solidFill>
                  <a:srgbClr val="993399"/>
                </a:solidFill>
                <a:effectLst/>
                <a:latin typeface="arial" panose="020B0604020202020204" pitchFamily="34" charset="0"/>
              </a:rPr>
              <a:t>objetos, la mayoría de los cuales fueron sustraídos por los conquistadores.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594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arquitectura maya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200" dirty="0">
                <a:solidFill>
                  <a:schemeClr val="accent4"/>
                </a:solidFill>
              </a:rPr>
              <a:t>Durante esta época de la cultura maya, los centros del poder religioso, comercial y burocrático crecieron para convertirse en increíbles ciudades como la preclásica El Mirador, la mayor del clásico Tikal y las posclásicas Chichén Itzá y Uxmal. Debido a sus muchas semejanzas, así como a sus diferencias estilísticas, los restos de la arquitectura maya son una clave importante para entender la evolución de su antigua civilización.</a:t>
            </a:r>
          </a:p>
          <a:p>
            <a:endParaRPr lang="es-ES" sz="2200" dirty="0">
              <a:solidFill>
                <a:schemeClr val="accent4"/>
              </a:solidFill>
            </a:endParaRPr>
          </a:p>
          <a:p>
            <a:r>
              <a:rPr lang="es-ES" sz="2200" dirty="0">
                <a:solidFill>
                  <a:schemeClr val="accent4"/>
                </a:solidFill>
              </a:rPr>
              <a:t>Las características principales de la arquitectura maya es la forma de techar, conocida como bóveda maya o arco falso. Los edificios más comunes son: las pirámides (superposición de plataformas tronco piramidales), la cual sirve de basamento a los templos, los cuales suelen tener un elemento decorativo llamado crestería, que se sitúa en el techo y le añade altura al edificio</a:t>
            </a:r>
          </a:p>
        </p:txBody>
      </p:sp>
    </p:spTree>
    <p:extLst>
      <p:ext uri="{BB962C8B-B14F-4D97-AF65-F5344CB8AC3E}">
        <p14:creationId xmlns:p14="http://schemas.microsoft.com/office/powerpoint/2010/main" val="374252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51416" y="2087047"/>
            <a:ext cx="10515600" cy="1325563"/>
          </a:xfrm>
        </p:spPr>
        <p:txBody>
          <a:bodyPr>
            <a:normAutofit/>
          </a:bodyPr>
          <a:lstStyle/>
          <a:p>
            <a:r>
              <a:rPr lang="es-ES" sz="6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!Gracias¡</a:t>
            </a:r>
            <a:endParaRPr lang="es-ES" sz="6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346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397</Words>
  <Application>Microsoft Office PowerPoint</Application>
  <PresentationFormat>Panorámica</PresentationFormat>
  <Paragraphs>47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Comic Sans MS</vt:lpstr>
      <vt:lpstr>Helvetica</vt:lpstr>
      <vt:lpstr>Helvetica Neue</vt:lpstr>
      <vt:lpstr>Verdana</vt:lpstr>
      <vt:lpstr>Tema de Office</vt:lpstr>
      <vt:lpstr>Los mayas </vt:lpstr>
      <vt:lpstr>La religion de los mayas </vt:lpstr>
      <vt:lpstr>Las comidas de los mayas </vt:lpstr>
      <vt:lpstr>Las costumbres de los mayas </vt:lpstr>
      <vt:lpstr>La economia </vt:lpstr>
      <vt:lpstr>La arquitectura maya </vt:lpstr>
      <vt:lpstr>!Gracias¡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mayas</dc:title>
  <dc:creator>Karo</dc:creator>
  <cp:lastModifiedBy>Karo</cp:lastModifiedBy>
  <cp:revision>4</cp:revision>
  <dcterms:modified xsi:type="dcterms:W3CDTF">2017-05-26T20:56:27Z</dcterms:modified>
</cp:coreProperties>
</file>