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1" r:id="rId3"/>
    <p:sldId id="345" r:id="rId4"/>
    <p:sldId id="368" r:id="rId5"/>
    <p:sldId id="370" r:id="rId6"/>
    <p:sldId id="369" r:id="rId7"/>
    <p:sldId id="272" r:id="rId8"/>
    <p:sldId id="373" r:id="rId9"/>
    <p:sldId id="371" r:id="rId10"/>
    <p:sldId id="273" r:id="rId11"/>
    <p:sldId id="274" r:id="rId12"/>
    <p:sldId id="346" r:id="rId13"/>
    <p:sldId id="275" r:id="rId14"/>
    <p:sldId id="276" r:id="rId15"/>
    <p:sldId id="372" r:id="rId16"/>
    <p:sldId id="277" r:id="rId17"/>
    <p:sldId id="278" r:id="rId18"/>
    <p:sldId id="279" r:id="rId19"/>
    <p:sldId id="280" r:id="rId20"/>
    <p:sldId id="347" r:id="rId21"/>
    <p:sldId id="282" r:id="rId22"/>
    <p:sldId id="283" r:id="rId23"/>
    <p:sldId id="284" r:id="rId24"/>
    <p:sldId id="348" r:id="rId25"/>
    <p:sldId id="286" r:id="rId26"/>
    <p:sldId id="287" r:id="rId27"/>
    <p:sldId id="288" r:id="rId28"/>
    <p:sldId id="289" r:id="rId29"/>
    <p:sldId id="349" r:id="rId30"/>
    <p:sldId id="290" r:id="rId31"/>
    <p:sldId id="291" r:id="rId32"/>
    <p:sldId id="292" r:id="rId33"/>
    <p:sldId id="293" r:id="rId34"/>
    <p:sldId id="351" r:id="rId35"/>
    <p:sldId id="294" r:id="rId36"/>
    <p:sldId id="352" r:id="rId37"/>
    <p:sldId id="295" r:id="rId38"/>
    <p:sldId id="353" r:id="rId39"/>
    <p:sldId id="354" r:id="rId40"/>
    <p:sldId id="355" r:id="rId41"/>
    <p:sldId id="299" r:id="rId42"/>
    <p:sldId id="310" r:id="rId43"/>
    <p:sldId id="311" r:id="rId44"/>
    <p:sldId id="312" r:id="rId45"/>
    <p:sldId id="313" r:id="rId46"/>
    <p:sldId id="314" r:id="rId47"/>
    <p:sldId id="315" r:id="rId48"/>
    <p:sldId id="316" r:id="rId49"/>
    <p:sldId id="357" r:id="rId50"/>
    <p:sldId id="317" r:id="rId51"/>
    <p:sldId id="358" r:id="rId52"/>
    <p:sldId id="359" r:id="rId53"/>
    <p:sldId id="360" r:id="rId54"/>
    <p:sldId id="361" r:id="rId55"/>
    <p:sldId id="362" r:id="rId56"/>
    <p:sldId id="318" r:id="rId57"/>
    <p:sldId id="322" r:id="rId58"/>
    <p:sldId id="323" r:id="rId59"/>
    <p:sldId id="324" r:id="rId60"/>
    <p:sldId id="363" r:id="rId61"/>
    <p:sldId id="326" r:id="rId62"/>
    <p:sldId id="327" r:id="rId63"/>
    <p:sldId id="364" r:id="rId64"/>
    <p:sldId id="328" r:id="rId65"/>
    <p:sldId id="329" r:id="rId66"/>
    <p:sldId id="365" r:id="rId67"/>
    <p:sldId id="366" r:id="rId68"/>
    <p:sldId id="330" r:id="rId69"/>
    <p:sldId id="332" r:id="rId70"/>
    <p:sldId id="333" r:id="rId71"/>
    <p:sldId id="334" r:id="rId72"/>
    <p:sldId id="335" r:id="rId73"/>
    <p:sldId id="336" r:id="rId74"/>
    <p:sldId id="337" r:id="rId75"/>
    <p:sldId id="338" r:id="rId76"/>
    <p:sldId id="339" r:id="rId77"/>
    <p:sldId id="340" r:id="rId78"/>
    <p:sldId id="341" r:id="rId79"/>
    <p:sldId id="367" r:id="rId80"/>
  </p:sldIdLst>
  <p:sldSz cx="9144000" cy="6858000" type="screen4x3"/>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6600CC"/>
    <a:srgbClr val="00FFFF"/>
    <a:srgbClr val="990033"/>
    <a:srgbClr val="FF9933"/>
    <a:srgbClr val="FF33CC"/>
    <a:srgbClr val="A50021"/>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2" d="100"/>
          <a:sy n="42" d="100"/>
        </p:scale>
        <p:origin x="132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R"/>
          </a:p>
        </p:txBody>
      </p:sp>
      <p:sp>
        <p:nvSpPr>
          <p:cNvPr id="4" name="3 Marcador de fecha"/>
          <p:cNvSpPr>
            <a:spLocks noGrp="1"/>
          </p:cNvSpPr>
          <p:nvPr>
            <p:ph type="dt" sz="half" idx="10"/>
          </p:nvPr>
        </p:nvSpPr>
        <p:spPr/>
        <p:txBody>
          <a:bodyPr/>
          <a:lstStyle/>
          <a:p>
            <a:fld id="{1A0A862B-40B7-45CC-9B12-BF139361E6C8}" type="datetimeFigureOut">
              <a:rPr lang="es-CR" smtClean="0"/>
              <a:pPr/>
              <a:t>18/09/2017</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67500534-BAED-465D-ADAD-99BFDDCAA407}" type="slidenum">
              <a:rPr lang="es-CR" smtClean="0"/>
              <a:pPr/>
              <a:t>‹Nº›</a:t>
            </a:fld>
            <a:endParaRPr lang="es-C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fecha"/>
          <p:cNvSpPr>
            <a:spLocks noGrp="1"/>
          </p:cNvSpPr>
          <p:nvPr>
            <p:ph type="dt" sz="half" idx="10"/>
          </p:nvPr>
        </p:nvSpPr>
        <p:spPr/>
        <p:txBody>
          <a:bodyPr/>
          <a:lstStyle/>
          <a:p>
            <a:fld id="{1A0A862B-40B7-45CC-9B12-BF139361E6C8}" type="datetimeFigureOut">
              <a:rPr lang="es-CR" smtClean="0"/>
              <a:pPr/>
              <a:t>18/09/2017</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67500534-BAED-465D-ADAD-99BFDDCAA407}" type="slidenum">
              <a:rPr lang="es-CR" smtClean="0"/>
              <a:pPr/>
              <a:t>‹Nº›</a:t>
            </a:fld>
            <a:endParaRPr lang="es-C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fecha"/>
          <p:cNvSpPr>
            <a:spLocks noGrp="1"/>
          </p:cNvSpPr>
          <p:nvPr>
            <p:ph type="dt" sz="half" idx="10"/>
          </p:nvPr>
        </p:nvSpPr>
        <p:spPr/>
        <p:txBody>
          <a:bodyPr/>
          <a:lstStyle/>
          <a:p>
            <a:fld id="{1A0A862B-40B7-45CC-9B12-BF139361E6C8}" type="datetimeFigureOut">
              <a:rPr lang="es-CR" smtClean="0"/>
              <a:pPr/>
              <a:t>18/09/2017</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67500534-BAED-465D-ADAD-99BFDDCAA407}" type="slidenum">
              <a:rPr lang="es-CR" smtClean="0"/>
              <a:pPr/>
              <a:t>‹Nº›</a:t>
            </a:fld>
            <a:endParaRPr lang="es-C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3" name="Rectangle 2"/>
          <p:cNvSpPr>
            <a:spLocks noGrp="1" noChangeArrowheads="1"/>
          </p:cNvSpPr>
          <p:nvPr>
            <p:ph type="dt" sz="half" idx="10"/>
          </p:nvPr>
        </p:nvSpPr>
        <p:spPr>
          <a:ln/>
        </p:spPr>
        <p:txBody>
          <a:bodyPr/>
          <a:lstStyle>
            <a:lvl1pPr>
              <a:defRPr/>
            </a:lvl1pPr>
          </a:lstStyle>
          <a:p>
            <a:pPr>
              <a:defRPr/>
            </a:pPr>
            <a:endParaRPr lang="es-ES"/>
          </a:p>
        </p:txBody>
      </p:sp>
      <p:sp>
        <p:nvSpPr>
          <p:cNvPr id="4" name="Rectangle 3"/>
          <p:cNvSpPr>
            <a:spLocks noGrp="1" noChangeArrowheads="1"/>
          </p:cNvSpPr>
          <p:nvPr>
            <p:ph type="sldNum" sz="quarter" idx="11"/>
          </p:nvPr>
        </p:nvSpPr>
        <p:spPr>
          <a:ln/>
        </p:spPr>
        <p:txBody>
          <a:bodyPr/>
          <a:lstStyle>
            <a:lvl1pPr>
              <a:defRPr/>
            </a:lvl1pPr>
          </a:lstStyle>
          <a:p>
            <a:pPr>
              <a:defRPr/>
            </a:pPr>
            <a:fld id="{5FF452A4-B5C2-4BAF-AAF0-C234A7E581B7}" type="slidenum">
              <a:rPr lang="es-ES"/>
              <a:pPr>
                <a:defRPr/>
              </a:pPr>
              <a:t>‹Nº›</a:t>
            </a:fld>
            <a:endParaRPr lang="es-ES"/>
          </a:p>
        </p:txBody>
      </p:sp>
      <p:sp>
        <p:nvSpPr>
          <p:cNvPr id="5" name="Rectangle 14"/>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fecha"/>
          <p:cNvSpPr>
            <a:spLocks noGrp="1"/>
          </p:cNvSpPr>
          <p:nvPr>
            <p:ph type="dt" sz="half" idx="10"/>
          </p:nvPr>
        </p:nvSpPr>
        <p:spPr/>
        <p:txBody>
          <a:bodyPr/>
          <a:lstStyle/>
          <a:p>
            <a:fld id="{1A0A862B-40B7-45CC-9B12-BF139361E6C8}" type="datetimeFigureOut">
              <a:rPr lang="es-CR" smtClean="0"/>
              <a:pPr/>
              <a:t>18/09/2017</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67500534-BAED-465D-ADAD-99BFDDCAA407}" type="slidenum">
              <a:rPr lang="es-CR" smtClean="0"/>
              <a:pPr/>
              <a:t>‹Nº›</a:t>
            </a:fld>
            <a:endParaRPr lang="es-C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A0A862B-40B7-45CC-9B12-BF139361E6C8}" type="datetimeFigureOut">
              <a:rPr lang="es-CR" smtClean="0"/>
              <a:pPr/>
              <a:t>18/09/2017</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67500534-BAED-465D-ADAD-99BFDDCAA407}" type="slidenum">
              <a:rPr lang="es-CR" smtClean="0"/>
              <a:pPr/>
              <a:t>‹Nº›</a:t>
            </a:fld>
            <a:endParaRPr lang="es-C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4 Marcador de fecha"/>
          <p:cNvSpPr>
            <a:spLocks noGrp="1"/>
          </p:cNvSpPr>
          <p:nvPr>
            <p:ph type="dt" sz="half" idx="10"/>
          </p:nvPr>
        </p:nvSpPr>
        <p:spPr/>
        <p:txBody>
          <a:bodyPr/>
          <a:lstStyle/>
          <a:p>
            <a:fld id="{1A0A862B-40B7-45CC-9B12-BF139361E6C8}" type="datetimeFigureOut">
              <a:rPr lang="es-CR" smtClean="0"/>
              <a:pPr/>
              <a:t>18/09/2017</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67500534-BAED-465D-ADAD-99BFDDCAA407}" type="slidenum">
              <a:rPr lang="es-CR" smtClean="0"/>
              <a:pPr/>
              <a:t>‹Nº›</a:t>
            </a:fld>
            <a:endParaRPr lang="es-C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6 Marcador de fecha"/>
          <p:cNvSpPr>
            <a:spLocks noGrp="1"/>
          </p:cNvSpPr>
          <p:nvPr>
            <p:ph type="dt" sz="half" idx="10"/>
          </p:nvPr>
        </p:nvSpPr>
        <p:spPr/>
        <p:txBody>
          <a:bodyPr/>
          <a:lstStyle/>
          <a:p>
            <a:fld id="{1A0A862B-40B7-45CC-9B12-BF139361E6C8}" type="datetimeFigureOut">
              <a:rPr lang="es-CR" smtClean="0"/>
              <a:pPr/>
              <a:t>18/09/2017</a:t>
            </a:fld>
            <a:endParaRPr lang="es-CR"/>
          </a:p>
        </p:txBody>
      </p:sp>
      <p:sp>
        <p:nvSpPr>
          <p:cNvPr id="8" name="7 Marcador de pie de página"/>
          <p:cNvSpPr>
            <a:spLocks noGrp="1"/>
          </p:cNvSpPr>
          <p:nvPr>
            <p:ph type="ftr" sz="quarter" idx="11"/>
          </p:nvPr>
        </p:nvSpPr>
        <p:spPr/>
        <p:txBody>
          <a:bodyPr/>
          <a:lstStyle/>
          <a:p>
            <a:endParaRPr lang="es-CR"/>
          </a:p>
        </p:txBody>
      </p:sp>
      <p:sp>
        <p:nvSpPr>
          <p:cNvPr id="9" name="8 Marcador de número de diapositiva"/>
          <p:cNvSpPr>
            <a:spLocks noGrp="1"/>
          </p:cNvSpPr>
          <p:nvPr>
            <p:ph type="sldNum" sz="quarter" idx="12"/>
          </p:nvPr>
        </p:nvSpPr>
        <p:spPr/>
        <p:txBody>
          <a:bodyPr/>
          <a:lstStyle/>
          <a:p>
            <a:fld id="{67500534-BAED-465D-ADAD-99BFDDCAA407}" type="slidenum">
              <a:rPr lang="es-CR" smtClean="0"/>
              <a:pPr/>
              <a:t>‹Nº›</a:t>
            </a:fld>
            <a:endParaRPr lang="es-C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2 Marcador de fecha"/>
          <p:cNvSpPr>
            <a:spLocks noGrp="1"/>
          </p:cNvSpPr>
          <p:nvPr>
            <p:ph type="dt" sz="half" idx="10"/>
          </p:nvPr>
        </p:nvSpPr>
        <p:spPr/>
        <p:txBody>
          <a:bodyPr/>
          <a:lstStyle/>
          <a:p>
            <a:fld id="{1A0A862B-40B7-45CC-9B12-BF139361E6C8}" type="datetimeFigureOut">
              <a:rPr lang="es-CR" smtClean="0"/>
              <a:pPr/>
              <a:t>18/09/2017</a:t>
            </a:fld>
            <a:endParaRPr lang="es-CR"/>
          </a:p>
        </p:txBody>
      </p:sp>
      <p:sp>
        <p:nvSpPr>
          <p:cNvPr id="4" name="3 Marcador de pie de página"/>
          <p:cNvSpPr>
            <a:spLocks noGrp="1"/>
          </p:cNvSpPr>
          <p:nvPr>
            <p:ph type="ftr" sz="quarter" idx="11"/>
          </p:nvPr>
        </p:nvSpPr>
        <p:spPr/>
        <p:txBody>
          <a:bodyPr/>
          <a:lstStyle/>
          <a:p>
            <a:endParaRPr lang="es-CR"/>
          </a:p>
        </p:txBody>
      </p:sp>
      <p:sp>
        <p:nvSpPr>
          <p:cNvPr id="5" name="4 Marcador de número de diapositiva"/>
          <p:cNvSpPr>
            <a:spLocks noGrp="1"/>
          </p:cNvSpPr>
          <p:nvPr>
            <p:ph type="sldNum" sz="quarter" idx="12"/>
          </p:nvPr>
        </p:nvSpPr>
        <p:spPr/>
        <p:txBody>
          <a:bodyPr/>
          <a:lstStyle/>
          <a:p>
            <a:fld id="{67500534-BAED-465D-ADAD-99BFDDCAA407}" type="slidenum">
              <a:rPr lang="es-CR" smtClean="0"/>
              <a:pPr/>
              <a:t>‹Nº›</a:t>
            </a:fld>
            <a:endParaRPr lang="es-C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A0A862B-40B7-45CC-9B12-BF139361E6C8}" type="datetimeFigureOut">
              <a:rPr lang="es-CR" smtClean="0"/>
              <a:pPr/>
              <a:t>18/09/2017</a:t>
            </a:fld>
            <a:endParaRPr lang="es-CR"/>
          </a:p>
        </p:txBody>
      </p:sp>
      <p:sp>
        <p:nvSpPr>
          <p:cNvPr id="3" name="2 Marcador de pie de página"/>
          <p:cNvSpPr>
            <a:spLocks noGrp="1"/>
          </p:cNvSpPr>
          <p:nvPr>
            <p:ph type="ftr" sz="quarter" idx="11"/>
          </p:nvPr>
        </p:nvSpPr>
        <p:spPr/>
        <p:txBody>
          <a:bodyPr/>
          <a:lstStyle/>
          <a:p>
            <a:endParaRPr lang="es-CR"/>
          </a:p>
        </p:txBody>
      </p:sp>
      <p:sp>
        <p:nvSpPr>
          <p:cNvPr id="4" name="3 Marcador de número de diapositiva"/>
          <p:cNvSpPr>
            <a:spLocks noGrp="1"/>
          </p:cNvSpPr>
          <p:nvPr>
            <p:ph type="sldNum" sz="quarter" idx="12"/>
          </p:nvPr>
        </p:nvSpPr>
        <p:spPr/>
        <p:txBody>
          <a:bodyPr/>
          <a:lstStyle/>
          <a:p>
            <a:fld id="{67500534-BAED-465D-ADAD-99BFDDCAA407}" type="slidenum">
              <a:rPr lang="es-CR" smtClean="0"/>
              <a:pPr/>
              <a:t>‹Nº›</a:t>
            </a:fld>
            <a:endParaRPr lang="es-C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A0A862B-40B7-45CC-9B12-BF139361E6C8}" type="datetimeFigureOut">
              <a:rPr lang="es-CR" smtClean="0"/>
              <a:pPr/>
              <a:t>18/09/2017</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67500534-BAED-465D-ADAD-99BFDDCAA407}" type="slidenum">
              <a:rPr lang="es-CR" smtClean="0"/>
              <a:pPr/>
              <a:t>‹Nº›</a:t>
            </a:fld>
            <a:endParaRPr lang="es-C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A0A862B-40B7-45CC-9B12-BF139361E6C8}" type="datetimeFigureOut">
              <a:rPr lang="es-CR" smtClean="0"/>
              <a:pPr/>
              <a:t>18/09/2017</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67500534-BAED-465D-ADAD-99BFDDCAA407}" type="slidenum">
              <a:rPr lang="es-CR" smtClean="0"/>
              <a:pPr/>
              <a:t>‹Nº›</a:t>
            </a:fld>
            <a:endParaRPr lang="es-C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A862B-40B7-45CC-9B12-BF139361E6C8}" type="datetimeFigureOut">
              <a:rPr lang="es-CR" smtClean="0"/>
              <a:pPr/>
              <a:t>18/09/2017</a:t>
            </a:fld>
            <a:endParaRPr lang="es-C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00534-BAED-465D-ADAD-99BFDDCAA407}" type="slidenum">
              <a:rPr lang="es-CR" smtClean="0"/>
              <a:pPr/>
              <a:t>‹Nº›</a:t>
            </a:fld>
            <a:endParaRPr lang="es-C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google.co.cr/imgres?q=adolf+hitler&amp;num=10&amp;hl=es&amp;biw=1280&amp;bih=655&amp;tbm=isch&amp;tbnid=KQM1clax51ismM:&amp;imgrefurl=http://mundowiz.blogspot.com/2011/06/curiosidades-de-adolf-hitler.html&amp;docid=ZMUYRueOkv0I8M&amp;imgurl=http://3.bp.blogspot.com/-atN8WQAWkEM/Te-T1Yeyr4I/AAAAAAAAEME/PaSaPcLCXaM/s1600/adolf-hitler.jpg&amp;w=600&amp;h=729&amp;ei=-NH4T5TvBIGq8ASH3ZTnBg&amp;zoom=1&amp;iact=hc&amp;vpx=918&amp;vpy=154&amp;dur=1888&amp;hovh=248&amp;hovw=204&amp;tx=95&amp;ty=130&amp;sig=100279148875205305994&amp;page=1&amp;tbnh=130&amp;tbnw=116&amp;start=0&amp;ndsp=25&amp;ved=1t:429,r:6,s:0,i:153"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5.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 Id="rId5" Type="http://schemas.openxmlformats.org/officeDocument/2006/relationships/image" Target="../media/image42.jpe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3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4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1.jpeg"/><Relationship Id="rId1" Type="http://schemas.openxmlformats.org/officeDocument/2006/relationships/slideLayout" Target="../slideLayouts/slideLayout4.xml"/><Relationship Id="rId4" Type="http://schemas.openxmlformats.org/officeDocument/2006/relationships/image" Target="../media/image74.jpeg"/></Relationships>
</file>

<file path=ppt/slides/_rels/slide5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63.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82.jpeg"/><Relationship Id="rId7" Type="http://schemas.openxmlformats.org/officeDocument/2006/relationships/image" Target="../media/image77.jpeg"/><Relationship Id="rId2" Type="http://schemas.openxmlformats.org/officeDocument/2006/relationships/image" Target="../media/image81.jpeg"/><Relationship Id="rId1" Type="http://schemas.openxmlformats.org/officeDocument/2006/relationships/slideLayout" Target="../slideLayouts/slideLayout2.xml"/><Relationship Id="rId6" Type="http://schemas.openxmlformats.org/officeDocument/2006/relationships/image" Target="../media/image74.jpeg"/><Relationship Id="rId11" Type="http://schemas.openxmlformats.org/officeDocument/2006/relationships/image" Target="../media/image87.jpeg"/><Relationship Id="rId5" Type="http://schemas.openxmlformats.org/officeDocument/2006/relationships/image" Target="../media/image83.jpeg"/><Relationship Id="rId10" Type="http://schemas.openxmlformats.org/officeDocument/2006/relationships/image" Target="../media/image86.jpeg"/><Relationship Id="rId4" Type="http://schemas.openxmlformats.org/officeDocument/2006/relationships/image" Target="../media/image70.jpeg"/><Relationship Id="rId9" Type="http://schemas.openxmlformats.org/officeDocument/2006/relationships/image" Target="../media/image85.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gif"/><Relationship Id="rId1" Type="http://schemas.openxmlformats.org/officeDocument/2006/relationships/slideLayout" Target="../slideLayouts/slideLayout2.xml"/><Relationship Id="rId4" Type="http://schemas.openxmlformats.org/officeDocument/2006/relationships/image" Target="../media/image90.jpeg"/></Relationships>
</file>

<file path=ppt/slides/_rels/slide6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xml"/><Relationship Id="rId4" Type="http://schemas.openxmlformats.org/officeDocument/2006/relationships/image" Target="../media/image93.jpeg"/></Relationships>
</file>

<file path=ppt/slides/_rels/slide67.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hyperlink" Target="http://www.google.co.cr/imgres?q=angeles&amp;hl=es&amp;biw=1280&amp;bih=655&amp;gbv=2&amp;tbm=isch&amp;tbnid=3SNDyPWmuwzRQM:&amp;imgrefurl=http://tarjetasypostalesgratis.blogspot.com/2012/01/angeles-de-dios.html&amp;docid=_osnxp2o8l-3uM&amp;imgurl=http://3.bp.blogspot.com/-QSiLgNq2pe8/TwUU6QzJkII/AAAAAAAAFGk/mpfcBQOpgVA/s1600/14.gif&amp;w=336&amp;h=423&amp;ei=4A83T9D_GoTmggfs8JnoBQ&amp;zoom=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geografia (1).jpg"/>
          <p:cNvPicPr>
            <a:picLocks noChangeAspect="1"/>
          </p:cNvPicPr>
          <p:nvPr/>
        </p:nvPicPr>
        <p:blipFill>
          <a:blip r:embed="rId2" cstate="print"/>
          <a:stretch>
            <a:fillRect/>
          </a:stretch>
        </p:blipFill>
        <p:spPr>
          <a:xfrm>
            <a:off x="3000364" y="2786058"/>
            <a:ext cx="2952328" cy="2826854"/>
          </a:xfrm>
          <a:prstGeom prst="rect">
            <a:avLst/>
          </a:prstGeom>
          <a:noFill/>
          <a:ln>
            <a:noFill/>
          </a:ln>
        </p:spPr>
      </p:pic>
      <p:sp>
        <p:nvSpPr>
          <p:cNvPr id="2" name="1 Título"/>
          <p:cNvSpPr>
            <a:spLocks noGrp="1"/>
          </p:cNvSpPr>
          <p:nvPr>
            <p:ph type="ctrTitle"/>
          </p:nvPr>
        </p:nvSpPr>
        <p:spPr>
          <a:xfrm>
            <a:off x="683568" y="620688"/>
            <a:ext cx="7772400" cy="1470025"/>
          </a:xfrm>
        </p:spPr>
        <p:txBody>
          <a:bodyPr>
            <a:normAutofit fontScale="90000"/>
          </a:bodyPr>
          <a:lstStyle/>
          <a:p>
            <a:r>
              <a:rPr lang="es-C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Resumen de Estudios Sociales</a:t>
            </a:r>
            <a:br>
              <a:rPr lang="es-C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s-C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Bachillerato </a:t>
            </a:r>
            <a:r>
              <a:rPr lang="es-C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2018</a:t>
            </a:r>
            <a:endParaRPr lang="es-C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2 Subtítulo"/>
          <p:cNvSpPr txBox="1">
            <a:spLocks/>
          </p:cNvSpPr>
          <p:nvPr/>
        </p:nvSpPr>
        <p:spPr>
          <a:xfrm>
            <a:off x="2743200" y="3789040"/>
            <a:ext cx="6149280" cy="129614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s-CR"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CR" sz="3200" b="1" i="0" u="none" strike="noStrike" kern="120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n-lt"/>
              <a:ea typeface="+mn-ea"/>
              <a:cs typeface="+mn-cs"/>
            </a:endParaRPr>
          </a:p>
        </p:txBody>
      </p:sp>
      <p:sp>
        <p:nvSpPr>
          <p:cNvPr id="5" name="1 Título"/>
          <p:cNvSpPr txBox="1">
            <a:spLocks/>
          </p:cNvSpPr>
          <p:nvPr/>
        </p:nvSpPr>
        <p:spPr>
          <a:xfrm>
            <a:off x="1348193" y="5869828"/>
            <a:ext cx="7772400" cy="851443"/>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R"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DR. LUIS DIEGO ARGUEDAS CORDERO, LRF</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14290"/>
            <a:ext cx="8643998" cy="1143000"/>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s-ES" sz="3600" b="1" dirty="0"/>
              <a:t/>
            </a:r>
            <a:br>
              <a:rPr lang="es-ES" sz="3600" b="1" dirty="0"/>
            </a:br>
            <a:r>
              <a:rPr lang="es-ES" sz="2700" b="1" i="1" dirty="0">
                <a:solidFill>
                  <a:schemeClr val="accent6">
                    <a:lumMod val="75000"/>
                  </a:schemeClr>
                </a:solidFill>
              </a:rPr>
              <a:t>Crisis económica de 1929 y depresión de los años 30</a:t>
            </a:r>
            <a:r>
              <a:rPr lang="es-CR" b="1" i="1" dirty="0">
                <a:solidFill>
                  <a:schemeClr val="accent6">
                    <a:lumMod val="75000"/>
                  </a:schemeClr>
                </a:solidFill>
              </a:rPr>
              <a:t/>
            </a:r>
            <a:br>
              <a:rPr lang="es-CR" b="1" i="1" dirty="0">
                <a:solidFill>
                  <a:schemeClr val="accent6">
                    <a:lumMod val="75000"/>
                  </a:schemeClr>
                </a:solidFill>
              </a:rPr>
            </a:br>
            <a:endParaRPr lang="es-CR" b="1" i="1" dirty="0">
              <a:solidFill>
                <a:schemeClr val="accent6">
                  <a:lumMod val="75000"/>
                </a:schemeClr>
              </a:solidFill>
            </a:endParaRPr>
          </a:p>
        </p:txBody>
      </p:sp>
      <p:sp>
        <p:nvSpPr>
          <p:cNvPr id="4" name="3 Marcador de contenido"/>
          <p:cNvSpPr>
            <a:spLocks noGrp="1"/>
          </p:cNvSpPr>
          <p:nvPr>
            <p:ph sz="half" idx="2"/>
          </p:nvPr>
        </p:nvSpPr>
        <p:spPr>
          <a:xfrm>
            <a:off x="285720" y="1785926"/>
            <a:ext cx="4392488" cy="4752528"/>
          </a:xfrm>
          <a:ln w="57150"/>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a:normAutofit fontScale="70000" lnSpcReduction="20000"/>
          </a:bodyPr>
          <a:lstStyle/>
          <a:p>
            <a:pPr lvl="0" algn="just"/>
            <a:r>
              <a:rPr lang="es-ES" sz="2600" b="1" dirty="0"/>
              <a:t>Se originó por superproducción. </a:t>
            </a:r>
            <a:endParaRPr lang="es-CR" sz="2600" b="1" dirty="0"/>
          </a:p>
          <a:p>
            <a:pPr lvl="0" algn="just"/>
            <a:r>
              <a:rPr lang="es-ES" dirty="0"/>
              <a:t>Afectó a los capitalistas (inició con la caída de la Bolsa Valores de Nueva York – Wall </a:t>
            </a:r>
            <a:r>
              <a:rPr lang="es-ES" dirty="0" err="1"/>
              <a:t>Street</a:t>
            </a:r>
            <a:r>
              <a:rPr lang="es-ES" dirty="0"/>
              <a:t>)</a:t>
            </a:r>
            <a:endParaRPr lang="es-CR" dirty="0"/>
          </a:p>
          <a:p>
            <a:pPr lvl="0" algn="just"/>
            <a:r>
              <a:rPr lang="es-ES" dirty="0"/>
              <a:t>Hubo disminución de las importaciones (menos compras al extranjero)</a:t>
            </a:r>
            <a:endParaRPr lang="es-CR" dirty="0"/>
          </a:p>
          <a:p>
            <a:pPr lvl="0" algn="just"/>
            <a:r>
              <a:rPr lang="es-ES" dirty="0"/>
              <a:t>Disminución del salario real de los trabajadores (poco valor)</a:t>
            </a:r>
            <a:endParaRPr lang="es-CR" dirty="0"/>
          </a:p>
          <a:p>
            <a:pPr lvl="0" algn="just"/>
            <a:r>
              <a:rPr lang="es-ES" dirty="0"/>
              <a:t>Aumento del déficit fiscal (gasta más de lo que gana)</a:t>
            </a:r>
            <a:endParaRPr lang="es-CR" dirty="0"/>
          </a:p>
          <a:p>
            <a:pPr lvl="0" algn="just"/>
            <a:r>
              <a:rPr lang="es-ES" dirty="0"/>
              <a:t>Reducción del comercio exterior (menos ventas al extranjero)</a:t>
            </a:r>
            <a:endParaRPr lang="es-CR" dirty="0"/>
          </a:p>
          <a:p>
            <a:pPr lvl="0" algn="just"/>
            <a:r>
              <a:rPr lang="es-ES" dirty="0"/>
              <a:t>Quiebra de establecimientos comerciales.</a:t>
            </a:r>
            <a:endParaRPr lang="es-CR" dirty="0"/>
          </a:p>
          <a:p>
            <a:pPr lvl="0" algn="just"/>
            <a:r>
              <a:rPr lang="es-ES" dirty="0"/>
              <a:t>Alto nivel de desempleo.</a:t>
            </a:r>
            <a:endParaRPr lang="es-CR" dirty="0"/>
          </a:p>
          <a:p>
            <a:pPr lvl="0" algn="just"/>
            <a:r>
              <a:rPr lang="es-ES" dirty="0"/>
              <a:t>Restricción del crédito bancario (se limitaban los préstamos)</a:t>
            </a:r>
            <a:endParaRPr lang="es-CR" dirty="0"/>
          </a:p>
          <a:p>
            <a:pPr lvl="0" algn="just"/>
            <a:r>
              <a:rPr lang="es-ES" dirty="0"/>
              <a:t>Franklin </a:t>
            </a:r>
            <a:r>
              <a:rPr lang="es-ES" dirty="0" err="1"/>
              <a:t>Delano</a:t>
            </a:r>
            <a:r>
              <a:rPr lang="es-ES" dirty="0"/>
              <a:t> Roosevelt recuperó la economía con el NEW DEAL (Nuevo Trato) que era un conjunto de medidas de intervención del gobierno estadounidense.</a:t>
            </a:r>
            <a:endParaRPr lang="es-CR" dirty="0"/>
          </a:p>
          <a:p>
            <a:endParaRPr lang="es-CR" dirty="0"/>
          </a:p>
        </p:txBody>
      </p:sp>
      <p:pic>
        <p:nvPicPr>
          <p:cNvPr id="96259" name="Picture 3" descr="C:\Users\ignacio\Pictures\Nueva carpeta\crisis.jpg"/>
          <p:cNvPicPr>
            <a:picLocks noGrp="1" noChangeAspect="1" noChangeArrowheads="1"/>
          </p:cNvPicPr>
          <p:nvPr>
            <p:ph sz="quarter" idx="4"/>
          </p:nvPr>
        </p:nvPicPr>
        <p:blipFill>
          <a:blip r:embed="rId2" cstate="print"/>
          <a:srcRect/>
          <a:stretch>
            <a:fillRect/>
          </a:stretch>
        </p:blipFill>
        <p:spPr bwMode="auto">
          <a:xfrm>
            <a:off x="4860032" y="2852936"/>
            <a:ext cx="3905285" cy="18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4 CuadroTexto"/>
          <p:cNvSpPr txBox="1"/>
          <p:nvPr/>
        </p:nvSpPr>
        <p:spPr>
          <a:xfrm>
            <a:off x="5500694" y="5143512"/>
            <a:ext cx="2714644" cy="646331"/>
          </a:xfrm>
          <a:prstGeom prst="rect">
            <a:avLst/>
          </a:prstGeom>
          <a:noFill/>
        </p:spPr>
        <p:txBody>
          <a:bodyPr wrap="square" rtlCol="0">
            <a:spAutoFit/>
          </a:bodyPr>
          <a:lstStyle/>
          <a:p>
            <a:r>
              <a:rPr lang="es-CR" dirty="0">
                <a:latin typeface="AR CHRISTY" pitchFamily="2" charset="0"/>
              </a:rPr>
              <a:t>País donde se originó la crisis: </a:t>
            </a:r>
            <a:r>
              <a:rPr lang="es-CR" b="1" dirty="0">
                <a:latin typeface="AR CHRISTY" pitchFamily="2" charset="0"/>
              </a:rPr>
              <a:t>Estados Unidos.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340768"/>
            <a:ext cx="7772400" cy="1470025"/>
          </a:xfrm>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lstStyle/>
          <a:p>
            <a:r>
              <a:rPr lang="es-C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Objetivo </a:t>
            </a:r>
            <a:r>
              <a:rPr lang="es-C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 </a:t>
            </a:r>
            <a:endParaRPr lang="es-C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Subtítulo"/>
          <p:cNvSpPr>
            <a:spLocks noGrp="1"/>
          </p:cNvSpPr>
          <p:nvPr>
            <p:ph type="subTitle" idx="1"/>
          </p:nvPr>
        </p:nvSpPr>
        <p:spPr>
          <a:xfrm>
            <a:off x="1331640" y="3068960"/>
            <a:ext cx="6400800" cy="1824608"/>
          </a:xfrm>
        </p:spPr>
        <p:style>
          <a:lnRef idx="3">
            <a:schemeClr val="lt1"/>
          </a:lnRef>
          <a:fillRef idx="1">
            <a:schemeClr val="accent2"/>
          </a:fillRef>
          <a:effectRef idx="1">
            <a:schemeClr val="accent2"/>
          </a:effectRef>
          <a:fontRef idx="minor">
            <a:schemeClr val="lt1"/>
          </a:fontRef>
        </p:style>
        <p:txBody>
          <a:bodyPr>
            <a:normAutofit/>
          </a:bodyPr>
          <a:lstStyle/>
          <a:p>
            <a:r>
              <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Explicar las causas y consecuencias de la II Guerra Mundial en el mundo. </a:t>
            </a:r>
            <a:endParaRPr lang="es-C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es-C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lum bright="70000" contrast="-70000"/>
            <a:grayscl/>
          </a:blip>
          <a:srcRect/>
          <a:stretch>
            <a:fillRect/>
          </a:stretch>
        </p:blipFill>
        <p:spPr>
          <a:xfrm>
            <a:off x="0" y="714356"/>
            <a:ext cx="4429124" cy="6143644"/>
          </a:xfrm>
          <a:prstGeom prst="rect">
            <a:avLst/>
          </a:prstGeom>
          <a:noFill/>
          <a:ln w="28575">
            <a:solidFill>
              <a:schemeClr val="tx1"/>
            </a:solidFill>
          </a:ln>
          <a:effectLst>
            <a:glow rad="228600">
              <a:schemeClr val="accent5">
                <a:satMod val="175000"/>
                <a:alpha val="40000"/>
              </a:schemeClr>
            </a:glow>
          </a:effectLst>
        </p:spPr>
      </p:pic>
      <p:sp>
        <p:nvSpPr>
          <p:cNvPr id="2" name="1 Título"/>
          <p:cNvSpPr>
            <a:spLocks noGrp="1"/>
          </p:cNvSpPr>
          <p:nvPr>
            <p:ph type="title"/>
          </p:nvPr>
        </p:nvSpPr>
        <p:spPr>
          <a:xfrm>
            <a:off x="0" y="0"/>
            <a:ext cx="9144000" cy="571480"/>
          </a:xfrm>
          <a:effectLst>
            <a:glow rad="228600">
              <a:schemeClr val="accent5">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noAutofit/>
          </a:bodyPr>
          <a:lstStyle/>
          <a:p>
            <a:r>
              <a:rPr lang="es-ES" sz="2000" b="1" i="1" dirty="0">
                <a:solidFill>
                  <a:schemeClr val="tx1"/>
                </a:solidFill>
              </a:rPr>
              <a:t/>
            </a:r>
            <a:br>
              <a:rPr lang="es-ES" sz="2000" b="1" i="1" dirty="0">
                <a:solidFill>
                  <a:schemeClr val="tx1"/>
                </a:solidFill>
              </a:rPr>
            </a:br>
            <a:r>
              <a:rPr lang="es-ES" sz="2000" b="1" i="1" dirty="0">
                <a:solidFill>
                  <a:schemeClr val="tx1"/>
                </a:solidFill>
              </a:rPr>
              <a:t>ASCENSO DE LOS   TOTALITARISMOS</a:t>
            </a:r>
            <a:br>
              <a:rPr lang="es-ES" sz="2000" b="1" i="1" dirty="0">
                <a:solidFill>
                  <a:schemeClr val="tx1"/>
                </a:solidFill>
              </a:rPr>
            </a:br>
            <a:endParaRPr lang="es-CR" sz="2000" b="1" i="1" dirty="0">
              <a:solidFill>
                <a:schemeClr val="tx1"/>
              </a:solidFill>
            </a:endParaRPr>
          </a:p>
        </p:txBody>
      </p:sp>
      <p:sp>
        <p:nvSpPr>
          <p:cNvPr id="3" name="2 Marcador de contenido"/>
          <p:cNvSpPr>
            <a:spLocks noGrp="1"/>
          </p:cNvSpPr>
          <p:nvPr>
            <p:ph idx="1"/>
          </p:nvPr>
        </p:nvSpPr>
        <p:spPr>
          <a:xfrm>
            <a:off x="142844" y="785794"/>
            <a:ext cx="1928826" cy="1714512"/>
          </a:xfrm>
        </p:spPr>
        <p:txBody>
          <a:bodyPr>
            <a:normAutofit lnSpcReduction="10000"/>
          </a:bodyPr>
          <a:lstStyle/>
          <a:p>
            <a:pPr algn="ctr" hangingPunct="0">
              <a:buNone/>
            </a:pPr>
            <a:r>
              <a:rPr lang="es-ES" sz="1800" b="1" dirty="0">
                <a:solidFill>
                  <a:srgbClr val="FF0000"/>
                </a:solidFill>
              </a:rPr>
              <a:t>FASCISMO</a:t>
            </a:r>
          </a:p>
          <a:p>
            <a:pPr algn="ctr" hangingPunct="0">
              <a:buNone/>
            </a:pPr>
            <a:r>
              <a:rPr lang="es-ES" sz="1400" dirty="0"/>
              <a:t>Se originó en </a:t>
            </a:r>
            <a:r>
              <a:rPr lang="es-ES" sz="1400" b="1" dirty="0"/>
              <a:t>Italia                                                              </a:t>
            </a:r>
            <a:endParaRPr lang="es-CR" sz="1400" dirty="0"/>
          </a:p>
          <a:p>
            <a:pPr algn="ctr" hangingPunct="0">
              <a:buNone/>
            </a:pPr>
            <a:r>
              <a:rPr lang="es-ES" sz="1400" dirty="0"/>
              <a:t> Fundado por: </a:t>
            </a:r>
            <a:r>
              <a:rPr lang="es-ES" sz="1400" b="1" dirty="0"/>
              <a:t>Benito Mussolini                                                                                                   </a:t>
            </a:r>
          </a:p>
          <a:p>
            <a:pPr algn="ctr" hangingPunct="0">
              <a:buNone/>
            </a:pPr>
            <a:r>
              <a:rPr lang="es-ES" sz="1400" dirty="0"/>
              <a:t>Llamado                                                                                                                              </a:t>
            </a:r>
            <a:endParaRPr lang="es-CR" sz="1400" dirty="0"/>
          </a:p>
          <a:p>
            <a:pPr algn="ctr" hangingPunct="0">
              <a:buNone/>
            </a:pPr>
            <a:r>
              <a:rPr lang="es-ES" sz="1400" dirty="0"/>
              <a:t> </a:t>
            </a:r>
            <a:r>
              <a:rPr lang="es-ES" sz="1400" b="1" dirty="0"/>
              <a:t>EL DUCE-GUÍA </a:t>
            </a:r>
            <a:r>
              <a:rPr lang="es-ES" sz="1400" dirty="0"/>
              <a:t>Superhombre </a:t>
            </a:r>
            <a:endParaRPr lang="es-CR" sz="1400" dirty="0"/>
          </a:p>
        </p:txBody>
      </p:sp>
      <p:pic>
        <p:nvPicPr>
          <p:cNvPr id="6" name="Picture 4"/>
          <p:cNvPicPr>
            <a:picLocks noChangeAspect="1" noChangeArrowheads="1"/>
          </p:cNvPicPr>
          <p:nvPr/>
        </p:nvPicPr>
        <p:blipFill>
          <a:blip r:embed="rId3">
            <a:lum bright="58000" contrast="-70000"/>
          </a:blip>
          <a:srcRect/>
          <a:stretch>
            <a:fillRect/>
          </a:stretch>
        </p:blipFill>
        <p:spPr>
          <a:xfrm>
            <a:off x="4572000" y="714356"/>
            <a:ext cx="4572000" cy="6143644"/>
          </a:xfrm>
          <a:prstGeom prst="rect">
            <a:avLst/>
          </a:prstGeom>
          <a:noFill/>
          <a:ln w="28575">
            <a:solidFill>
              <a:schemeClr val="tx1"/>
            </a:solidFill>
          </a:ln>
          <a:effectLst>
            <a:glow rad="228600">
              <a:schemeClr val="accent5">
                <a:satMod val="175000"/>
                <a:alpha val="40000"/>
              </a:schemeClr>
            </a:glow>
          </a:effectLst>
        </p:spPr>
      </p:pic>
      <p:sp>
        <p:nvSpPr>
          <p:cNvPr id="9" name="8 CuadroTexto"/>
          <p:cNvSpPr txBox="1"/>
          <p:nvPr/>
        </p:nvSpPr>
        <p:spPr>
          <a:xfrm>
            <a:off x="214282" y="2500306"/>
            <a:ext cx="4071966" cy="4678204"/>
          </a:xfrm>
          <a:prstGeom prst="rect">
            <a:avLst/>
          </a:prstGeom>
          <a:noFill/>
        </p:spPr>
        <p:txBody>
          <a:bodyPr wrap="square" rtlCol="0">
            <a:spAutoFit/>
          </a:bodyPr>
          <a:lstStyle/>
          <a:p>
            <a:pPr hangingPunct="0"/>
            <a:r>
              <a:rPr lang="es-ES" sz="1400" b="1" dirty="0"/>
              <a:t>Características: </a:t>
            </a:r>
          </a:p>
          <a:p>
            <a:pPr hangingPunct="0"/>
            <a:r>
              <a:rPr lang="es-ES" sz="1400" b="1" dirty="0"/>
              <a:t>1- </a:t>
            </a:r>
            <a:r>
              <a:rPr lang="es-ES" sz="1400" b="1" dirty="0">
                <a:solidFill>
                  <a:srgbClr val="FF0000"/>
                </a:solidFill>
              </a:rPr>
              <a:t>Estado totalitario</a:t>
            </a:r>
            <a:r>
              <a:rPr lang="es-ES" sz="1400" b="1" dirty="0"/>
              <a:t>: absolutista-dictatorial. Debe ser</a:t>
            </a:r>
            <a:endParaRPr lang="es-CR" sz="1400" b="1" dirty="0"/>
          </a:p>
          <a:p>
            <a:pPr hangingPunct="0"/>
            <a:r>
              <a:rPr lang="es-ES" sz="1400" b="1" dirty="0"/>
              <a:t>gobernado por los de superior capacidad: el bien</a:t>
            </a:r>
            <a:endParaRPr lang="es-CR" sz="1400" b="1" dirty="0"/>
          </a:p>
          <a:p>
            <a:pPr hangingPunct="0"/>
            <a:r>
              <a:rPr lang="es-ES" sz="1400" b="1" dirty="0"/>
              <a:t>del Estado es superior al de los individuos.(</a:t>
            </a:r>
            <a:endParaRPr lang="es-CR" sz="1400" b="1" dirty="0"/>
          </a:p>
          <a:p>
            <a:pPr hangingPunct="0"/>
            <a:r>
              <a:rPr lang="es-ES" sz="1400" b="1" dirty="0">
                <a:solidFill>
                  <a:srgbClr val="FF0000"/>
                </a:solidFill>
              </a:rPr>
              <a:t>supremacía   del Estado</a:t>
            </a:r>
            <a:r>
              <a:rPr lang="es-ES" sz="1400" b="1" dirty="0"/>
              <a:t>)</a:t>
            </a:r>
            <a:endParaRPr lang="es-CR" sz="1400" b="1" dirty="0"/>
          </a:p>
          <a:p>
            <a:pPr hangingPunct="0"/>
            <a:r>
              <a:rPr lang="es-ES" sz="1400" b="1" dirty="0">
                <a:solidFill>
                  <a:srgbClr val="FF0000"/>
                </a:solidFill>
              </a:rPr>
              <a:t>2- Exaltación del nacionalismo</a:t>
            </a:r>
            <a:r>
              <a:rPr lang="es-ES" sz="1400" b="1" dirty="0"/>
              <a:t>: expansión territorial y militarismo.</a:t>
            </a:r>
            <a:endParaRPr lang="es-CR" sz="1400" b="1" dirty="0"/>
          </a:p>
          <a:p>
            <a:pPr hangingPunct="0"/>
            <a:r>
              <a:rPr lang="es-ES" sz="1400" b="1" dirty="0"/>
              <a:t>3- Economía corporativa: bajo el control estatal.</a:t>
            </a:r>
            <a:endParaRPr lang="es-CR" sz="1400" b="1" dirty="0"/>
          </a:p>
          <a:p>
            <a:pPr hangingPunct="0"/>
            <a:r>
              <a:rPr lang="es-ES" sz="1400" b="1" dirty="0"/>
              <a:t>4- Elimina la libertad de pensamiento y la libertad</a:t>
            </a:r>
            <a:endParaRPr lang="es-CR" sz="1400" b="1" dirty="0"/>
          </a:p>
          <a:p>
            <a:pPr hangingPunct="0"/>
            <a:r>
              <a:rPr lang="es-ES" sz="1400" b="1" dirty="0"/>
              <a:t>Individual.</a:t>
            </a:r>
            <a:endParaRPr lang="es-CR" sz="1400" b="1" dirty="0"/>
          </a:p>
          <a:p>
            <a:pPr hangingPunct="0"/>
            <a:r>
              <a:rPr lang="es-ES" sz="1400" b="1" dirty="0"/>
              <a:t> 5- Desprecio por el humanismo y el pacifismo.</a:t>
            </a:r>
            <a:endParaRPr lang="es-CR" sz="1400" b="1" dirty="0"/>
          </a:p>
          <a:p>
            <a:pPr hangingPunct="0"/>
            <a:r>
              <a:rPr lang="es-ES" sz="1400" b="1" dirty="0"/>
              <a:t>6- El derecho inminente de los “mejores a gobernar.</a:t>
            </a:r>
            <a:endParaRPr lang="es-CR" sz="1400" b="1" dirty="0"/>
          </a:p>
          <a:p>
            <a:pPr hangingPunct="0"/>
            <a:r>
              <a:rPr lang="es-ES" sz="1400" b="1" dirty="0"/>
              <a:t>7-  Los principios inviolables de la disciplina, la autoridad</a:t>
            </a:r>
            <a:endParaRPr lang="es-CR" sz="1400" b="1" dirty="0"/>
          </a:p>
          <a:p>
            <a:pPr hangingPunct="0"/>
            <a:r>
              <a:rPr lang="es-ES" sz="1400" b="1" dirty="0"/>
              <a:t>y la jerarquía.</a:t>
            </a:r>
            <a:endParaRPr lang="es-CR" sz="1400" b="1" dirty="0"/>
          </a:p>
          <a:p>
            <a:pPr hangingPunct="0"/>
            <a:r>
              <a:rPr lang="es-ES" sz="1400" b="1" dirty="0"/>
              <a:t>8. La predestinación de las élites a manejar los asuntos de la colectividad, ocupando las posiciones de mando.</a:t>
            </a:r>
            <a:endParaRPr lang="es-CR" sz="1400" b="1" dirty="0"/>
          </a:p>
          <a:p>
            <a:pPr hangingPunct="0"/>
            <a:r>
              <a:rPr lang="es-ES" sz="1400" b="1" dirty="0"/>
              <a:t>                                                                       </a:t>
            </a:r>
            <a:endParaRPr lang="es-CR" sz="1400" b="1" dirty="0"/>
          </a:p>
          <a:p>
            <a:endParaRPr lang="es-CR" dirty="0"/>
          </a:p>
        </p:txBody>
      </p:sp>
      <p:sp>
        <p:nvSpPr>
          <p:cNvPr id="10" name="9 CuadroTexto"/>
          <p:cNvSpPr txBox="1"/>
          <p:nvPr/>
        </p:nvSpPr>
        <p:spPr>
          <a:xfrm>
            <a:off x="2071670" y="1000108"/>
            <a:ext cx="2071702" cy="1754326"/>
          </a:xfrm>
          <a:prstGeom prst="rect">
            <a:avLst/>
          </a:prstGeom>
          <a:noFill/>
        </p:spPr>
        <p:txBody>
          <a:bodyPr wrap="square" rtlCol="0">
            <a:spAutoFit/>
          </a:bodyPr>
          <a:lstStyle/>
          <a:p>
            <a:pPr algn="ctr"/>
            <a:r>
              <a:rPr lang="es-ES" b="1" i="1" dirty="0">
                <a:solidFill>
                  <a:srgbClr val="FF0000"/>
                </a:solidFill>
              </a:rPr>
              <a:t>“TODO DENTRO DEL ESTADO, NADA FUERA DEL ESTADO, NADA EN CONTRA DEL ESTADO”</a:t>
            </a:r>
            <a:endParaRPr lang="es-CR" dirty="0">
              <a:solidFill>
                <a:srgbClr val="FF0000"/>
              </a:solidFill>
            </a:endParaRPr>
          </a:p>
          <a:p>
            <a:endParaRPr lang="es-CR" dirty="0"/>
          </a:p>
        </p:txBody>
      </p:sp>
      <p:sp>
        <p:nvSpPr>
          <p:cNvPr id="11" name="10 CuadroTexto"/>
          <p:cNvSpPr txBox="1"/>
          <p:nvPr/>
        </p:nvSpPr>
        <p:spPr>
          <a:xfrm>
            <a:off x="4643438" y="785794"/>
            <a:ext cx="2214578" cy="1446550"/>
          </a:xfrm>
          <a:prstGeom prst="rect">
            <a:avLst/>
          </a:prstGeom>
          <a:noFill/>
        </p:spPr>
        <p:txBody>
          <a:bodyPr wrap="square" rtlCol="0">
            <a:spAutoFit/>
          </a:bodyPr>
          <a:lstStyle/>
          <a:p>
            <a:r>
              <a:rPr lang="es-CR" b="1" dirty="0">
                <a:solidFill>
                  <a:srgbClr val="FF0000"/>
                </a:solidFill>
              </a:rPr>
              <a:t>NAZISMO</a:t>
            </a:r>
          </a:p>
          <a:p>
            <a:r>
              <a:rPr lang="es-CR" sz="1400" dirty="0"/>
              <a:t>Se origino en </a:t>
            </a:r>
            <a:r>
              <a:rPr lang="es-CR" sz="1400" b="1" dirty="0"/>
              <a:t>Alemania</a:t>
            </a:r>
            <a:r>
              <a:rPr lang="es-CR" sz="1400" dirty="0"/>
              <a:t>.</a:t>
            </a:r>
          </a:p>
          <a:p>
            <a:r>
              <a:rPr lang="es-ES" sz="1400" dirty="0"/>
              <a:t>Creado en 1933 hasta 1945 </a:t>
            </a:r>
          </a:p>
          <a:p>
            <a:r>
              <a:rPr lang="es-ES" sz="1400" dirty="0"/>
              <a:t>Fundado por </a:t>
            </a:r>
            <a:r>
              <a:rPr lang="es-ES" sz="1400" b="1" dirty="0"/>
              <a:t>Adolfo Hitler</a:t>
            </a:r>
          </a:p>
          <a:p>
            <a:r>
              <a:rPr lang="es-ES" sz="1400" dirty="0"/>
              <a:t>Llamado EL FÜHRER=  Guía – Caudillo - Jefe</a:t>
            </a:r>
            <a:endParaRPr lang="es-CR" sz="1400" dirty="0"/>
          </a:p>
        </p:txBody>
      </p:sp>
      <p:sp>
        <p:nvSpPr>
          <p:cNvPr id="12" name="11 CuadroTexto"/>
          <p:cNvSpPr txBox="1"/>
          <p:nvPr/>
        </p:nvSpPr>
        <p:spPr>
          <a:xfrm>
            <a:off x="4714876" y="2500306"/>
            <a:ext cx="4143404" cy="3970318"/>
          </a:xfrm>
          <a:prstGeom prst="rect">
            <a:avLst/>
          </a:prstGeom>
          <a:noFill/>
        </p:spPr>
        <p:txBody>
          <a:bodyPr wrap="square" rtlCol="0">
            <a:spAutoFit/>
          </a:bodyPr>
          <a:lstStyle/>
          <a:p>
            <a:r>
              <a:rPr lang="es-CR" sz="1400" b="1" dirty="0"/>
              <a:t>Características:</a:t>
            </a:r>
          </a:p>
          <a:p>
            <a:pPr hangingPunct="0"/>
            <a:r>
              <a:rPr lang="es-ES" sz="1400" dirty="0"/>
              <a:t> </a:t>
            </a:r>
            <a:endParaRPr lang="es-CR" sz="1400" dirty="0"/>
          </a:p>
          <a:p>
            <a:pPr hangingPunct="0"/>
            <a:r>
              <a:rPr lang="es-ES" sz="1400" b="1" dirty="0"/>
              <a:t>1- </a:t>
            </a:r>
            <a:r>
              <a:rPr lang="es-ES" sz="1400" b="1" dirty="0">
                <a:solidFill>
                  <a:srgbClr val="FF0000"/>
                </a:solidFill>
              </a:rPr>
              <a:t>Gobierno totalitario</a:t>
            </a:r>
            <a:r>
              <a:rPr lang="es-ES" sz="1400" b="1" dirty="0"/>
              <a:t>: suprime libertades  individuales</a:t>
            </a:r>
            <a:endParaRPr lang="es-CR" sz="1400" b="1" dirty="0"/>
          </a:p>
          <a:p>
            <a:pPr hangingPunct="0"/>
            <a:r>
              <a:rPr lang="es-ES" sz="1400" b="1" dirty="0"/>
              <a:t> 2- </a:t>
            </a:r>
            <a:r>
              <a:rPr lang="es-ES" sz="1400" b="1" dirty="0">
                <a:solidFill>
                  <a:srgbClr val="FF0000"/>
                </a:solidFill>
              </a:rPr>
              <a:t>Sociedad militarizada</a:t>
            </a:r>
            <a:r>
              <a:rPr lang="es-ES" sz="1400" b="1" dirty="0"/>
              <a:t>: servicio militar obligatorio</a:t>
            </a:r>
            <a:endParaRPr lang="es-CR" sz="1400" b="1" dirty="0"/>
          </a:p>
          <a:p>
            <a:pPr hangingPunct="0"/>
            <a:r>
              <a:rPr lang="es-ES" sz="1400" b="1" dirty="0"/>
              <a:t>3- </a:t>
            </a:r>
            <a:r>
              <a:rPr lang="es-ES" sz="1400" b="1" dirty="0">
                <a:solidFill>
                  <a:srgbClr val="FF0000"/>
                </a:solidFill>
              </a:rPr>
              <a:t>Eran antisemitas</a:t>
            </a:r>
            <a:r>
              <a:rPr lang="es-ES" sz="1400" b="1" dirty="0"/>
              <a:t>: enemigos encarnizados de los</a:t>
            </a:r>
            <a:endParaRPr lang="es-CR" sz="1400" b="1" dirty="0"/>
          </a:p>
          <a:p>
            <a:pPr hangingPunct="0"/>
            <a:r>
              <a:rPr lang="es-ES" sz="1400" b="1" dirty="0"/>
              <a:t>judíos, a quienes despreciaban</a:t>
            </a:r>
            <a:endParaRPr lang="es-CR" sz="1400" b="1" dirty="0"/>
          </a:p>
          <a:p>
            <a:pPr hangingPunct="0"/>
            <a:r>
              <a:rPr lang="es-ES" sz="1400" b="1" dirty="0"/>
              <a:t>4- </a:t>
            </a:r>
            <a:r>
              <a:rPr lang="es-ES" sz="1400" b="1" dirty="0">
                <a:solidFill>
                  <a:srgbClr val="FF0000"/>
                </a:solidFill>
              </a:rPr>
              <a:t>Política exterior de dominación</a:t>
            </a:r>
            <a:r>
              <a:rPr lang="es-ES" sz="1400" b="1" dirty="0"/>
              <a:t>: que llevó a la</a:t>
            </a:r>
            <a:endParaRPr lang="es-CR" sz="1400" b="1" dirty="0"/>
          </a:p>
          <a:p>
            <a:pPr hangingPunct="0"/>
            <a:r>
              <a:rPr lang="es-ES" sz="1400" b="1" dirty="0"/>
              <a:t>anexión de territorios. Hitler no cumplió con   el</a:t>
            </a:r>
            <a:endParaRPr lang="es-CR" sz="1400" b="1" dirty="0"/>
          </a:p>
          <a:p>
            <a:pPr hangingPunct="0"/>
            <a:r>
              <a:rPr lang="es-ES" sz="1400" b="1" dirty="0"/>
              <a:t>Tratado de Versalles. Rearmó a la vencida Alemania.</a:t>
            </a:r>
            <a:endParaRPr lang="es-CR" sz="1400" b="1" dirty="0"/>
          </a:p>
          <a:p>
            <a:pPr hangingPunct="0"/>
            <a:r>
              <a:rPr lang="es-ES" sz="1400" b="1" dirty="0"/>
              <a:t>5- </a:t>
            </a:r>
            <a:r>
              <a:rPr lang="es-ES" sz="1400" b="1" dirty="0">
                <a:solidFill>
                  <a:srgbClr val="FF0000"/>
                </a:solidFill>
              </a:rPr>
              <a:t>Fue racista</a:t>
            </a:r>
            <a:r>
              <a:rPr lang="es-ES" sz="1400" b="1" dirty="0"/>
              <a:t>: hizo creer a los alemanes que ellos</a:t>
            </a:r>
            <a:endParaRPr lang="es-CR" sz="1400" b="1" dirty="0"/>
          </a:p>
          <a:p>
            <a:pPr hangingPunct="0"/>
            <a:r>
              <a:rPr lang="es-ES" sz="1400" b="1" dirty="0"/>
              <a:t>formaban una </a:t>
            </a:r>
            <a:r>
              <a:rPr lang="es-ES" sz="1400" b="1" dirty="0">
                <a:solidFill>
                  <a:srgbClr val="FF0000"/>
                </a:solidFill>
              </a:rPr>
              <a:t>raza superior</a:t>
            </a:r>
            <a:r>
              <a:rPr lang="es-ES" sz="1400" b="1" dirty="0"/>
              <a:t>, “arios puros”, destinada</a:t>
            </a:r>
            <a:endParaRPr lang="es-CR" sz="1400" b="1" dirty="0"/>
          </a:p>
          <a:p>
            <a:pPr hangingPunct="0"/>
            <a:r>
              <a:rPr lang="es-ES" sz="1400" b="1" dirty="0"/>
              <a:t>a dominar el mundo. ( raza única).</a:t>
            </a:r>
            <a:endParaRPr lang="es-CR" sz="1400" b="1" dirty="0"/>
          </a:p>
          <a:p>
            <a:pPr hangingPunct="0"/>
            <a:r>
              <a:rPr lang="es-ES" sz="1400" b="1" dirty="0"/>
              <a:t>6- Los caudillos nazis se oponían a los principios</a:t>
            </a:r>
            <a:endParaRPr lang="es-CR" sz="1400" b="1" dirty="0"/>
          </a:p>
          <a:p>
            <a:pPr hangingPunct="0"/>
            <a:r>
              <a:rPr lang="es-ES" sz="1400" b="1" dirty="0"/>
              <a:t>cristianos intentando sustituir el amor a Dios por el</a:t>
            </a:r>
            <a:endParaRPr lang="es-CR" sz="1400" b="1" dirty="0"/>
          </a:p>
          <a:p>
            <a:pPr hangingPunct="0"/>
            <a:r>
              <a:rPr lang="es-ES" sz="1400" b="1" dirty="0"/>
              <a:t>amor a Alemania.</a:t>
            </a:r>
            <a:endParaRPr lang="es-CR" sz="1400" b="1" dirty="0"/>
          </a:p>
          <a:p>
            <a:pPr hangingPunct="0"/>
            <a:r>
              <a:rPr lang="es-ES" sz="1400" b="1" dirty="0"/>
              <a:t>7- El Estado tenía prioridad absoluta y ejercía un poder soberano sobre los individuos.</a:t>
            </a:r>
            <a:endParaRPr lang="es-CR" b="1" dirty="0"/>
          </a:p>
        </p:txBody>
      </p:sp>
      <p:sp>
        <p:nvSpPr>
          <p:cNvPr id="13" name="12 CuadroTexto"/>
          <p:cNvSpPr txBox="1"/>
          <p:nvPr/>
        </p:nvSpPr>
        <p:spPr>
          <a:xfrm>
            <a:off x="7000892" y="857232"/>
            <a:ext cx="1928826" cy="369332"/>
          </a:xfrm>
          <a:prstGeom prst="rect">
            <a:avLst/>
          </a:prstGeom>
          <a:noFill/>
        </p:spPr>
        <p:txBody>
          <a:bodyPr wrap="square" rtlCol="0">
            <a:spAutoFit/>
          </a:bodyPr>
          <a:lstStyle/>
          <a:p>
            <a:endParaRPr lang="es-CR" dirty="0"/>
          </a:p>
        </p:txBody>
      </p:sp>
      <p:pic>
        <p:nvPicPr>
          <p:cNvPr id="17" name="rg_hi" descr="http://t1.gstatic.com/images?q=tbn:ANd9GcTml6DJ9v1jH1YVvVG0xkrsmSVPG4b1CHJsNBzr_FaaNA-XhhojYw">
            <a:hlinkClick r:id="rId4"/>
          </p:cNvPr>
          <p:cNvPicPr/>
          <p:nvPr/>
        </p:nvPicPr>
        <p:blipFill>
          <a:blip r:embed="rId5"/>
          <a:srcRect/>
          <a:stretch>
            <a:fillRect/>
          </a:stretch>
        </p:blipFill>
        <p:spPr bwMode="auto">
          <a:xfrm>
            <a:off x="7072330" y="1000108"/>
            <a:ext cx="1659888" cy="18573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0" y="0"/>
            <a:ext cx="9144000" cy="701730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p:txBody>
      </p:sp>
      <p:sp>
        <p:nvSpPr>
          <p:cNvPr id="3" name="2 Marcador de texto"/>
          <p:cNvSpPr>
            <a:spLocks noGrp="1"/>
          </p:cNvSpPr>
          <p:nvPr>
            <p:ph type="body" idx="1"/>
          </p:nvPr>
        </p:nvSpPr>
        <p:spPr>
          <a:xfrm>
            <a:off x="395536" y="404664"/>
            <a:ext cx="8064896" cy="927794"/>
          </a:xfrm>
        </p:spPr>
        <p:txBody>
          <a:bodyPr/>
          <a:lstStyle/>
          <a:p>
            <a:pPr algn="ctr"/>
            <a:r>
              <a:rPr lang="es-CR" dirty="0"/>
              <a:t>SEGUNDA GUERRA MUNDIAL: 1939-1945</a:t>
            </a:r>
          </a:p>
          <a:p>
            <a:r>
              <a:rPr lang="es-CR" dirty="0"/>
              <a:t>Causas (Antes)</a:t>
            </a:r>
          </a:p>
          <a:p>
            <a:pPr algn="ctr"/>
            <a:endParaRPr lang="es-CR" dirty="0"/>
          </a:p>
        </p:txBody>
      </p:sp>
      <p:sp>
        <p:nvSpPr>
          <p:cNvPr id="4" name="3 Marcador de contenido"/>
          <p:cNvSpPr>
            <a:spLocks noGrp="1"/>
          </p:cNvSpPr>
          <p:nvPr>
            <p:ph sz="half" idx="2"/>
          </p:nvPr>
        </p:nvSpPr>
        <p:spPr>
          <a:xfrm>
            <a:off x="4714876" y="785794"/>
            <a:ext cx="4112196" cy="5715040"/>
          </a:xfrm>
          <a:ln w="57150"/>
          <a:effectLst>
            <a:glow rad="228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lvl="0" algn="just"/>
            <a:r>
              <a:rPr lang="es-ES" dirty="0"/>
              <a:t>Aparecen las ideologías fascistas (Benito Mussolini en Italia) y </a:t>
            </a:r>
            <a:r>
              <a:rPr lang="es-ES" dirty="0" err="1"/>
              <a:t>nacista</a:t>
            </a:r>
            <a:r>
              <a:rPr lang="es-ES" dirty="0"/>
              <a:t> (Adolfo Hitler en Alemania). </a:t>
            </a:r>
          </a:p>
          <a:p>
            <a:pPr lvl="0" algn="just">
              <a:buNone/>
            </a:pPr>
            <a:endParaRPr lang="es-ES" dirty="0"/>
          </a:p>
          <a:p>
            <a:pPr lvl="0" algn="just"/>
            <a:r>
              <a:rPr lang="es-ES" b="1" dirty="0"/>
              <a:t>Diferencias ideológicas</a:t>
            </a:r>
            <a:r>
              <a:rPr lang="es-ES" dirty="0"/>
              <a:t>, países totalitarios (Alemania, Italia y Japón) </a:t>
            </a:r>
            <a:r>
              <a:rPr lang="es-ES" dirty="0" err="1"/>
              <a:t>vrs</a:t>
            </a:r>
            <a:r>
              <a:rPr lang="es-ES" dirty="0"/>
              <a:t> países democráticos (</a:t>
            </a:r>
            <a:r>
              <a:rPr lang="es-ES_tradnl" dirty="0"/>
              <a:t>Gran Bretaña, Francia, URSS (Rusia), Estados Unidos)</a:t>
            </a:r>
            <a:r>
              <a:rPr lang="es-ES" dirty="0"/>
              <a:t>.</a:t>
            </a:r>
          </a:p>
          <a:p>
            <a:pPr lvl="0" algn="just">
              <a:buNone/>
            </a:pPr>
            <a:endParaRPr lang="es-CR" dirty="0"/>
          </a:p>
          <a:p>
            <a:pPr lvl="0" algn="just"/>
            <a:r>
              <a:rPr lang="es-ES" dirty="0"/>
              <a:t>Alemania pretendía expandir su territorio.</a:t>
            </a:r>
          </a:p>
          <a:p>
            <a:pPr lvl="0" algn="just">
              <a:buNone/>
            </a:pPr>
            <a:endParaRPr lang="es-CR" dirty="0"/>
          </a:p>
          <a:p>
            <a:pPr lvl="0" algn="just"/>
            <a:r>
              <a:rPr lang="es-ES" dirty="0"/>
              <a:t>El Tratado de Versalles no satisfizo ni a ganadores ni perdedores de la IGM.</a:t>
            </a:r>
          </a:p>
          <a:p>
            <a:pPr lvl="0" algn="just">
              <a:buNone/>
            </a:pPr>
            <a:endParaRPr lang="es-CR" dirty="0"/>
          </a:p>
          <a:p>
            <a:pPr lvl="0" algn="just"/>
            <a:r>
              <a:rPr lang="es-ES" dirty="0"/>
              <a:t>La URSS pretendía expandir el comunismo.</a:t>
            </a:r>
          </a:p>
          <a:p>
            <a:pPr lvl="0" algn="just">
              <a:buNone/>
            </a:pPr>
            <a:endParaRPr lang="es-CR" dirty="0"/>
          </a:p>
          <a:p>
            <a:pPr lvl="0" algn="just"/>
            <a:r>
              <a:rPr lang="es-ES" dirty="0"/>
              <a:t>Hubo rivalidad entre naciones que buscaban territorios en otros continentes.</a:t>
            </a:r>
          </a:p>
          <a:p>
            <a:pPr lvl="0" algn="just">
              <a:buNone/>
            </a:pPr>
            <a:endParaRPr lang="es-ES" dirty="0"/>
          </a:p>
          <a:p>
            <a:pPr lvl="0" algn="just"/>
            <a:r>
              <a:rPr lang="es-ES" b="1" dirty="0">
                <a:solidFill>
                  <a:srgbClr val="0070C0"/>
                </a:solidFill>
              </a:rPr>
              <a:t>Causa de inmediata: </a:t>
            </a:r>
            <a:r>
              <a:rPr lang="es-ES_tradnl" b="1" dirty="0">
                <a:solidFill>
                  <a:srgbClr val="0070C0"/>
                </a:solidFill>
              </a:rPr>
              <a:t>El 1º de setiembre de 1939 Alemania invade  Polonia.</a:t>
            </a:r>
            <a:endParaRPr lang="es-CR" b="1" dirty="0">
              <a:solidFill>
                <a:srgbClr val="0070C0"/>
              </a:solidFill>
            </a:endParaRPr>
          </a:p>
          <a:p>
            <a:pPr lvl="0"/>
            <a:endParaRPr lang="es-ES" dirty="0"/>
          </a:p>
        </p:txBody>
      </p:sp>
      <p:pic>
        <p:nvPicPr>
          <p:cNvPr id="6" name="3 Imagen" descr="http://discotec.files.wordpress.com/2009/10/logosgm.jpg"/>
          <p:cNvPicPr>
            <a:picLocks noChangeAspect="1" noChangeArrowheads="1"/>
          </p:cNvPicPr>
          <p:nvPr/>
        </p:nvPicPr>
        <p:blipFill>
          <a:blip r:embed="rId2"/>
          <a:srcRect/>
          <a:stretch>
            <a:fillRect/>
          </a:stretch>
        </p:blipFill>
        <p:spPr bwMode="auto">
          <a:xfrm>
            <a:off x="142844" y="1214422"/>
            <a:ext cx="4429124" cy="4500594"/>
          </a:xfrm>
          <a:prstGeom prst="rect">
            <a:avLst/>
          </a:prstGeom>
          <a:noFill/>
          <a:ln w="9525">
            <a:noFill/>
            <a:miter lim="800000"/>
            <a:headEnd/>
            <a:tailEnd/>
          </a:ln>
        </p:spPr>
      </p:pic>
      <p:sp>
        <p:nvSpPr>
          <p:cNvPr id="8" name="7 CuadroTexto"/>
          <p:cNvSpPr txBox="1"/>
          <p:nvPr/>
        </p:nvSpPr>
        <p:spPr>
          <a:xfrm>
            <a:off x="357158" y="5934670"/>
            <a:ext cx="4071966" cy="923330"/>
          </a:xfrm>
          <a:prstGeom prst="rect">
            <a:avLst/>
          </a:prstGeom>
          <a:noFill/>
        </p:spPr>
        <p:txBody>
          <a:bodyPr wrap="square" rtlCol="0">
            <a:spAutoFit/>
          </a:bodyPr>
          <a:lstStyle/>
          <a:p>
            <a:r>
              <a:rPr lang="es-ES_tradnl" b="1" dirty="0">
                <a:solidFill>
                  <a:srgbClr val="0070C0"/>
                </a:solidFill>
              </a:rPr>
              <a:t>7 diciembre de 1941 acatan </a:t>
            </a:r>
            <a:r>
              <a:rPr lang="es-ES_tradnl" b="1" dirty="0" err="1">
                <a:solidFill>
                  <a:srgbClr val="0070C0"/>
                </a:solidFill>
              </a:rPr>
              <a:t>Pearl</a:t>
            </a:r>
            <a:r>
              <a:rPr lang="es-ES_tradnl" b="1" dirty="0">
                <a:solidFill>
                  <a:srgbClr val="0070C0"/>
                </a:solidFill>
              </a:rPr>
              <a:t> Harbor determina el ingreso a la guerra de E.U.</a:t>
            </a:r>
          </a:p>
          <a:p>
            <a:endParaRPr lang="es-C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0"/>
            <a:ext cx="9144000" cy="701730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p:txBody>
      </p:sp>
      <p:sp>
        <p:nvSpPr>
          <p:cNvPr id="2" name="1 Título"/>
          <p:cNvSpPr>
            <a:spLocks noGrp="1"/>
          </p:cNvSpPr>
          <p:nvPr>
            <p:ph type="title"/>
          </p:nvPr>
        </p:nvSpPr>
        <p:spPr/>
        <p:txBody>
          <a:bodyPr>
            <a:normAutofit fontScale="90000"/>
          </a:bodyPr>
          <a:lstStyle/>
          <a:p>
            <a:r>
              <a:rPr lang="es-ES" sz="3600" b="1" dirty="0"/>
              <a:t/>
            </a:r>
            <a:br>
              <a:rPr lang="es-ES" sz="3600" b="1" dirty="0"/>
            </a:br>
            <a:r>
              <a:rPr lang="es-ES" sz="2700" b="1" dirty="0"/>
              <a:t>Consecuencias (Después)</a:t>
            </a:r>
            <a:r>
              <a:rPr lang="es-CR" dirty="0"/>
              <a:t/>
            </a:r>
            <a:br>
              <a:rPr lang="es-CR" dirty="0"/>
            </a:br>
            <a:endParaRPr lang="es-CR" dirty="0"/>
          </a:p>
        </p:txBody>
      </p:sp>
      <p:pic>
        <p:nvPicPr>
          <p:cNvPr id="98306" name="Picture 2" descr="C:\Users\ignacio\Pictures\Nueva carpeta\yugoslavia.jpg"/>
          <p:cNvPicPr>
            <a:picLocks noGrp="1" noChangeAspect="1" noChangeArrowheads="1"/>
          </p:cNvPicPr>
          <p:nvPr>
            <p:ph sz="quarter" idx="4"/>
          </p:nvPr>
        </p:nvPicPr>
        <p:blipFill>
          <a:blip r:embed="rId2" cstate="print"/>
          <a:srcRect/>
          <a:stretch>
            <a:fillRect/>
          </a:stretch>
        </p:blipFill>
        <p:spPr bwMode="auto">
          <a:xfrm>
            <a:off x="4860032" y="2420888"/>
            <a:ext cx="4027344" cy="3024336"/>
          </a:xfrm>
          <a:prstGeom prst="rect">
            <a:avLst/>
          </a:prstGeom>
          <a:ln w="76200"/>
          <a:effectLst>
            <a:glow rad="139700">
              <a:schemeClr val="accent1">
                <a:satMod val="175000"/>
                <a:alpha val="40000"/>
              </a:schemeClr>
            </a:glow>
          </a:effectLst>
        </p:spPr>
        <p:style>
          <a:lnRef idx="2">
            <a:schemeClr val="accent3"/>
          </a:lnRef>
          <a:fillRef idx="1">
            <a:schemeClr val="lt1"/>
          </a:fillRef>
          <a:effectRef idx="0">
            <a:schemeClr val="accent3"/>
          </a:effectRef>
          <a:fontRef idx="minor">
            <a:schemeClr val="dk1"/>
          </a:fontRef>
        </p:style>
      </p:pic>
      <p:sp>
        <p:nvSpPr>
          <p:cNvPr id="6" name="3 Marcador de contenido"/>
          <p:cNvSpPr txBox="1">
            <a:spLocks/>
          </p:cNvSpPr>
          <p:nvPr/>
        </p:nvSpPr>
        <p:spPr>
          <a:xfrm>
            <a:off x="214282" y="1357298"/>
            <a:ext cx="4463356" cy="5214974"/>
          </a:xfrm>
          <a:prstGeom prst="rect">
            <a:avLst/>
          </a:prstGeom>
          <a:ln w="28575" cap="flat" cmpd="sng" algn="ctr">
            <a:solidFill>
              <a:schemeClr val="accent1"/>
            </a:solidFill>
            <a:prstDash val="solid"/>
          </a:ln>
          <a:effectLst>
            <a:glow rad="1397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6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400" b="0" i="0" u="none" strike="noStrike" kern="1200" cap="none" spc="0" normalizeH="0" baseline="0" noProof="0" dirty="0">
                <a:ln>
                  <a:noFill/>
                </a:ln>
                <a:solidFill>
                  <a:schemeClr val="dk1"/>
                </a:solidFill>
                <a:effectLst/>
                <a:uLnTx/>
                <a:uFillTx/>
                <a:latin typeface="+mn-lt"/>
                <a:ea typeface="+mn-ea"/>
                <a:cs typeface="+mn-cs"/>
              </a:rPr>
              <a:t>Alemania se rindió y la capital Berlín fue tomada por rusos, ingleses, franceses y norteamericanos creándose posteriormente el </a:t>
            </a:r>
            <a:r>
              <a:rPr kumimoji="0" lang="es-ES" sz="2400" b="1" i="0" u="none" strike="noStrike" kern="1200" cap="none" spc="0" normalizeH="0" baseline="0" noProof="0" dirty="0">
                <a:ln>
                  <a:noFill/>
                </a:ln>
                <a:solidFill>
                  <a:schemeClr val="dk1"/>
                </a:solidFill>
                <a:effectLst/>
                <a:uLnTx/>
                <a:uFillTx/>
                <a:latin typeface="+mn-lt"/>
                <a:ea typeface="+mn-ea"/>
                <a:cs typeface="+mn-cs"/>
              </a:rPr>
              <a:t>MURO DE BERLIN.</a:t>
            </a:r>
            <a:endParaRPr kumimoji="0" lang="es-CR" sz="2400" b="1" i="0" u="none" strike="noStrike" kern="1200" cap="none" spc="0" normalizeH="0" baseline="0" noProof="0" dirty="0">
              <a:ln>
                <a:noFill/>
              </a:ln>
              <a:solidFill>
                <a:schemeClr val="dk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400" b="0" i="0" u="none" strike="noStrike" kern="1200" cap="none" spc="0" normalizeH="0" baseline="0" noProof="0" dirty="0">
                <a:ln>
                  <a:noFill/>
                </a:ln>
                <a:solidFill>
                  <a:schemeClr val="dk1"/>
                </a:solidFill>
                <a:effectLst/>
                <a:uLnTx/>
                <a:uFillTx/>
                <a:latin typeface="+mn-lt"/>
                <a:ea typeface="+mn-ea"/>
                <a:cs typeface="+mn-cs"/>
              </a:rPr>
              <a:t>Se rindió Japón y lanzaron en Hiroshima y Nagasaki dos bombas.</a:t>
            </a:r>
            <a:endParaRPr kumimoji="0" lang="es-CR" sz="2400" b="0" i="0" u="none" strike="noStrike" kern="1200" cap="none" spc="0" normalizeH="0" baseline="0" noProof="0" dirty="0">
              <a:ln>
                <a:noFill/>
              </a:ln>
              <a:solidFill>
                <a:schemeClr val="dk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400" b="1" i="0" u="none" strike="noStrike" kern="1200" cap="none" spc="0" normalizeH="0" baseline="0" noProof="0" dirty="0">
                <a:ln>
                  <a:noFill/>
                </a:ln>
                <a:solidFill>
                  <a:schemeClr val="dk1"/>
                </a:solidFill>
                <a:effectLst/>
                <a:uLnTx/>
                <a:uFillTx/>
                <a:latin typeface="+mn-lt"/>
                <a:ea typeface="+mn-ea"/>
                <a:cs typeface="+mn-cs"/>
              </a:rPr>
              <a:t>Materiales y humanas</a:t>
            </a:r>
            <a:r>
              <a:rPr kumimoji="0" lang="es-ES" sz="2400" b="0" i="0" u="none" strike="noStrike" kern="1200" cap="none" spc="0" normalizeH="0" baseline="0" noProof="0" dirty="0">
                <a:ln>
                  <a:noFill/>
                </a:ln>
                <a:solidFill>
                  <a:schemeClr val="dk1"/>
                </a:solidFill>
                <a:effectLst/>
                <a:uLnTx/>
                <a:uFillTx/>
                <a:latin typeface="+mn-lt"/>
                <a:ea typeface="+mn-ea"/>
                <a:cs typeface="+mn-cs"/>
              </a:rPr>
              <a:t>:</a:t>
            </a:r>
            <a:r>
              <a:rPr kumimoji="0" lang="es-ES" sz="2400" b="0" i="0" u="none" strike="noStrike" kern="1200" cap="none" spc="0" normalizeH="0" noProof="0" dirty="0">
                <a:ln>
                  <a:noFill/>
                </a:ln>
                <a:solidFill>
                  <a:schemeClr val="dk1"/>
                </a:solidFill>
                <a:effectLst/>
                <a:uLnTx/>
                <a:uFillTx/>
                <a:latin typeface="+mn-lt"/>
                <a:ea typeface="+mn-ea"/>
                <a:cs typeface="+mn-cs"/>
              </a:rPr>
              <a:t> </a:t>
            </a:r>
            <a:r>
              <a:rPr kumimoji="0" lang="es-ES" sz="2400" b="0" i="0" u="none" strike="noStrike" kern="1200" cap="none" spc="0" normalizeH="0" baseline="0" noProof="0" dirty="0">
                <a:ln>
                  <a:noFill/>
                </a:ln>
                <a:solidFill>
                  <a:schemeClr val="dk1"/>
                </a:solidFill>
                <a:effectLst/>
                <a:uLnTx/>
                <a:uFillTx/>
                <a:latin typeface="+mn-lt"/>
                <a:ea typeface="+mn-ea"/>
                <a:cs typeface="+mn-cs"/>
              </a:rPr>
              <a:t> se eliminó gran cantidad de población civil,  </a:t>
            </a:r>
            <a:r>
              <a:rPr kumimoji="0" lang="es-ES" sz="2400" b="1" i="0" u="none" strike="noStrike" kern="1200" cap="none" spc="0" normalizeH="0" baseline="0" noProof="0" dirty="0">
                <a:ln>
                  <a:noFill/>
                </a:ln>
                <a:solidFill>
                  <a:schemeClr val="dk1"/>
                </a:solidFill>
                <a:effectLst/>
                <a:uLnTx/>
                <a:uFillTx/>
                <a:latin typeface="+mn-lt"/>
                <a:ea typeface="+mn-ea"/>
                <a:cs typeface="+mn-cs"/>
              </a:rPr>
              <a:t>judía</a:t>
            </a:r>
            <a:r>
              <a:rPr kumimoji="0" lang="es-ES" sz="2400" b="0" i="0" u="none" strike="noStrike" kern="1200" cap="none" spc="0" normalizeH="0" baseline="0" noProof="0" dirty="0">
                <a:ln>
                  <a:noFill/>
                </a:ln>
                <a:solidFill>
                  <a:schemeClr val="dk1"/>
                </a:solidFill>
                <a:effectLst/>
                <a:uLnTx/>
                <a:uFillTx/>
                <a:latin typeface="+mn-lt"/>
                <a:ea typeface="+mn-ea"/>
                <a:cs typeface="+mn-cs"/>
              </a:rPr>
              <a:t>, musulmana, eslava y gitana.</a:t>
            </a:r>
            <a:endParaRPr kumimoji="0" lang="es-CR" sz="2400" b="0" i="0" u="none" strike="noStrike" kern="1200" cap="none" spc="0" normalizeH="0" baseline="0" noProof="0" dirty="0">
              <a:ln>
                <a:noFill/>
              </a:ln>
              <a:solidFill>
                <a:schemeClr val="dk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400" b="0" i="0" u="none" strike="noStrike" kern="1200" cap="none" spc="0" normalizeH="0" baseline="0" noProof="0" dirty="0">
                <a:ln>
                  <a:noFill/>
                </a:ln>
                <a:solidFill>
                  <a:schemeClr val="dk1"/>
                </a:solidFill>
                <a:effectLst/>
                <a:uLnTx/>
                <a:uFillTx/>
                <a:latin typeface="+mn-lt"/>
                <a:ea typeface="+mn-ea"/>
                <a:cs typeface="+mn-cs"/>
              </a:rPr>
              <a:t>Se modificó el mapa de Europa con la creación de nuevos Estados. </a:t>
            </a:r>
            <a:r>
              <a:rPr lang="es-ES" sz="2400" dirty="0" err="1"/>
              <a:t>Ej</a:t>
            </a:r>
            <a:r>
              <a:rPr lang="es-ES" sz="2400" b="1" dirty="0"/>
              <a:t>: Alemania fue dividida.</a:t>
            </a:r>
            <a:endParaRPr kumimoji="0" lang="es-CR" sz="2400" b="1" i="0" u="none" strike="noStrike" kern="1200" cap="none" spc="0" normalizeH="0" baseline="0" noProof="0" dirty="0">
              <a:ln>
                <a:noFill/>
              </a:ln>
              <a:solidFill>
                <a:schemeClr val="dk1"/>
              </a:solidFill>
              <a:effectLst/>
              <a:uLnTx/>
              <a:uFillTx/>
              <a:latin typeface="+mn-lt"/>
              <a:ea typeface="+mn-ea"/>
              <a:cs typeface="+mn-cs"/>
            </a:endParaRPr>
          </a:p>
          <a:p>
            <a:pPr marL="342900" lvl="0" indent="-342900">
              <a:spcBef>
                <a:spcPct val="20000"/>
              </a:spcBef>
              <a:buFont typeface="Arial" pitchFamily="34" charset="0"/>
              <a:buChar char="•"/>
            </a:pPr>
            <a:r>
              <a:rPr lang="es-ES" sz="2400" dirty="0"/>
              <a:t>Nuevo orden económico y financiero, e</a:t>
            </a:r>
            <a:r>
              <a:rPr kumimoji="0" lang="es-ES" sz="2400" b="0" i="0" u="none" strike="noStrike" kern="1200" cap="none" spc="0" normalizeH="0" baseline="0" noProof="0" dirty="0">
                <a:ln>
                  <a:noFill/>
                </a:ln>
                <a:solidFill>
                  <a:schemeClr val="dk1"/>
                </a:solidFill>
                <a:effectLst/>
                <a:uLnTx/>
                <a:uFillTx/>
                <a:latin typeface="+mn-lt"/>
                <a:ea typeface="+mn-ea"/>
                <a:cs typeface="+mn-cs"/>
              </a:rPr>
              <a:t>n la conferencia de </a:t>
            </a:r>
            <a:r>
              <a:rPr kumimoji="0" lang="es-ES" sz="2400" b="1" i="1" u="none" strike="noStrike" kern="1200" cap="none" spc="0" normalizeH="0" baseline="0" noProof="0" dirty="0">
                <a:ln>
                  <a:noFill/>
                </a:ln>
                <a:solidFill>
                  <a:schemeClr val="dk1"/>
                </a:solidFill>
                <a:effectLst/>
                <a:uLnTx/>
                <a:uFillTx/>
                <a:latin typeface="+mn-lt"/>
                <a:ea typeface="+mn-ea"/>
                <a:cs typeface="+mn-cs"/>
              </a:rPr>
              <a:t>BRETON WOODS, EEUU</a:t>
            </a:r>
            <a:r>
              <a:rPr kumimoji="0" lang="es-ES" sz="2400" b="0" i="0" u="none" strike="noStrike" kern="1200" cap="none" spc="0" normalizeH="0" baseline="0" noProof="0" dirty="0">
                <a:ln>
                  <a:noFill/>
                </a:ln>
                <a:solidFill>
                  <a:schemeClr val="dk1"/>
                </a:solidFill>
                <a:effectLst/>
                <a:uLnTx/>
                <a:uFillTx/>
                <a:latin typeface="+mn-lt"/>
                <a:ea typeface="+mn-ea"/>
                <a:cs typeface="+mn-cs"/>
              </a:rPr>
              <a:t> se crean el FMI (Fondo Monetario Internacional) y BM (Banco Mundial).</a:t>
            </a:r>
            <a:endParaRPr kumimoji="0" lang="es-CR" sz="2400" b="0" i="0" u="none" strike="noStrike" kern="1200" cap="none" spc="0" normalizeH="0" baseline="0" noProof="0" dirty="0">
              <a:ln>
                <a:noFill/>
              </a:ln>
              <a:solidFill>
                <a:schemeClr val="dk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400" b="0" i="0" u="none" strike="noStrike" kern="1200" cap="none" spc="0" normalizeH="0" baseline="0" noProof="0" dirty="0">
                <a:ln>
                  <a:noFill/>
                </a:ln>
                <a:solidFill>
                  <a:schemeClr val="dk1"/>
                </a:solidFill>
                <a:effectLst/>
                <a:uLnTx/>
                <a:uFillTx/>
                <a:latin typeface="+mn-lt"/>
                <a:ea typeface="+mn-ea"/>
                <a:cs typeface="+mn-cs"/>
              </a:rPr>
              <a:t>Se crea la ONU (Organización de las Naciones Unidas) </a:t>
            </a:r>
            <a:r>
              <a:rPr kumimoji="0" lang="es-ES" sz="2400" b="1" i="0" u="none" strike="noStrike" kern="1200" cap="none" spc="0" normalizeH="0" baseline="0" noProof="0" dirty="0">
                <a:ln>
                  <a:noFill/>
                </a:ln>
                <a:solidFill>
                  <a:schemeClr val="dk1"/>
                </a:solidFill>
                <a:effectLst/>
                <a:uLnTx/>
                <a:uFillTx/>
                <a:latin typeface="+mn-lt"/>
                <a:ea typeface="+mn-ea"/>
                <a:cs typeface="+mn-cs"/>
              </a:rPr>
              <a:t>= PAZ</a:t>
            </a:r>
            <a:endParaRPr kumimoji="0" lang="es-CR" sz="2400" b="1" i="0" u="none" strike="noStrike" kern="1200" cap="none" spc="0" normalizeH="0" baseline="0" noProof="0" dirty="0">
              <a:ln>
                <a:noFill/>
              </a:ln>
              <a:solidFill>
                <a:schemeClr val="dk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400" b="0" i="0" u="none" strike="noStrike" kern="1200" cap="none" spc="0" normalizeH="0" baseline="0" noProof="0" dirty="0">
                <a:ln>
                  <a:noFill/>
                </a:ln>
                <a:solidFill>
                  <a:schemeClr val="dk1"/>
                </a:solidFill>
                <a:effectLst/>
                <a:uLnTx/>
                <a:uFillTx/>
                <a:latin typeface="+mn-lt"/>
                <a:ea typeface="+mn-ea"/>
                <a:cs typeface="+mn-cs"/>
              </a:rPr>
              <a:t>Se da inició a la </a:t>
            </a:r>
            <a:r>
              <a:rPr kumimoji="0" lang="es-ES" sz="2400" b="1" i="0" u="none" strike="noStrike" kern="1200" cap="none" spc="0" normalizeH="0" baseline="0" noProof="0" dirty="0">
                <a:ln>
                  <a:noFill/>
                </a:ln>
                <a:solidFill>
                  <a:schemeClr val="dk1"/>
                </a:solidFill>
                <a:effectLst/>
                <a:uLnTx/>
                <a:uFillTx/>
                <a:latin typeface="+mn-lt"/>
                <a:ea typeface="+mn-ea"/>
                <a:cs typeface="+mn-cs"/>
              </a:rPr>
              <a:t>GUERRA FRÍA </a:t>
            </a:r>
            <a:r>
              <a:rPr kumimoji="0" lang="es-ES" sz="2400" b="0" i="0" u="none" strike="noStrike" kern="1200" cap="none" spc="0" normalizeH="0" baseline="0" noProof="0" dirty="0">
                <a:ln>
                  <a:noFill/>
                </a:ln>
                <a:solidFill>
                  <a:schemeClr val="dk1"/>
                </a:solidFill>
                <a:effectLst/>
                <a:uLnTx/>
                <a:uFillTx/>
                <a:latin typeface="+mn-lt"/>
                <a:ea typeface="+mn-ea"/>
                <a:cs typeface="+mn-cs"/>
              </a:rPr>
              <a:t>(EEUU versus URSS) </a:t>
            </a:r>
            <a:r>
              <a:rPr kumimoji="0" lang="es-ES" sz="2400" b="1" i="0" u="none" strike="noStrike" kern="1200" cap="none" spc="0" normalizeH="0" baseline="0" noProof="0" dirty="0">
                <a:ln>
                  <a:noFill/>
                </a:ln>
                <a:solidFill>
                  <a:schemeClr val="dk1"/>
                </a:solidFill>
                <a:effectLst/>
                <a:uLnTx/>
                <a:uFillTx/>
                <a:latin typeface="+mn-lt"/>
                <a:ea typeface="+mn-ea"/>
                <a:cs typeface="+mn-cs"/>
              </a:rPr>
              <a:t>=</a:t>
            </a:r>
            <a:r>
              <a:rPr kumimoji="0" lang="es-ES" sz="2400" b="1" i="0" u="none" strike="noStrike" kern="1200" cap="none" spc="0" normalizeH="0" noProof="0" dirty="0">
                <a:ln>
                  <a:noFill/>
                </a:ln>
                <a:solidFill>
                  <a:schemeClr val="dk1"/>
                </a:solidFill>
                <a:effectLst/>
                <a:uLnTx/>
                <a:uFillTx/>
                <a:latin typeface="+mn-lt"/>
                <a:ea typeface="+mn-ea"/>
                <a:cs typeface="+mn-cs"/>
              </a:rPr>
              <a:t> lucha ideológica</a:t>
            </a:r>
            <a:r>
              <a:rPr kumimoji="0" lang="es-ES" sz="2400" b="0" i="0" u="none" strike="noStrike" kern="1200" cap="none" spc="0" normalizeH="0" noProof="0" dirty="0">
                <a:ln>
                  <a:noFill/>
                </a:ln>
                <a:solidFill>
                  <a:schemeClr val="dk1"/>
                </a:solidFill>
                <a:effectLst/>
                <a:uLnTx/>
                <a:uFillTx/>
                <a:latin typeface="+mn-lt"/>
                <a:ea typeface="+mn-ea"/>
                <a:cs typeface="+mn-cs"/>
              </a:rPr>
              <a:t>.</a:t>
            </a:r>
            <a:endParaRPr kumimoji="0" lang="es-CR" sz="2400" b="0" i="0" u="none" strike="noStrike" kern="1200" cap="none" spc="0" normalizeH="0" baseline="0" noProof="0" dirty="0">
              <a:ln>
                <a:noFill/>
              </a:ln>
              <a:solidFill>
                <a:schemeClr val="dk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400" b="0" i="0" u="none" strike="noStrike" kern="1200" cap="none" spc="0" normalizeH="0" baseline="0" noProof="0" dirty="0">
                <a:ln>
                  <a:noFill/>
                </a:ln>
                <a:solidFill>
                  <a:schemeClr val="dk1"/>
                </a:solidFill>
                <a:effectLst/>
                <a:uLnTx/>
                <a:uFillTx/>
                <a:latin typeface="+mn-lt"/>
                <a:ea typeface="+mn-ea"/>
                <a:cs typeface="+mn-cs"/>
              </a:rPr>
              <a:t>Se crea el ESTADO DE ISRAEL en PALESTINA</a:t>
            </a:r>
            <a:endParaRPr kumimoji="0" lang="es-CR" sz="2400" b="0" i="0" u="none" strike="noStrike" kern="1200" cap="none" spc="0" normalizeH="0" baseline="0" noProof="0" dirty="0">
              <a:ln>
                <a:noFill/>
              </a:ln>
              <a:solidFill>
                <a:schemeClr val="dk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400" b="0" i="0" u="none" strike="noStrike" kern="1200" cap="none" spc="0" normalizeH="0" baseline="0" noProof="0" dirty="0">
                <a:ln>
                  <a:noFill/>
                </a:ln>
                <a:solidFill>
                  <a:schemeClr val="dk1"/>
                </a:solidFill>
                <a:effectLst/>
                <a:uLnTx/>
                <a:uFillTx/>
                <a:latin typeface="+mn-lt"/>
                <a:ea typeface="+mn-ea"/>
                <a:cs typeface="+mn-cs"/>
              </a:rPr>
              <a:t>Se da el proceso de </a:t>
            </a:r>
            <a:r>
              <a:rPr kumimoji="0" lang="es-ES" sz="2400" b="1" i="0" u="none" strike="noStrike" kern="1200" cap="none" spc="0" normalizeH="0" baseline="0" noProof="0" dirty="0">
                <a:ln>
                  <a:noFill/>
                </a:ln>
                <a:solidFill>
                  <a:schemeClr val="dk1"/>
                </a:solidFill>
                <a:effectLst/>
                <a:uLnTx/>
                <a:uFillTx/>
                <a:latin typeface="+mn-lt"/>
                <a:ea typeface="+mn-ea"/>
                <a:cs typeface="+mn-cs"/>
              </a:rPr>
              <a:t>DESCOLONIZACIÓN</a:t>
            </a:r>
            <a:r>
              <a:rPr kumimoji="0" lang="es-ES" sz="2400" b="0" i="0" u="none" strike="noStrike" kern="1200" cap="none" spc="0" normalizeH="0" baseline="0" noProof="0" dirty="0">
                <a:ln>
                  <a:noFill/>
                </a:ln>
                <a:solidFill>
                  <a:schemeClr val="dk1"/>
                </a:solidFill>
                <a:effectLst/>
                <a:uLnTx/>
                <a:uFillTx/>
                <a:latin typeface="+mn-lt"/>
                <a:ea typeface="+mn-ea"/>
                <a:cs typeface="+mn-cs"/>
              </a:rPr>
              <a:t> de África y Asia (independencia de colonias).</a:t>
            </a:r>
            <a:endParaRPr kumimoji="0" lang="es-CR" sz="24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sotw9_temp0"/>
          <p:cNvPicPr>
            <a:picLocks noChangeAspect="1" noChangeArrowheads="1"/>
          </p:cNvPicPr>
          <p:nvPr/>
        </p:nvPicPr>
        <p:blipFill>
          <a:blip r:embed="rId2">
            <a:lum contrast="18000"/>
          </a:blip>
          <a:srcRect/>
          <a:stretch>
            <a:fillRect/>
          </a:stretch>
        </p:blipFill>
        <p:spPr>
          <a:xfrm>
            <a:off x="285720" y="231207"/>
            <a:ext cx="8501122" cy="6359607"/>
          </a:xfrm>
          <a:prstGeom prst="rect">
            <a:avLst/>
          </a:prstGeom>
          <a:noFill/>
          <a:ln w="76200">
            <a:solidFill>
              <a:schemeClr val="bg1">
                <a:lumMod val="50000"/>
              </a:schemeClr>
            </a:solidFill>
          </a:ln>
          <a:effectLst>
            <a:glow rad="228600">
              <a:schemeClr val="accent2">
                <a:satMod val="175000"/>
                <a:alpha val="40000"/>
              </a:schemeClr>
            </a:glo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340768"/>
            <a:ext cx="7772400" cy="1470025"/>
          </a:xfrm>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lstStyle/>
          <a:p>
            <a:r>
              <a:rPr lang="es-CR"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Objetivo </a:t>
            </a:r>
            <a:r>
              <a:rPr lang="es-CR"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3.</a:t>
            </a:r>
            <a:r>
              <a:rPr lang="es-C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s-C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Subtítulo"/>
          <p:cNvSpPr>
            <a:spLocks noGrp="1"/>
          </p:cNvSpPr>
          <p:nvPr>
            <p:ph type="subTitle" idx="1"/>
          </p:nvPr>
        </p:nvSpPr>
        <p:spPr>
          <a:xfrm>
            <a:off x="1331640" y="3068960"/>
            <a:ext cx="6624736" cy="2232248"/>
          </a:xfrm>
        </p:spPr>
        <p:style>
          <a:lnRef idx="3">
            <a:schemeClr val="lt1"/>
          </a:lnRef>
          <a:fillRef idx="1">
            <a:schemeClr val="accent6"/>
          </a:fillRef>
          <a:effectRef idx="1">
            <a:schemeClr val="accent6"/>
          </a:effectRef>
          <a:fontRef idx="minor">
            <a:schemeClr val="lt1"/>
          </a:fontRef>
        </p:style>
        <p:txBody>
          <a:bodyPr>
            <a:normAutofit/>
          </a:bodyPr>
          <a:lstStyle/>
          <a:p>
            <a:r>
              <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Explicar las repercusiones de la Guerra Fría en el mundo, y las consecuencias de la desintegración del bloque socialista. </a:t>
            </a:r>
          </a:p>
          <a:p>
            <a:endParaRPr lang="es-C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001056" cy="1143000"/>
          </a:xfrm>
        </p:spPr>
        <p:txBody>
          <a:bodyPr>
            <a:normAutofit fontScale="90000"/>
          </a:bodyPr>
          <a:lstStyle/>
          <a:p>
            <a:pPr algn="l"/>
            <a:r>
              <a:rPr lang="es-CR" b="1" i="1" dirty="0">
                <a:solidFill>
                  <a:srgbClr val="FF0000"/>
                </a:solidFill>
              </a:rPr>
              <a:t/>
            </a:r>
            <a:br>
              <a:rPr lang="es-CR" b="1" i="1" dirty="0">
                <a:solidFill>
                  <a:srgbClr val="FF0000"/>
                </a:solidFill>
              </a:rPr>
            </a:br>
            <a:r>
              <a:rPr lang="es-CR" sz="2700" b="1" i="1" dirty="0">
                <a:solidFill>
                  <a:srgbClr val="FF0000"/>
                </a:solidFill>
              </a:rPr>
              <a:t>Guerra Fría: </a:t>
            </a:r>
            <a:r>
              <a:rPr lang="es-ES" sz="1800" dirty="0">
                <a:solidFill>
                  <a:srgbClr val="0070C0"/>
                </a:solidFill>
              </a:rPr>
              <a:t>Inicia en 1945 con el fin de la Segunda Guerra Mundial y finaliza en 1989 con la caída del </a:t>
            </a:r>
            <a:r>
              <a:rPr lang="es-ES" sz="1800" b="1" dirty="0">
                <a:solidFill>
                  <a:srgbClr val="0070C0"/>
                </a:solidFill>
              </a:rPr>
              <a:t>Muro de Berlín.</a:t>
            </a:r>
            <a:r>
              <a:rPr lang="es-ES" b="1" dirty="0">
                <a:solidFill>
                  <a:srgbClr val="FF0000"/>
                </a:solidFill>
              </a:rPr>
              <a:t/>
            </a:r>
            <a:br>
              <a:rPr lang="es-ES" b="1" dirty="0">
                <a:solidFill>
                  <a:srgbClr val="FF0000"/>
                </a:solidFill>
              </a:rPr>
            </a:br>
            <a:endParaRPr lang="es-CR" b="1" i="1" dirty="0">
              <a:solidFill>
                <a:srgbClr val="FF0000"/>
              </a:solidFill>
            </a:endParaRPr>
          </a:p>
        </p:txBody>
      </p:sp>
      <p:sp>
        <p:nvSpPr>
          <p:cNvPr id="3" name="2 Marcador de contenido"/>
          <p:cNvSpPr>
            <a:spLocks noGrp="1"/>
          </p:cNvSpPr>
          <p:nvPr>
            <p:ph idx="1"/>
          </p:nvPr>
        </p:nvSpPr>
        <p:spPr>
          <a:xfrm>
            <a:off x="467544" y="1071546"/>
            <a:ext cx="4464496" cy="5572164"/>
          </a:xfrm>
          <a:ln w="57150"/>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lvl="0"/>
            <a:r>
              <a:rPr lang="es-ES" sz="5600" dirty="0"/>
              <a:t>Se le conoce con este nombre a la tensión que hubo entre los países del bloque comunista (URSS) y capitalista (EEUU).</a:t>
            </a:r>
          </a:p>
          <a:p>
            <a:pPr lvl="0"/>
            <a:endParaRPr lang="es-ES" sz="5600" dirty="0"/>
          </a:p>
          <a:p>
            <a:pPr lvl="0"/>
            <a:r>
              <a:rPr lang="es-ES" sz="5600" dirty="0"/>
              <a:t>Se da  un </a:t>
            </a:r>
            <a:r>
              <a:rPr lang="es-ES" sz="5600" b="1" dirty="0"/>
              <a:t>mundo bipolar, </a:t>
            </a:r>
            <a:r>
              <a:rPr lang="es-ES" sz="5600" dirty="0"/>
              <a:t>un sector que defiende un pensamiento y otro opuesto: comunismo </a:t>
            </a:r>
            <a:r>
              <a:rPr lang="es-ES" sz="5600" dirty="0" err="1"/>
              <a:t>vrs</a:t>
            </a:r>
            <a:r>
              <a:rPr lang="es-ES" sz="5600" dirty="0"/>
              <a:t> capitalismo. </a:t>
            </a:r>
            <a:endParaRPr lang="es-CR" sz="5600" dirty="0"/>
          </a:p>
          <a:p>
            <a:pPr lvl="0"/>
            <a:endParaRPr lang="es-ES" sz="5600" dirty="0"/>
          </a:p>
          <a:p>
            <a:pPr lvl="0"/>
            <a:r>
              <a:rPr lang="es-ES" sz="5600" dirty="0"/>
              <a:t>No se enfrentaron directamente, sino diplomáticamente (guerra ideológica- no convencional) y ayudando a sus aliados en las diferentes guerras que habían en el mundo, </a:t>
            </a:r>
            <a:r>
              <a:rPr lang="es-ES" sz="5600" dirty="0" err="1"/>
              <a:t>Ej</a:t>
            </a:r>
            <a:r>
              <a:rPr lang="es-ES" sz="5600" dirty="0"/>
              <a:t>: </a:t>
            </a:r>
            <a:r>
              <a:rPr lang="es-ES" sz="5600" dirty="0">
                <a:solidFill>
                  <a:srgbClr val="FF0000"/>
                </a:solidFill>
              </a:rPr>
              <a:t>China, </a:t>
            </a:r>
            <a:r>
              <a:rPr lang="es-ES" sz="5600" dirty="0">
                <a:solidFill>
                  <a:schemeClr val="tx2">
                    <a:lumMod val="60000"/>
                    <a:lumOff val="40000"/>
                  </a:schemeClr>
                </a:solidFill>
              </a:rPr>
              <a:t> </a:t>
            </a:r>
            <a:r>
              <a:rPr lang="es-ES" sz="5600" dirty="0">
                <a:solidFill>
                  <a:srgbClr val="FF0000"/>
                </a:solidFill>
              </a:rPr>
              <a:t>Corea y  Vietnam.</a:t>
            </a:r>
            <a:endParaRPr lang="es-ES" sz="5600" dirty="0">
              <a:solidFill>
                <a:schemeClr val="tx2">
                  <a:lumMod val="60000"/>
                  <a:lumOff val="40000"/>
                </a:schemeClr>
              </a:solidFill>
            </a:endParaRPr>
          </a:p>
          <a:p>
            <a:pPr lvl="0">
              <a:buNone/>
            </a:pPr>
            <a:endParaRPr lang="es-CR" sz="5600" dirty="0"/>
          </a:p>
          <a:p>
            <a:pPr lvl="0"/>
            <a:endParaRPr lang="es-ES" sz="5600" dirty="0"/>
          </a:p>
          <a:p>
            <a:pPr lvl="0"/>
            <a:r>
              <a:rPr lang="es-ES" sz="5600" dirty="0"/>
              <a:t>En gran parte fue originada por la carencia de un acuerdo de paz al finalizar la II Guerra Mundial.</a:t>
            </a:r>
            <a:endParaRPr lang="es-CR" sz="5600" dirty="0"/>
          </a:p>
          <a:p>
            <a:pPr lvl="0"/>
            <a:endParaRPr lang="es-ES" sz="5600" dirty="0"/>
          </a:p>
          <a:p>
            <a:pPr lvl="0"/>
            <a:r>
              <a:rPr lang="es-ES" sz="5600" dirty="0"/>
              <a:t>Generó la </a:t>
            </a:r>
            <a:r>
              <a:rPr lang="es-ES" sz="5600" b="1" dirty="0"/>
              <a:t>carrera armamentista </a:t>
            </a:r>
            <a:r>
              <a:rPr lang="es-ES" sz="5600" dirty="0"/>
              <a:t>o construcción de armas.</a:t>
            </a:r>
            <a:endParaRPr lang="es-CR" sz="5600" dirty="0"/>
          </a:p>
          <a:p>
            <a:pPr lvl="0"/>
            <a:r>
              <a:rPr lang="es-ES" sz="5600" dirty="0"/>
              <a:t>Se generó una </a:t>
            </a:r>
            <a:r>
              <a:rPr lang="es-ES" sz="5600" b="1" dirty="0"/>
              <a:t>amenaza nuclear </a:t>
            </a:r>
            <a:r>
              <a:rPr lang="es-ES" sz="5600" dirty="0"/>
              <a:t>con la elaboración de bombas.</a:t>
            </a:r>
          </a:p>
          <a:p>
            <a:endParaRPr lang="es-ES" sz="5600" dirty="0"/>
          </a:p>
          <a:p>
            <a:r>
              <a:rPr lang="es-ES" sz="5600" dirty="0"/>
              <a:t>Otra de las facetas del armamentismo fue el surgimiento de alianzas militares: Organización del Tratado del Atlántico Norte (OTAN), organismo que buscaba bloquear económica y militarmente a la Unión Soviética, la que, por su parte, respondió con la creación del Pacto de Varsovia.</a:t>
            </a:r>
          </a:p>
          <a:p>
            <a:endParaRPr lang="es-CR" sz="5600" dirty="0"/>
          </a:p>
          <a:p>
            <a:pPr lvl="0"/>
            <a:endParaRPr lang="es-CR" sz="2400" dirty="0"/>
          </a:p>
          <a:p>
            <a:endParaRPr lang="es-CR" dirty="0"/>
          </a:p>
        </p:txBody>
      </p:sp>
      <p:pic>
        <p:nvPicPr>
          <p:cNvPr id="4" name="Picture 2" descr="C:\Users\ignacio\Pictures\Nueva carpeta\guerra fria.jpg"/>
          <p:cNvPicPr>
            <a:picLocks noChangeAspect="1" noChangeArrowheads="1"/>
          </p:cNvPicPr>
          <p:nvPr/>
        </p:nvPicPr>
        <p:blipFill>
          <a:blip r:embed="rId2" cstate="print"/>
          <a:srcRect/>
          <a:stretch>
            <a:fillRect/>
          </a:stretch>
        </p:blipFill>
        <p:spPr bwMode="auto">
          <a:xfrm>
            <a:off x="5143504" y="1071546"/>
            <a:ext cx="3310378" cy="3096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4 CuadroTexto"/>
          <p:cNvSpPr txBox="1"/>
          <p:nvPr/>
        </p:nvSpPr>
        <p:spPr>
          <a:xfrm>
            <a:off x="5143504" y="4357694"/>
            <a:ext cx="3786214" cy="1754326"/>
          </a:xfrm>
          <a:prstGeom prst="rect">
            <a:avLst/>
          </a:prstGeom>
          <a:noFill/>
        </p:spPr>
        <p:txBody>
          <a:bodyPr wrap="square" rtlCol="0">
            <a:spAutoFit/>
          </a:bodyPr>
          <a:lstStyle/>
          <a:p>
            <a:pPr>
              <a:buFont typeface="Arial" pitchFamily="34" charset="0"/>
              <a:buChar char="•"/>
            </a:pPr>
            <a:r>
              <a:rPr lang="es-CR" dirty="0">
                <a:solidFill>
                  <a:schemeClr val="accent1">
                    <a:lumMod val="75000"/>
                  </a:schemeClr>
                </a:solidFill>
              </a:rPr>
              <a:t>Otras manifestaciones:  Crisis de los misiles en Cuba ( 1962).</a:t>
            </a:r>
          </a:p>
          <a:p>
            <a:pPr>
              <a:buFont typeface="Arial" pitchFamily="34" charset="0"/>
              <a:buChar char="•"/>
            </a:pPr>
            <a:r>
              <a:rPr lang="es-CR" dirty="0">
                <a:solidFill>
                  <a:schemeClr val="accent1">
                    <a:lumMod val="75000"/>
                  </a:schemeClr>
                </a:solidFill>
              </a:rPr>
              <a:t>La conquista por el espacio (mayor logro : la llegada del hombre a la luna)</a:t>
            </a:r>
          </a:p>
          <a:p>
            <a:pPr>
              <a:buFont typeface="Arial" pitchFamily="34" charset="0"/>
              <a:buChar char="•"/>
            </a:pPr>
            <a:r>
              <a:rPr lang="es-ES" b="1" dirty="0">
                <a:solidFill>
                  <a:srgbClr val="0070C0"/>
                </a:solidFill>
              </a:rPr>
              <a:t>Expresiones ideológicas y culturales de los años 60 </a:t>
            </a:r>
            <a:r>
              <a:rPr lang="es-ES" b="1" dirty="0" err="1">
                <a:solidFill>
                  <a:srgbClr val="0070C0"/>
                </a:solidFill>
              </a:rPr>
              <a:t>Ej</a:t>
            </a:r>
            <a:r>
              <a:rPr lang="es-ES" dirty="0">
                <a:solidFill>
                  <a:srgbClr val="0070C0"/>
                </a:solidFill>
              </a:rPr>
              <a:t> movimiento “hippie</a:t>
            </a:r>
            <a:endParaRPr lang="es-CR" dirty="0">
              <a:solidFill>
                <a:srgbClr val="0070C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8229600" cy="1368152"/>
          </a:xfrm>
        </p:spPr>
        <p:txBody>
          <a:bodyPr>
            <a:noAutofit/>
          </a:bodyPr>
          <a:lstStyle/>
          <a:p>
            <a:r>
              <a:rPr lang="es-CR" sz="2400" dirty="0"/>
              <a:t>División en un mundo bipolar</a:t>
            </a:r>
            <a:br>
              <a:rPr lang="es-CR" sz="2400" dirty="0"/>
            </a:br>
            <a:r>
              <a:rPr lang="es-CR" sz="2400" dirty="0"/>
              <a:t>(Estados Unidos versus Unión Soviética)</a:t>
            </a:r>
            <a:br>
              <a:rPr lang="es-CR" sz="2400" dirty="0"/>
            </a:br>
            <a:r>
              <a:rPr lang="es-CR" sz="2400" dirty="0"/>
              <a:t>(Capitalistas versus Comunistas) </a:t>
            </a:r>
            <a:br>
              <a:rPr lang="es-CR" sz="2400" dirty="0"/>
            </a:br>
            <a:r>
              <a:rPr lang="es-CR" sz="2400" dirty="0"/>
              <a:t>(OTAN versus Pacto de Varsovia)</a:t>
            </a:r>
          </a:p>
        </p:txBody>
      </p:sp>
      <p:pic>
        <p:nvPicPr>
          <p:cNvPr id="99331" name="Picture 3" descr="C:\Users\ignacio\Pictures\Nueva carpeta\Guerra_Fria_1980.png"/>
          <p:cNvPicPr>
            <a:picLocks noGrp="1" noChangeAspect="1" noChangeArrowheads="1"/>
          </p:cNvPicPr>
          <p:nvPr>
            <p:ph idx="1"/>
          </p:nvPr>
        </p:nvPicPr>
        <p:blipFill>
          <a:blip r:embed="rId2" cstate="print"/>
          <a:srcRect/>
          <a:stretch>
            <a:fillRect/>
          </a:stretch>
        </p:blipFill>
        <p:spPr bwMode="auto">
          <a:xfrm>
            <a:off x="467544" y="2060848"/>
            <a:ext cx="8208912" cy="42817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lstStyle/>
          <a:p>
            <a:r>
              <a:rPr lang="es-CR" dirty="0"/>
              <a:t>Conflictos</a:t>
            </a:r>
          </a:p>
        </p:txBody>
      </p:sp>
      <p:sp>
        <p:nvSpPr>
          <p:cNvPr id="4" name="3 Marcador de contenido"/>
          <p:cNvSpPr>
            <a:spLocks noGrp="1"/>
          </p:cNvSpPr>
          <p:nvPr>
            <p:ph sz="half" idx="2"/>
          </p:nvPr>
        </p:nvSpPr>
        <p:spPr>
          <a:xfrm>
            <a:off x="457200" y="1268760"/>
            <a:ext cx="4040188" cy="5184576"/>
          </a:xfrm>
          <a:ln/>
          <a:effectLst>
            <a:outerShdw blurRad="40000" dist="20000" dir="5400000" rotWithShape="0">
              <a:srgbClr val="000000">
                <a:alpha val="38000"/>
              </a:srgbClr>
            </a:outerShdw>
            <a:softEdge rad="635000"/>
          </a:effectLst>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endParaRPr lang="es-ES" b="1" dirty="0"/>
          </a:p>
          <a:p>
            <a:endParaRPr lang="es-ES" b="1" dirty="0"/>
          </a:p>
          <a:p>
            <a:endParaRPr lang="es-ES" b="1" dirty="0"/>
          </a:p>
          <a:p>
            <a:r>
              <a:rPr lang="es-ES" b="1" dirty="0"/>
              <a:t>1. China – Taiwán</a:t>
            </a:r>
            <a:r>
              <a:rPr lang="es-ES" dirty="0"/>
              <a:t>: comunistas versus nacionalistas. Los comunistas con apoyo de la URSS derrotaron en 1947 a los nacionalistas apoyados por EEUU. Huyeron a la ISLA de FORMOSA y constituyeron la República de TAIWAN.</a:t>
            </a:r>
            <a:endParaRPr lang="es-CR" dirty="0"/>
          </a:p>
          <a:p>
            <a:pPr>
              <a:buNone/>
            </a:pPr>
            <a:endParaRPr lang="es-CR" dirty="0"/>
          </a:p>
          <a:p>
            <a:r>
              <a:rPr lang="es-ES" b="1" dirty="0"/>
              <a:t>2. Vietnam Norte – Sur: </a:t>
            </a:r>
            <a:r>
              <a:rPr lang="es-ES" dirty="0"/>
              <a:t>Se desarrolló en la península de INDOCHINA, los del norte fueron apoyados por la URSS y el sur por EEUU. Ganó el norte cuando CHINA los apoyó, EEUU abandonó el conflicto y salió derrotada. </a:t>
            </a:r>
            <a:r>
              <a:rPr lang="es-ES" i="1" u="sng" dirty="0"/>
              <a:t>Fue la más sangrienta de la GUERRA FRÍA</a:t>
            </a:r>
            <a:r>
              <a:rPr lang="es-ES" dirty="0"/>
              <a:t>. Al final quedó unificada y desapareció como referencia de su división el </a:t>
            </a:r>
            <a:r>
              <a:rPr lang="es-ES" i="1" u="sng" dirty="0"/>
              <a:t>paralelo 17</a:t>
            </a:r>
            <a:r>
              <a:rPr lang="es-ES" dirty="0"/>
              <a:t>.</a:t>
            </a:r>
            <a:endParaRPr lang="es-CR" dirty="0"/>
          </a:p>
          <a:p>
            <a:endParaRPr lang="es-CR" dirty="0"/>
          </a:p>
        </p:txBody>
      </p:sp>
      <p:sp>
        <p:nvSpPr>
          <p:cNvPr id="6" name="5 Marcador de contenido"/>
          <p:cNvSpPr>
            <a:spLocks noGrp="1"/>
          </p:cNvSpPr>
          <p:nvPr>
            <p:ph sz="quarter" idx="4"/>
          </p:nvPr>
        </p:nvSpPr>
        <p:spPr>
          <a:xfrm>
            <a:off x="4716016" y="3645024"/>
            <a:ext cx="4041775" cy="2808312"/>
          </a:xfrm>
          <a:ln/>
          <a:effectLst>
            <a:outerShdw blurRad="40000" dist="20000" dir="5400000" rotWithShape="0">
              <a:srgbClr val="000000">
                <a:alpha val="38000"/>
              </a:srgbClr>
            </a:outerShdw>
            <a:softEdge rad="635000"/>
          </a:effectLst>
        </p:spPr>
        <p:style>
          <a:lnRef idx="1">
            <a:schemeClr val="accent2"/>
          </a:lnRef>
          <a:fillRef idx="2">
            <a:schemeClr val="accent2"/>
          </a:fillRef>
          <a:effectRef idx="1">
            <a:schemeClr val="accent2"/>
          </a:effectRef>
          <a:fontRef idx="minor">
            <a:schemeClr val="dk1"/>
          </a:fontRef>
        </p:style>
        <p:txBody>
          <a:bodyPr>
            <a:normAutofit lnSpcReduction="10000"/>
          </a:bodyPr>
          <a:lstStyle/>
          <a:p>
            <a:pPr>
              <a:buNone/>
            </a:pPr>
            <a:endParaRPr lang="es-ES" sz="1600" b="1" dirty="0"/>
          </a:p>
          <a:p>
            <a:r>
              <a:rPr lang="es-ES" sz="1600" b="1" dirty="0"/>
              <a:t>3. Corea Norte – Corea Sur: </a:t>
            </a:r>
            <a:r>
              <a:rPr lang="es-ES" sz="1600" dirty="0"/>
              <a:t>Cuando los comunistas ganaron en China, las naciones de Europa perdieron poder en el Pacífico. Esto ayudó a la guerra. El norte fue apoyado por la URSS y el sur por EEUU. Se pensó en una unificación a partir de un plebiscito pero el norte no participó y atacó al sur. Tras una intensa guerra en 1953 se firmó la paz y la división de ambas tomando como referencia el </a:t>
            </a:r>
            <a:r>
              <a:rPr lang="es-ES" sz="1600" i="1" u="sng" dirty="0"/>
              <a:t>paralelo 38</a:t>
            </a:r>
            <a:r>
              <a:rPr lang="es-ES" sz="1600" dirty="0"/>
              <a:t>.</a:t>
            </a:r>
            <a:endParaRPr lang="es-CR" sz="1600" dirty="0"/>
          </a:p>
          <a:p>
            <a:endParaRPr lang="es-CR" dirty="0"/>
          </a:p>
        </p:txBody>
      </p:sp>
      <p:pic>
        <p:nvPicPr>
          <p:cNvPr id="100354" name="Picture 2" descr="C:\Users\ignacio\Pictures\Nueva carpeta\mares.png"/>
          <p:cNvPicPr>
            <a:picLocks noChangeAspect="1" noChangeArrowheads="1"/>
          </p:cNvPicPr>
          <p:nvPr/>
        </p:nvPicPr>
        <p:blipFill>
          <a:blip r:embed="rId2" cstate="print"/>
          <a:srcRect/>
          <a:stretch>
            <a:fillRect/>
          </a:stretch>
        </p:blipFill>
        <p:spPr bwMode="auto">
          <a:xfrm>
            <a:off x="4788024" y="1268760"/>
            <a:ext cx="3960440" cy="2160240"/>
          </a:xfrm>
          <a:prstGeom prst="rect">
            <a:avLst/>
          </a:prstGeo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pic>
      <p:sp>
        <p:nvSpPr>
          <p:cNvPr id="8" name="7 Elipse"/>
          <p:cNvSpPr/>
          <p:nvPr/>
        </p:nvSpPr>
        <p:spPr>
          <a:xfrm>
            <a:off x="7884368" y="1916832"/>
            <a:ext cx="14401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400" dirty="0"/>
              <a:t>1</a:t>
            </a:r>
          </a:p>
        </p:txBody>
      </p:sp>
      <p:sp>
        <p:nvSpPr>
          <p:cNvPr id="10" name="9 Elipse"/>
          <p:cNvSpPr/>
          <p:nvPr/>
        </p:nvSpPr>
        <p:spPr>
          <a:xfrm>
            <a:off x="7812360" y="2132856"/>
            <a:ext cx="14401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100" dirty="0"/>
              <a:t>2</a:t>
            </a:r>
          </a:p>
        </p:txBody>
      </p:sp>
      <p:sp>
        <p:nvSpPr>
          <p:cNvPr id="11" name="10 Elipse"/>
          <p:cNvSpPr/>
          <p:nvPr/>
        </p:nvSpPr>
        <p:spPr>
          <a:xfrm>
            <a:off x="8028384" y="1772816"/>
            <a:ext cx="14401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400" dirty="0"/>
              <a:t>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268760"/>
            <a:ext cx="7772400" cy="1470025"/>
          </a:xfrm>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lstStyle/>
          <a:p>
            <a:r>
              <a:rPr lang="es-CR"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Objetivo </a:t>
            </a:r>
            <a:r>
              <a:rPr lang="es-CR"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1. </a:t>
            </a:r>
            <a:endParaRPr lang="es-CR"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endParaRPr>
          </a:p>
        </p:txBody>
      </p:sp>
      <p:sp>
        <p:nvSpPr>
          <p:cNvPr id="3" name="2 Subtítulo"/>
          <p:cNvSpPr>
            <a:spLocks noGrp="1"/>
          </p:cNvSpPr>
          <p:nvPr>
            <p:ph type="subTitle" idx="1"/>
          </p:nvPr>
        </p:nvSpPr>
        <p:spPr>
          <a:xfrm>
            <a:off x="971600" y="2996952"/>
            <a:ext cx="7200800" cy="1944216"/>
          </a:xfrm>
        </p:spPr>
        <p:style>
          <a:lnRef idx="3">
            <a:schemeClr val="lt1"/>
          </a:lnRef>
          <a:fillRef idx="1">
            <a:schemeClr val="accent5"/>
          </a:fillRef>
          <a:effectRef idx="1">
            <a:schemeClr val="accent5"/>
          </a:effectRef>
          <a:fontRef idx="minor">
            <a:schemeClr val="lt1"/>
          </a:fontRef>
        </p:style>
        <p:txBody>
          <a:bodyPr>
            <a:normAutofit/>
          </a:bodyPr>
          <a:lstStyle/>
          <a:p>
            <a:r>
              <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Analizar las características  geopolíticas del mundo, a finales del siglo XIX y principios del siglo XX. </a:t>
            </a:r>
          </a:p>
          <a:p>
            <a:endParaRPr lang="es-C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85728"/>
            <a:ext cx="8229600" cy="5840435"/>
          </a:xfrm>
        </p:spPr>
        <p:txBody>
          <a:bodyPr/>
          <a:lstStyle/>
          <a:p>
            <a:endParaRPr lang="es-CR" dirty="0"/>
          </a:p>
        </p:txBody>
      </p:sp>
      <p:sp>
        <p:nvSpPr>
          <p:cNvPr id="1026" name="Rectangle 2"/>
          <p:cNvSpPr>
            <a:spLocks noChangeArrowheads="1"/>
          </p:cNvSpPr>
          <p:nvPr/>
        </p:nvSpPr>
        <p:spPr bwMode="auto">
          <a:xfrm>
            <a:off x="0" y="0"/>
            <a:ext cx="9144000" cy="7143750"/>
          </a:xfrm>
          <a:prstGeom prst="rect">
            <a:avLst/>
          </a:prstGeom>
          <a:ln>
            <a:headEnd/>
            <a:tailEnd/>
          </a:ln>
          <a:effectLst>
            <a:outerShdw blurRad="40000" dist="20000" dir="5400000" rotWithShape="0">
              <a:srgbClr val="000000">
                <a:alpha val="38000"/>
              </a:srgbClr>
            </a:outerShdw>
            <a:softEdge rad="635000"/>
          </a:effec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CR" sz="1200" b="1" i="0" u="none" strike="noStrike" cap="none" normalizeH="0" baseline="0" dirty="0">
                <a:ln>
                  <a:noFill/>
                </a:ln>
                <a:solidFill>
                  <a:schemeClr val="tx1"/>
                </a:solidFill>
                <a:effectLst/>
                <a:latin typeface="Garamond" pitchFamily="18" charset="0"/>
                <a:cs typeface="Arial" pitchFamily="34" charset="0"/>
              </a:rPr>
              <a:t>DESESTRUCTURACIÓN  DEL BLOQUE SOCIALISTA  Y SUS REPERCUSIONES </a:t>
            </a:r>
          </a:p>
          <a:p>
            <a:pPr lvl="0" fontAlgn="base">
              <a:spcBef>
                <a:spcPct val="0"/>
              </a:spcBef>
              <a:spcAft>
                <a:spcPts val="1000"/>
              </a:spcAft>
            </a:pPr>
            <a:r>
              <a:rPr lang="es-CR" sz="1200" b="1" dirty="0" err="1"/>
              <a:t>Mijail</a:t>
            </a:r>
            <a:r>
              <a:rPr lang="es-CR" sz="1200" b="1" dirty="0"/>
              <a:t> Gorbachov</a:t>
            </a:r>
            <a:r>
              <a:rPr lang="es-CR" sz="1200" dirty="0"/>
              <a:t>: Inicia importantes transformaciones en URSS, pone en práctica la </a:t>
            </a:r>
          </a:p>
          <a:p>
            <a:pPr lvl="0" fontAlgn="base">
              <a:spcBef>
                <a:spcPct val="0"/>
              </a:spcBef>
              <a:spcAft>
                <a:spcPts val="1000"/>
              </a:spcAft>
            </a:pPr>
            <a:r>
              <a:rPr lang="es-CR" sz="1200" dirty="0"/>
              <a:t>Perestroika (restructuración) y el </a:t>
            </a:r>
            <a:r>
              <a:rPr lang="es-CR" sz="1200" dirty="0" err="1"/>
              <a:t>glasnot</a:t>
            </a:r>
            <a:r>
              <a:rPr lang="es-CR" sz="1200" dirty="0"/>
              <a:t> (transparencia(</a:t>
            </a:r>
            <a:endParaRPr kumimoji="0" lang="es-CR" sz="1200" b="1" i="0" u="none" strike="noStrike" cap="none" normalizeH="0" baseline="0" dirty="0">
              <a:ln>
                <a:noFill/>
              </a:ln>
              <a:solidFill>
                <a:schemeClr val="tx1"/>
              </a:solidFill>
              <a:effectLst/>
              <a:latin typeface="Garamond"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CR" sz="1200" b="0" i="0" u="none" strike="noStrike" cap="none" normalizeH="0" baseline="0" dirty="0">
              <a:ln>
                <a:noFill/>
              </a:ln>
              <a:solidFill>
                <a:schemeClr val="tx1"/>
              </a:solidFill>
              <a:effectLst/>
              <a:latin typeface="Garamond"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s-CR" sz="1200" b="0" i="0" u="none" strike="noStrike" cap="none" normalizeH="0" baseline="0" dirty="0">
                <a:ln>
                  <a:noFill/>
                </a:ln>
                <a:solidFill>
                  <a:schemeClr val="tx1"/>
                </a:solidFill>
                <a:effectLst/>
                <a:latin typeface="Garamond" pitchFamily="18" charset="0"/>
                <a:cs typeface="Arial" pitchFamily="34" charset="0"/>
              </a:rPr>
              <a:t>De los cambios geopolíticos ocurridos en el mundo a finales del siglo XX destaca la </a:t>
            </a:r>
            <a:r>
              <a:rPr kumimoji="0" lang="es-CR" sz="1200" b="1" i="0" u="none" strike="noStrike" cap="none" normalizeH="0" baseline="0" dirty="0">
                <a:ln>
                  <a:noFill/>
                </a:ln>
                <a:solidFill>
                  <a:schemeClr val="tx1"/>
                </a:solidFill>
                <a:effectLst/>
                <a:latin typeface="Garamond" pitchFamily="18" charset="0"/>
                <a:cs typeface="Arial" pitchFamily="34" charset="0"/>
              </a:rPr>
              <a:t>desintegración Bloque Socialista </a:t>
            </a:r>
            <a:r>
              <a:rPr kumimoji="0" lang="es-CR" sz="1200" b="0" i="0" u="none" strike="noStrike" cap="none" normalizeH="0" baseline="0" dirty="0">
                <a:ln>
                  <a:noFill/>
                </a:ln>
                <a:solidFill>
                  <a:schemeClr val="tx1"/>
                </a:solidFill>
                <a:effectLst/>
                <a:latin typeface="Garamond" pitchFamily="18" charset="0"/>
                <a:cs typeface="Arial" pitchFamily="34" charset="0"/>
              </a:rPr>
              <a:t>que tendría como consecuencia:</a:t>
            </a:r>
            <a:endParaRPr lang="es-CR" sz="1200" dirty="0">
              <a:solidFill>
                <a:schemeClr val="tx1"/>
              </a:solidFill>
              <a:latin typeface="Garamond"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 typeface="Wingdings" pitchFamily="2" charset="2"/>
              <a:buChar char="q"/>
              <a:tabLst/>
            </a:pPr>
            <a:r>
              <a:rPr kumimoji="0" lang="es-CR" sz="1200" b="1" i="0" u="none" strike="noStrike" cap="none" normalizeH="0" dirty="0">
                <a:ln>
                  <a:noFill/>
                </a:ln>
                <a:solidFill>
                  <a:schemeClr val="tx1"/>
                </a:solidFill>
                <a:effectLst/>
                <a:latin typeface="Garamond" pitchFamily="18" charset="0"/>
                <a:cs typeface="Arial" pitchFamily="34" charset="0"/>
              </a:rPr>
              <a:t>  </a:t>
            </a:r>
            <a:r>
              <a:rPr kumimoji="0" lang="es-CR" sz="1200" b="1" i="0" u="none" strike="noStrike" cap="none" normalizeH="0" baseline="0" dirty="0">
                <a:ln>
                  <a:noFill/>
                </a:ln>
                <a:solidFill>
                  <a:schemeClr val="tx1"/>
                </a:solidFill>
                <a:effectLst/>
                <a:latin typeface="Garamond" pitchFamily="18" charset="0"/>
                <a:cs typeface="Arial" pitchFamily="34" charset="0"/>
              </a:rPr>
              <a:t>La unificación de territorios</a:t>
            </a:r>
            <a:r>
              <a:rPr kumimoji="0" lang="es-CR" sz="1200" b="0" i="0" u="none" strike="noStrike" cap="none" normalizeH="0" baseline="0" dirty="0">
                <a:ln>
                  <a:noFill/>
                </a:ln>
                <a:solidFill>
                  <a:schemeClr val="tx1"/>
                </a:solidFill>
                <a:effectLst/>
                <a:latin typeface="Garamond" pitchFamily="18" charset="0"/>
                <a:cs typeface="Arial" pitchFamily="34" charset="0"/>
              </a:rPr>
              <a:t>, el mejor ejemplo el </a:t>
            </a:r>
            <a:r>
              <a:rPr kumimoji="0" lang="es-CR" sz="1200" b="1" i="0" u="none" strike="noStrike" cap="none" normalizeH="0" baseline="0" dirty="0">
                <a:ln>
                  <a:noFill/>
                </a:ln>
                <a:solidFill>
                  <a:schemeClr val="tx1"/>
                </a:solidFill>
                <a:effectLst/>
                <a:latin typeface="Garamond" pitchFamily="18" charset="0"/>
                <a:cs typeface="Arial" pitchFamily="34" charset="0"/>
              </a:rPr>
              <a:t>caso de Alemania  al caer el Muro de Berlín</a:t>
            </a:r>
            <a:r>
              <a:rPr kumimoji="0" lang="es-CR" sz="1200" b="0" i="0" u="none" strike="noStrike" cap="none" normalizeH="0" baseline="0" dirty="0">
                <a:ln>
                  <a:noFill/>
                </a:ln>
                <a:solidFill>
                  <a:schemeClr val="tx1"/>
                </a:solidFill>
                <a:effectLst/>
                <a:latin typeface="Garamond" pitchFamily="18" charset="0"/>
                <a:cs typeface="Arial" pitchFamily="34" charset="0"/>
              </a:rPr>
              <a:t>, se unieron la Alemania occidental y la Alemania oriental que había quedado separas después de la Segunda Guerra Mundial conformando una sola República.</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s-CR" sz="1200" b="0" i="0" u="none" strike="noStrike" cap="none" normalizeH="0" baseline="0" dirty="0">
                <a:ln>
                  <a:noFill/>
                </a:ln>
                <a:solidFill>
                  <a:schemeClr val="tx1"/>
                </a:solidFill>
                <a:effectLst/>
                <a:latin typeface="Garamond" pitchFamily="18" charset="0"/>
                <a:cs typeface="Arial" pitchFamily="34" charset="0"/>
              </a:rPr>
              <a:t>  La </a:t>
            </a:r>
            <a:r>
              <a:rPr kumimoji="0" lang="es-CR" sz="1200" b="1" i="0" u="none" strike="noStrike" cap="none" normalizeH="0" baseline="0" dirty="0">
                <a:ln>
                  <a:noFill/>
                </a:ln>
                <a:solidFill>
                  <a:schemeClr val="tx1"/>
                </a:solidFill>
                <a:effectLst/>
                <a:latin typeface="Garamond" pitchFamily="18" charset="0"/>
                <a:cs typeface="Arial" pitchFamily="34" charset="0"/>
              </a:rPr>
              <a:t>desintegración de la propia Unión Soviética</a:t>
            </a:r>
            <a:r>
              <a:rPr kumimoji="0" lang="es-CR" sz="1200" b="0" i="0" u="none" strike="noStrike" cap="none" normalizeH="0" baseline="0" dirty="0">
                <a:ln>
                  <a:noFill/>
                </a:ln>
                <a:solidFill>
                  <a:schemeClr val="tx1"/>
                </a:solidFill>
                <a:effectLst/>
                <a:latin typeface="Garamond" pitchFamily="18" charset="0"/>
                <a:cs typeface="Arial" pitchFamily="34" charset="0"/>
              </a:rPr>
              <a:t> que a su vez daría origen a los siguientes cambios: </a:t>
            </a:r>
          </a:p>
          <a:p>
            <a:pPr marL="0" marR="0" lvl="0" indent="0" algn="l" defTabSz="914400" rtl="0" eaLnBrk="1" fontAlgn="base" latinLnBrk="0" hangingPunct="1">
              <a:lnSpc>
                <a:spcPct val="100000"/>
              </a:lnSpc>
              <a:spcBef>
                <a:spcPct val="0"/>
              </a:spcBef>
              <a:spcAft>
                <a:spcPct val="0"/>
              </a:spcAft>
              <a:buClrTx/>
              <a:buSzTx/>
              <a:tabLst/>
            </a:pPr>
            <a:endParaRPr lang="es-CR" sz="1200" dirty="0">
              <a:solidFill>
                <a:schemeClr val="tx1"/>
              </a:solidFill>
              <a:latin typeface="Garamond" pitchFamily="18" charset="0"/>
              <a:cs typeface="Arial" pitchFamily="34" charset="0"/>
            </a:endParaRPr>
          </a:p>
          <a:p>
            <a:pPr marL="228600" marR="0" lvl="0" indent="-228600" algn="l" defTabSz="914400" rtl="0" eaLnBrk="1" fontAlgn="base" latinLnBrk="0" hangingPunct="1">
              <a:lnSpc>
                <a:spcPct val="100000"/>
              </a:lnSpc>
              <a:spcBef>
                <a:spcPct val="0"/>
              </a:spcBef>
              <a:spcAft>
                <a:spcPct val="0"/>
              </a:spcAft>
              <a:buClrTx/>
              <a:buSzTx/>
              <a:buAutoNum type="alphaLcPeriod"/>
              <a:tabLst/>
            </a:pPr>
            <a:r>
              <a:rPr kumimoji="0" lang="es-ES" sz="1200" b="0" i="0" u="none" strike="noStrike" cap="none" normalizeH="0" baseline="0" dirty="0">
                <a:ln>
                  <a:noFill/>
                </a:ln>
                <a:solidFill>
                  <a:schemeClr val="tx1"/>
                </a:solidFill>
                <a:effectLst/>
                <a:latin typeface="Times New Roman" pitchFamily="18" charset="0"/>
                <a:cs typeface="Arial" pitchFamily="34" charset="0"/>
              </a:rPr>
              <a:t>Movimientos nacionalistas se consolidaron y se producen conflictos étnicos en las antiguas repúblicas socialistas,  que culminarían con el </a:t>
            </a:r>
            <a:r>
              <a:rPr kumimoji="0" lang="es-ES" sz="1200" b="1" i="0" u="none" strike="noStrike" cap="none" normalizeH="0" baseline="0" dirty="0">
                <a:ln>
                  <a:noFill/>
                </a:ln>
                <a:solidFill>
                  <a:schemeClr val="tx1"/>
                </a:solidFill>
                <a:effectLst/>
                <a:latin typeface="Times New Roman" pitchFamily="18" charset="0"/>
                <a:cs typeface="Arial" pitchFamily="34" charset="0"/>
              </a:rPr>
              <a:t>surgimiento de nuevos estados o entidades políticas. Ejemplos</a:t>
            </a:r>
          </a:p>
          <a:p>
            <a:pPr marL="228600" marR="0" lvl="0" indent="-228600" algn="l" defTabSz="914400" rtl="0" eaLnBrk="1" fontAlgn="base" latinLnBrk="0" hangingPunct="1">
              <a:lnSpc>
                <a:spcPct val="100000"/>
              </a:lnSpc>
              <a:spcBef>
                <a:spcPct val="0"/>
              </a:spcBef>
              <a:spcAft>
                <a:spcPct val="0"/>
              </a:spcAft>
              <a:buClrTx/>
              <a:buSzTx/>
              <a:tabLst/>
            </a:pPr>
            <a:endParaRPr lang="es-ES" sz="1200" b="1" dirty="0">
              <a:solidFill>
                <a:schemeClr val="tx1"/>
              </a:solidFill>
              <a:latin typeface="Times New Roman" pitchFamily="18" charset="0"/>
              <a:cs typeface="Arial" pitchFamily="34" charset="0"/>
            </a:endParaRPr>
          </a:p>
          <a:p>
            <a:pPr marL="228600" marR="0" lvl="0" indent="-228600" algn="l" defTabSz="914400" rtl="0" eaLnBrk="1" fontAlgn="base" latinLnBrk="0" hangingPunct="1">
              <a:lnSpc>
                <a:spcPct val="100000"/>
              </a:lnSpc>
              <a:spcBef>
                <a:spcPct val="0"/>
              </a:spcBef>
              <a:spcAft>
                <a:spcPct val="0"/>
              </a:spcAft>
              <a:buClrTx/>
              <a:buSzTx/>
              <a:buAutoNum type="arabicPeriod"/>
              <a:tabLst/>
            </a:pPr>
            <a:r>
              <a:rPr kumimoji="0" lang="es-ES" sz="1200" b="0" i="0" u="none" strike="noStrike" cap="none" normalizeH="0" baseline="0" dirty="0">
                <a:ln>
                  <a:noFill/>
                </a:ln>
                <a:solidFill>
                  <a:schemeClr val="tx1"/>
                </a:solidFill>
                <a:effectLst/>
                <a:latin typeface="Times New Roman" pitchFamily="18" charset="0"/>
                <a:cs typeface="Arial" pitchFamily="34" charset="0"/>
              </a:rPr>
              <a:t>Letonia, Estonia, Lituania se independizan más tarde lo haría Georgia.</a:t>
            </a:r>
          </a:p>
          <a:p>
            <a:pPr marL="228600" marR="0" lvl="0" indent="-228600" algn="l" defTabSz="914400" rtl="0" eaLnBrk="1" fontAlgn="base" latinLnBrk="0" hangingPunct="1">
              <a:lnSpc>
                <a:spcPct val="100000"/>
              </a:lnSpc>
              <a:spcBef>
                <a:spcPct val="0"/>
              </a:spcBef>
              <a:spcAft>
                <a:spcPct val="0"/>
              </a:spcAft>
              <a:buClrTx/>
              <a:buSzTx/>
              <a:buAutoNum type="arabicPeriod"/>
              <a:tabLst/>
            </a:pPr>
            <a:r>
              <a:rPr kumimoji="0" lang="es-ES" sz="1200" b="0" i="0" u="none" strike="noStrike" cap="none" normalizeH="0" baseline="0" dirty="0">
                <a:ln>
                  <a:noFill/>
                </a:ln>
                <a:solidFill>
                  <a:schemeClr val="tx1"/>
                </a:solidFill>
                <a:effectLst/>
                <a:latin typeface="Times New Roman" pitchFamily="18" charset="0"/>
                <a:cs typeface="Arial" pitchFamily="34" charset="0"/>
              </a:rPr>
              <a:t>Surgimiento de la Comunidad de Estados Independientes.</a:t>
            </a:r>
          </a:p>
          <a:p>
            <a:pPr marL="228600" marR="0" lvl="0" indent="-228600" algn="l" defTabSz="914400" rtl="0" eaLnBrk="1" fontAlgn="base" latinLnBrk="0" hangingPunct="1">
              <a:lnSpc>
                <a:spcPct val="100000"/>
              </a:lnSpc>
              <a:spcBef>
                <a:spcPct val="0"/>
              </a:spcBef>
              <a:spcAft>
                <a:spcPct val="0"/>
              </a:spcAft>
              <a:buClrTx/>
              <a:buSzTx/>
              <a:tabLst/>
            </a:pPr>
            <a:endParaRPr kumimoji="0" lang="es-ES" sz="1200" b="0" i="0" u="none" strike="noStrike" cap="none" normalizeH="0" baseline="0" dirty="0">
              <a:ln>
                <a:noFill/>
              </a:ln>
              <a:solidFill>
                <a:schemeClr val="tx1"/>
              </a:solidFill>
              <a:effectLst/>
              <a:latin typeface="Times New Roman" pitchFamily="18" charset="0"/>
              <a:cs typeface="Arial" pitchFamily="34" charset="0"/>
            </a:endParaRPr>
          </a:p>
          <a:p>
            <a:pPr marL="228600" marR="0" lvl="0" indent="-228600" algn="l" defTabSz="914400" rtl="0" eaLnBrk="1" fontAlgn="base" latinLnBrk="0" hangingPunct="1">
              <a:lnSpc>
                <a:spcPct val="100000"/>
              </a:lnSpc>
              <a:spcBef>
                <a:spcPct val="0"/>
              </a:spcBef>
              <a:spcAft>
                <a:spcPct val="0"/>
              </a:spcAft>
              <a:buClrTx/>
              <a:buSzTx/>
              <a:tabLst/>
            </a:pPr>
            <a:r>
              <a:rPr kumimoji="0" lang="es-ES" sz="1200" b="0" i="0" u="none" strike="noStrike" cap="none" normalizeH="0" baseline="0" dirty="0">
                <a:ln>
                  <a:noFill/>
                </a:ln>
                <a:solidFill>
                  <a:schemeClr val="tx1"/>
                </a:solidFill>
                <a:effectLst/>
                <a:latin typeface="Times New Roman" pitchFamily="18" charset="0"/>
                <a:cs typeface="Arial" pitchFamily="34" charset="0"/>
              </a:rPr>
              <a:t>3. Desintegración de </a:t>
            </a:r>
            <a:r>
              <a:rPr kumimoji="0" lang="es-ES" sz="1200" b="1" i="0" u="none" strike="noStrike" cap="none" normalizeH="0" baseline="0" dirty="0">
                <a:ln>
                  <a:noFill/>
                </a:ln>
                <a:solidFill>
                  <a:schemeClr val="tx1"/>
                </a:solidFill>
                <a:effectLst/>
                <a:latin typeface="Times New Roman" pitchFamily="18" charset="0"/>
                <a:cs typeface="Arial" pitchFamily="34" charset="0"/>
              </a:rPr>
              <a:t>Yugoslavia</a:t>
            </a:r>
            <a:r>
              <a:rPr kumimoji="0" lang="es-ES" sz="1200" b="0" i="0" u="none" strike="noStrike" cap="none" normalizeH="0" baseline="0" dirty="0">
                <a:ln>
                  <a:noFill/>
                </a:ln>
                <a:solidFill>
                  <a:schemeClr val="tx1"/>
                </a:solidFill>
                <a:effectLst/>
                <a:latin typeface="Times New Roman" pitchFamily="18" charset="0"/>
                <a:cs typeface="Arial" pitchFamily="34" charset="0"/>
              </a:rPr>
              <a:t>, donde el reacomodo de nacionalidades y cambios fronterizos dio inicio a</a:t>
            </a:r>
            <a:r>
              <a:rPr kumimoji="0" lang="es-ES" sz="1200" b="0" i="0" u="none" strike="noStrike" cap="none" normalizeH="0" dirty="0">
                <a:ln>
                  <a:noFill/>
                </a:ln>
                <a:solidFill>
                  <a:schemeClr val="tx1"/>
                </a:solidFill>
                <a:effectLst/>
                <a:latin typeface="Times New Roman" pitchFamily="18" charset="0"/>
                <a:cs typeface="Arial" pitchFamily="34" charset="0"/>
              </a:rPr>
              <a:t> una guerra  que culminó con </a:t>
            </a:r>
            <a:r>
              <a:rPr kumimoji="0" lang="es-ES" sz="1200" b="0" i="0" u="none" strike="noStrike" cap="none" normalizeH="0" baseline="0" dirty="0">
                <a:ln>
                  <a:noFill/>
                </a:ln>
                <a:solidFill>
                  <a:schemeClr val="tx1"/>
                </a:solidFill>
                <a:effectLst/>
                <a:latin typeface="Times New Roman" pitchFamily="18" charset="0"/>
                <a:cs typeface="Arial" pitchFamily="34" charset="0"/>
              </a:rPr>
              <a:t>  aparecieron nuevos países como </a:t>
            </a:r>
            <a:r>
              <a:rPr kumimoji="0" lang="es-ES" sz="1200" b="1" i="0" u="none" strike="noStrike" cap="none" normalizeH="0" baseline="0" dirty="0">
                <a:ln>
                  <a:noFill/>
                </a:ln>
                <a:solidFill>
                  <a:schemeClr val="tx1"/>
                </a:solidFill>
                <a:effectLst/>
                <a:latin typeface="Times New Roman" pitchFamily="18" charset="0"/>
                <a:cs typeface="Arial" pitchFamily="34" charset="0"/>
              </a:rPr>
              <a:t>Bosnia Herzegovina</a:t>
            </a:r>
            <a:r>
              <a:rPr kumimoji="0" lang="es-ES" sz="1200" b="0" i="0" u="none" strike="noStrike" cap="none" normalizeH="0" baseline="0" dirty="0">
                <a:ln>
                  <a:noFill/>
                </a:ln>
                <a:solidFill>
                  <a:schemeClr val="tx1"/>
                </a:solidFill>
                <a:effectLst/>
                <a:latin typeface="Times New Roman" pitchFamily="18" charset="0"/>
                <a:cs typeface="Arial" pitchFamily="34" charset="0"/>
              </a:rPr>
              <a:t>, </a:t>
            </a:r>
            <a:r>
              <a:rPr kumimoji="0" lang="es-ES" sz="1200" b="1" i="0" u="none" strike="noStrike" cap="none" normalizeH="0" baseline="0" dirty="0">
                <a:ln>
                  <a:noFill/>
                </a:ln>
                <a:solidFill>
                  <a:schemeClr val="tx1"/>
                </a:solidFill>
                <a:effectLst/>
                <a:latin typeface="Times New Roman" pitchFamily="18" charset="0"/>
                <a:cs typeface="Arial" pitchFamily="34" charset="0"/>
              </a:rPr>
              <a:t>Croacia, Eslovenia, Macedonia, Kosovo, Serbia y  Montenegro.</a:t>
            </a:r>
          </a:p>
          <a:p>
            <a:pPr marL="228600" marR="0" lvl="0" indent="-228600" algn="l" defTabSz="914400" rtl="0" eaLnBrk="1" fontAlgn="base" latinLnBrk="0" hangingPunct="1">
              <a:lnSpc>
                <a:spcPct val="100000"/>
              </a:lnSpc>
              <a:spcBef>
                <a:spcPct val="0"/>
              </a:spcBef>
              <a:spcAft>
                <a:spcPct val="0"/>
              </a:spcAft>
              <a:buClrTx/>
              <a:buSzTx/>
              <a:tabLst/>
            </a:pPr>
            <a:r>
              <a:rPr kumimoji="0" lang="es-ES" sz="1200" b="0" i="0" u="none" strike="noStrike" cap="none" normalizeH="0" baseline="0" dirty="0">
                <a:ln>
                  <a:noFill/>
                </a:ln>
                <a:solidFill>
                  <a:schemeClr val="tx1"/>
                </a:solidFill>
                <a:effectLst/>
                <a:latin typeface="Times New Roman" pitchFamily="18" charset="0"/>
                <a:cs typeface="Arial" pitchFamily="34" charset="0"/>
              </a:rPr>
              <a:t>4. Desintegración de </a:t>
            </a:r>
            <a:r>
              <a:rPr kumimoji="0" lang="es-ES" sz="1200" b="1" i="0" u="none" strike="noStrike" cap="none" normalizeH="0" baseline="0" dirty="0">
                <a:ln>
                  <a:noFill/>
                </a:ln>
                <a:solidFill>
                  <a:schemeClr val="tx1"/>
                </a:solidFill>
                <a:effectLst/>
                <a:latin typeface="Times New Roman" pitchFamily="18" charset="0"/>
                <a:cs typeface="Arial" pitchFamily="34" charset="0"/>
              </a:rPr>
              <a:t>Checoslovaquia,</a:t>
            </a:r>
            <a:r>
              <a:rPr kumimoji="0" lang="es-ES" sz="1200" b="0" i="0" u="none" strike="noStrike" cap="none" normalizeH="0" baseline="0" dirty="0">
                <a:ln>
                  <a:noFill/>
                </a:ln>
                <a:solidFill>
                  <a:schemeClr val="tx1"/>
                </a:solidFill>
                <a:effectLst/>
                <a:latin typeface="Times New Roman" pitchFamily="18" charset="0"/>
                <a:cs typeface="Arial" pitchFamily="34" charset="0"/>
              </a:rPr>
              <a:t> pero ésta por la vía pacífica. Se dividió en  </a:t>
            </a:r>
            <a:r>
              <a:rPr kumimoji="0" lang="es-ES" sz="1200" b="1" i="0" u="none" strike="noStrike" cap="none" normalizeH="0" baseline="0" dirty="0">
                <a:ln>
                  <a:noFill/>
                </a:ln>
                <a:solidFill>
                  <a:schemeClr val="tx1"/>
                </a:solidFill>
                <a:effectLst/>
                <a:latin typeface="Times New Roman" pitchFamily="18" charset="0"/>
                <a:cs typeface="Arial" pitchFamily="34" charset="0"/>
              </a:rPr>
              <a:t>República Checa y República Eslovaca (Eslovaquia.</a:t>
            </a:r>
          </a:p>
          <a:p>
            <a:pPr marL="228600" marR="0" lvl="0" indent="-228600" algn="l" defTabSz="914400" rtl="0" eaLnBrk="1" fontAlgn="base" latinLnBrk="0" hangingPunct="1">
              <a:lnSpc>
                <a:spcPct val="100000"/>
              </a:lnSpc>
              <a:spcBef>
                <a:spcPct val="0"/>
              </a:spcBef>
              <a:spcAft>
                <a:spcPct val="0"/>
              </a:spcAft>
              <a:buClrTx/>
              <a:buSzTx/>
              <a:tabLst/>
            </a:pPr>
            <a:endParaRPr kumimoji="0" lang="es-ES" sz="1200" b="1" i="0" u="none" strike="noStrike" cap="none" normalizeH="0" baseline="0" dirty="0">
              <a:ln>
                <a:noFill/>
              </a:ln>
              <a:solidFill>
                <a:schemeClr val="tx1"/>
              </a:solidFill>
              <a:effectLst/>
              <a:latin typeface="Times New Roman" pitchFamily="18" charset="0"/>
              <a:cs typeface="Arial" pitchFamily="34" charset="0"/>
            </a:endParaRPr>
          </a:p>
          <a:p>
            <a:pPr marL="228600" marR="0" lvl="0" indent="-228600" algn="l" defTabSz="914400" rtl="0" eaLnBrk="1" fontAlgn="base" latinLnBrk="0" hangingPunct="1">
              <a:lnSpc>
                <a:spcPct val="100000"/>
              </a:lnSpc>
              <a:spcBef>
                <a:spcPct val="0"/>
              </a:spcBef>
              <a:spcAft>
                <a:spcPct val="0"/>
              </a:spcAft>
              <a:buClrTx/>
              <a:buSzTx/>
              <a:tabLst/>
            </a:pPr>
            <a:r>
              <a:rPr kumimoji="0" lang="es-ES" sz="1200" b="0" i="0" u="none" strike="noStrike" cap="none" normalizeH="0" baseline="0" dirty="0">
                <a:ln>
                  <a:noFill/>
                </a:ln>
                <a:solidFill>
                  <a:schemeClr val="tx1"/>
                </a:solidFill>
                <a:effectLst/>
                <a:latin typeface="Times New Roman" pitchFamily="18" charset="0"/>
                <a:cs typeface="Arial" pitchFamily="34" charset="0"/>
              </a:rPr>
              <a:t>5. Los conflictos étnicos ocurridos entre  </a:t>
            </a:r>
            <a:r>
              <a:rPr kumimoji="0" lang="es-ES" sz="1200" b="1" i="0" u="none" strike="noStrike" cap="none" normalizeH="0" baseline="0" dirty="0">
                <a:ln>
                  <a:noFill/>
                </a:ln>
                <a:solidFill>
                  <a:schemeClr val="tx1"/>
                </a:solidFill>
                <a:effectLst/>
                <a:latin typeface="Times New Roman" pitchFamily="18" charset="0"/>
                <a:cs typeface="Arial" pitchFamily="34" charset="0"/>
              </a:rPr>
              <a:t>Rusia y  Chechenia.</a:t>
            </a:r>
            <a:endParaRPr lang="es-ES" sz="1200" dirty="0">
              <a:solidFill>
                <a:schemeClr val="tx1"/>
              </a:solidFill>
              <a:latin typeface="Times New Roman" pitchFamily="18" charset="0"/>
              <a:cs typeface="Arial" pitchFamily="34" charset="0"/>
            </a:endParaRPr>
          </a:p>
          <a:p>
            <a:pPr marL="228600" marR="0" lvl="0" indent="-228600" algn="l" defTabSz="914400" rtl="0" eaLnBrk="1" fontAlgn="base" latinLnBrk="0" hangingPunct="1">
              <a:lnSpc>
                <a:spcPct val="100000"/>
              </a:lnSpc>
              <a:spcBef>
                <a:spcPct val="0"/>
              </a:spcBef>
              <a:spcAft>
                <a:spcPct val="0"/>
              </a:spcAft>
              <a:buClrTx/>
              <a:buSzTx/>
              <a:tabLst/>
            </a:pPr>
            <a:endParaRPr kumimoji="0" lang="es-ES" sz="1200" b="1" i="0" u="none" strike="noStrike" cap="none" normalizeH="0" baseline="0" dirty="0">
              <a:ln>
                <a:noFill/>
              </a:ln>
              <a:solidFill>
                <a:schemeClr val="tx1"/>
              </a:solidFill>
              <a:effectLst/>
              <a:latin typeface="Times New Roman" pitchFamily="18" charset="0"/>
              <a:cs typeface="Arial" pitchFamily="34" charset="0"/>
            </a:endParaRPr>
          </a:p>
          <a:p>
            <a:pPr marL="228600" marR="0" lvl="0" indent="-228600" algn="l" defTabSz="914400" rtl="0" eaLnBrk="1" fontAlgn="base" latinLnBrk="0" hangingPunct="1">
              <a:lnSpc>
                <a:spcPct val="100000"/>
              </a:lnSpc>
              <a:spcBef>
                <a:spcPct val="0"/>
              </a:spcBef>
              <a:spcAft>
                <a:spcPct val="0"/>
              </a:spcAft>
              <a:buClrTx/>
              <a:buSzTx/>
              <a:buAutoNum type="arabicPeriod"/>
              <a:tabLst/>
            </a:pPr>
            <a:endParaRPr kumimoji="0" lang="es-ES" sz="1200" b="0" i="0" u="none" strike="noStrike" cap="none" normalizeH="0" baseline="0" dirty="0">
              <a:ln>
                <a:noFill/>
              </a:ln>
              <a:solidFill>
                <a:schemeClr val="tx1"/>
              </a:solidFill>
              <a:effectLst/>
              <a:latin typeface="Times New Roman" pitchFamily="18" charset="0"/>
              <a:cs typeface="Arial" pitchFamily="34" charset="0"/>
            </a:endParaRPr>
          </a:p>
          <a:p>
            <a:pPr marL="228600" marR="0" lvl="0" indent="-228600" algn="l" defTabSz="914400" rtl="0" eaLnBrk="1" fontAlgn="base" latinLnBrk="0" hangingPunct="1">
              <a:lnSpc>
                <a:spcPct val="100000"/>
              </a:lnSpc>
              <a:spcBef>
                <a:spcPct val="0"/>
              </a:spcBef>
              <a:spcAft>
                <a:spcPct val="0"/>
              </a:spcAft>
              <a:buClrTx/>
              <a:buSzTx/>
              <a:tabLst/>
            </a:pPr>
            <a:r>
              <a:rPr lang="es-ES" sz="1200" dirty="0">
                <a:solidFill>
                  <a:schemeClr val="tx1"/>
                </a:solidFill>
                <a:latin typeface="Times New Roman" pitchFamily="18" charset="0"/>
                <a:cs typeface="Arial" pitchFamily="34" charset="0"/>
              </a:rPr>
              <a:t>b. Transformaciones en </a:t>
            </a:r>
            <a:r>
              <a:rPr kumimoji="0" lang="es-ES" sz="1200" b="0" i="0" u="none" strike="noStrike" cap="none" normalizeH="0" baseline="0" dirty="0">
                <a:ln>
                  <a:noFill/>
                </a:ln>
                <a:solidFill>
                  <a:schemeClr val="tx1"/>
                </a:solidFill>
                <a:effectLst/>
                <a:latin typeface="Times New Roman" pitchFamily="18" charset="0"/>
                <a:cs typeface="Arial" pitchFamily="34" charset="0"/>
              </a:rPr>
              <a:t>el mundo:</a:t>
            </a:r>
          </a:p>
          <a:p>
            <a:pPr marL="228600" marR="0" lvl="0" indent="-228600" algn="l" defTabSz="914400" rtl="0" eaLnBrk="1" fontAlgn="base" latinLnBrk="0" hangingPunct="1">
              <a:lnSpc>
                <a:spcPct val="100000"/>
              </a:lnSpc>
              <a:spcBef>
                <a:spcPct val="0"/>
              </a:spcBef>
              <a:spcAft>
                <a:spcPct val="0"/>
              </a:spcAft>
              <a:buClrTx/>
              <a:buSzTx/>
              <a:buFont typeface="Wingdings" pitchFamily="2" charset="2"/>
              <a:buChar char="q"/>
              <a:tabLst/>
            </a:pPr>
            <a:endParaRPr lang="es-ES" sz="1200" dirty="0">
              <a:solidFill>
                <a:schemeClr val="tx1"/>
              </a:solidFill>
              <a:latin typeface="Times New Roman" pitchFamily="18" charset="0"/>
              <a:cs typeface="Arial" pitchFamily="34" charset="0"/>
            </a:endParaRPr>
          </a:p>
          <a:p>
            <a:pPr marL="228600" marR="0" lvl="0" indent="-22860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s-ES" sz="1200" b="0" i="0" u="none" strike="noStrike" cap="none" normalizeH="0" baseline="0" dirty="0">
                <a:ln>
                  <a:noFill/>
                </a:ln>
                <a:solidFill>
                  <a:schemeClr val="tx1"/>
                </a:solidFill>
                <a:effectLst/>
                <a:latin typeface="Times New Roman" pitchFamily="18" charset="0"/>
                <a:cs typeface="Arial" pitchFamily="34" charset="0"/>
              </a:rPr>
              <a:t>Se produjeron cambios desde el punto de vista económico, pues el </a:t>
            </a:r>
            <a:r>
              <a:rPr kumimoji="0" lang="es-ES" sz="1200" b="1" i="0" u="none" strike="noStrike" cap="none" normalizeH="0" baseline="0" dirty="0">
                <a:ln>
                  <a:noFill/>
                </a:ln>
                <a:solidFill>
                  <a:schemeClr val="tx1"/>
                </a:solidFill>
                <a:effectLst/>
                <a:latin typeface="Times New Roman" pitchFamily="18" charset="0"/>
                <a:cs typeface="Arial" pitchFamily="34" charset="0"/>
              </a:rPr>
              <a:t>capitalism</a:t>
            </a:r>
            <a:r>
              <a:rPr kumimoji="0" lang="es-ES" sz="1200" b="0" i="0" u="none" strike="noStrike" cap="none" normalizeH="0" baseline="0" dirty="0">
                <a:ln>
                  <a:noFill/>
                </a:ln>
                <a:solidFill>
                  <a:schemeClr val="tx1"/>
                </a:solidFill>
                <a:effectLst/>
                <a:latin typeface="Times New Roman" pitchFamily="18" charset="0"/>
                <a:cs typeface="Arial" pitchFamily="34" charset="0"/>
              </a:rPr>
              <a:t>o se convierte en el sistema económico más importante.</a:t>
            </a:r>
          </a:p>
          <a:p>
            <a:pPr marL="228600" marR="0" lvl="0" indent="-22860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s-ES" sz="1200" b="0" i="0" u="none" strike="noStrike" cap="none" normalizeH="0" baseline="0" dirty="0">
                <a:ln>
                  <a:noFill/>
                </a:ln>
                <a:solidFill>
                  <a:schemeClr val="tx1"/>
                </a:solidFill>
                <a:effectLst/>
                <a:latin typeface="Times New Roman" pitchFamily="18" charset="0"/>
                <a:cs typeface="Arial" pitchFamily="34" charset="0"/>
              </a:rPr>
              <a:t>Se dio el produjo el retiro de los ejércitos de Afganistán.</a:t>
            </a:r>
          </a:p>
          <a:p>
            <a:pPr marL="228600" marR="0" lvl="0" indent="-22860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s-ES" sz="1200" b="0" i="0" u="none" strike="noStrike" cap="none" normalizeH="0" baseline="0" dirty="0">
                <a:ln>
                  <a:noFill/>
                </a:ln>
                <a:solidFill>
                  <a:schemeClr val="tx1"/>
                </a:solidFill>
                <a:effectLst/>
                <a:latin typeface="Times New Roman" pitchFamily="18" charset="0"/>
                <a:cs typeface="Arial" pitchFamily="34" charset="0"/>
              </a:rPr>
              <a:t>La economía de </a:t>
            </a:r>
            <a:r>
              <a:rPr kumimoji="0" lang="es-ES" sz="1200" b="1" i="0" u="none" strike="noStrike" cap="none" normalizeH="0" baseline="0" dirty="0">
                <a:ln>
                  <a:noFill/>
                </a:ln>
                <a:solidFill>
                  <a:schemeClr val="tx1"/>
                </a:solidFill>
                <a:effectLst/>
                <a:latin typeface="Times New Roman" pitchFamily="18" charset="0"/>
                <a:cs typeface="Arial" pitchFamily="34" charset="0"/>
              </a:rPr>
              <a:t>Cuba</a:t>
            </a:r>
            <a:r>
              <a:rPr kumimoji="0" lang="es-ES" sz="1200" b="0" i="0" u="none" strike="noStrike" cap="none" normalizeH="0" baseline="0" dirty="0">
                <a:ln>
                  <a:noFill/>
                </a:ln>
                <a:solidFill>
                  <a:schemeClr val="tx1"/>
                </a:solidFill>
                <a:effectLst/>
                <a:latin typeface="Times New Roman" pitchFamily="18" charset="0"/>
                <a:cs typeface="Arial" pitchFamily="34" charset="0"/>
              </a:rPr>
              <a:t> se vio afectada</a:t>
            </a:r>
          </a:p>
          <a:p>
            <a:pPr marL="228600" marR="0" lvl="0" indent="-22860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s-ES" sz="1200" b="0" i="0" u="none" strike="noStrike" cap="none" normalizeH="0" baseline="0" dirty="0">
                <a:ln>
                  <a:noFill/>
                </a:ln>
                <a:solidFill>
                  <a:schemeClr val="tx1"/>
                </a:solidFill>
                <a:effectLst/>
                <a:latin typeface="Times New Roman" pitchFamily="18" charset="0"/>
                <a:cs typeface="Arial" pitchFamily="34" charset="0"/>
              </a:rPr>
              <a:t>Se produjo el </a:t>
            </a:r>
            <a:r>
              <a:rPr kumimoji="0" lang="es-ES" sz="1200" b="1" i="0" u="none" strike="noStrike" cap="none" normalizeH="0" baseline="0" dirty="0">
                <a:ln>
                  <a:noFill/>
                </a:ln>
                <a:solidFill>
                  <a:schemeClr val="tx1"/>
                </a:solidFill>
                <a:effectLst/>
                <a:latin typeface="Times New Roman" pitchFamily="18" charset="0"/>
                <a:cs typeface="Arial" pitchFamily="34" charset="0"/>
              </a:rPr>
              <a:t>fin de la Guerra Fía.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100" b="1"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CR" sz="1800" b="0" i="0" u="none" strike="noStrike" cap="none" normalizeH="0" baseline="0" dirty="0">
              <a:ln>
                <a:noFill/>
              </a:ln>
              <a:solidFill>
                <a:schemeClr val="tx1"/>
              </a:solidFill>
              <a:effectLst/>
              <a:latin typeface="Arial" pitchFamily="34" charset="0"/>
              <a:cs typeface="Arial" pitchFamily="34" charset="0"/>
            </a:endParaRPr>
          </a:p>
        </p:txBody>
      </p:sp>
      <p:pic>
        <p:nvPicPr>
          <p:cNvPr id="5" name="il_fi" descr="http://news.bbc.co.uk/olmedia/1490000/images/_1493154_010815gorbachov300.jpg"/>
          <p:cNvPicPr/>
          <p:nvPr/>
        </p:nvPicPr>
        <p:blipFill>
          <a:blip r:embed="rId2"/>
          <a:srcRect/>
          <a:stretch>
            <a:fillRect/>
          </a:stretch>
        </p:blipFill>
        <p:spPr bwMode="auto">
          <a:xfrm>
            <a:off x="5786446" y="142852"/>
            <a:ext cx="2214578" cy="1214446"/>
          </a:xfrm>
          <a:prstGeom prst="rect">
            <a:avLst/>
          </a:prstGeom>
          <a:ln>
            <a:noFill/>
          </a:ln>
          <a:effectLst>
            <a:softEdge rad="112500"/>
          </a:effectLst>
        </p:spPr>
      </p:pic>
      <p:pic>
        <p:nvPicPr>
          <p:cNvPr id="6" name="il_fi" descr="http://blog.pucp.edu.pe/media/1966/20091102-berlin2.jpg"/>
          <p:cNvPicPr>
            <a:picLocks/>
          </p:cNvPicPr>
          <p:nvPr/>
        </p:nvPicPr>
        <p:blipFill>
          <a:blip r:embed="rId3"/>
          <a:srcRect/>
          <a:stretch>
            <a:fillRect/>
          </a:stretch>
        </p:blipFill>
        <p:spPr bwMode="auto">
          <a:xfrm>
            <a:off x="3786182" y="5643578"/>
            <a:ext cx="2285984" cy="1214422"/>
          </a:xfrm>
          <a:prstGeom prst="rect">
            <a:avLst/>
          </a:prstGeom>
          <a:ln>
            <a:noFill/>
          </a:ln>
          <a:effectLst>
            <a:softEdge rad="112500"/>
          </a:effectLst>
        </p:spPr>
      </p:pic>
      <p:pic>
        <p:nvPicPr>
          <p:cNvPr id="7" name="il_fi" descr="http://3.bp.blogspot.com/_liM0tgrwkQk/R-dxuEhdL8I/AAAAAAAABZo/cdytTWGX3Wk/s320/800px-Yugoslavia_1998_ethnic_map_es.svg.png"/>
          <p:cNvPicPr>
            <a:picLocks/>
          </p:cNvPicPr>
          <p:nvPr/>
        </p:nvPicPr>
        <p:blipFill>
          <a:blip r:embed="rId4"/>
          <a:srcRect/>
          <a:stretch>
            <a:fillRect/>
          </a:stretch>
        </p:blipFill>
        <p:spPr bwMode="auto">
          <a:xfrm>
            <a:off x="5643570" y="2857496"/>
            <a:ext cx="2285984" cy="857256"/>
          </a:xfrm>
          <a:prstGeom prst="rect">
            <a:avLst/>
          </a:prstGeom>
          <a:ln>
            <a:noFill/>
          </a:ln>
          <a:effectLst>
            <a:softEdge rad="112500"/>
          </a:effectLst>
        </p:spPr>
      </p:pic>
      <p:pic>
        <p:nvPicPr>
          <p:cNvPr id="8" name="il_fi" descr="http://www.guiasdepraga.cz/fotky/48.jpg"/>
          <p:cNvPicPr>
            <a:picLocks/>
          </p:cNvPicPr>
          <p:nvPr/>
        </p:nvPicPr>
        <p:blipFill>
          <a:blip r:embed="rId5" cstate="print"/>
          <a:srcRect/>
          <a:stretch>
            <a:fillRect/>
          </a:stretch>
        </p:blipFill>
        <p:spPr bwMode="auto">
          <a:xfrm>
            <a:off x="4572000" y="4286256"/>
            <a:ext cx="2214578" cy="1214446"/>
          </a:xfrm>
          <a:prstGeom prst="rect">
            <a:avLst/>
          </a:prstGeom>
          <a:ln>
            <a:noFill/>
          </a:ln>
          <a:effectLst>
            <a:softEdge rad="1125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340768"/>
            <a:ext cx="7772400" cy="1470025"/>
          </a:xfrm>
          <a:ln>
            <a:solidFill>
              <a:srgbClr val="002060"/>
            </a:solidFill>
          </a:ln>
          <a:effectLst>
            <a:outerShdw blurRad="50800" dist="381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r>
              <a:rPr lang="es-CR" b="1" dirty="0">
                <a:ln w="12700">
                  <a:solidFill>
                    <a:schemeClr val="tx2">
                      <a:satMod val="155000"/>
                    </a:schemeClr>
                  </a:solidFill>
                  <a:prstDash val="solid"/>
                </a:ln>
                <a:solidFill>
                  <a:schemeClr val="accent4">
                    <a:lumMod val="60000"/>
                    <a:lumOff val="40000"/>
                  </a:schemeClr>
                </a:solidFill>
                <a:effectLst>
                  <a:outerShdw blurRad="41275" dist="20320" dir="1800000" algn="tl" rotWithShape="0">
                    <a:srgbClr val="000000">
                      <a:alpha val="40000"/>
                    </a:srgbClr>
                  </a:outerShdw>
                </a:effectLst>
              </a:rPr>
              <a:t>Objetivo </a:t>
            </a:r>
            <a:r>
              <a:rPr lang="es-CR" b="1" dirty="0" smtClean="0">
                <a:ln w="12700">
                  <a:solidFill>
                    <a:schemeClr val="tx2">
                      <a:satMod val="155000"/>
                    </a:schemeClr>
                  </a:solidFill>
                  <a:prstDash val="solid"/>
                </a:ln>
                <a:solidFill>
                  <a:schemeClr val="accent4">
                    <a:lumMod val="60000"/>
                    <a:lumOff val="40000"/>
                  </a:schemeClr>
                </a:solidFill>
                <a:effectLst>
                  <a:outerShdw blurRad="41275" dist="20320" dir="1800000" algn="tl" rotWithShape="0">
                    <a:srgbClr val="000000">
                      <a:alpha val="40000"/>
                    </a:srgbClr>
                  </a:outerShdw>
                </a:effectLst>
              </a:rPr>
              <a:t>4. </a:t>
            </a:r>
            <a:endParaRPr lang="es-CR" b="1" dirty="0">
              <a:ln w="12700">
                <a:solidFill>
                  <a:schemeClr val="tx2">
                    <a:satMod val="155000"/>
                  </a:schemeClr>
                </a:solidFill>
                <a:prstDash val="solid"/>
              </a:ln>
              <a:solidFill>
                <a:schemeClr val="accent4">
                  <a:lumMod val="60000"/>
                  <a:lumOff val="40000"/>
                </a:schemeClr>
              </a:solidFill>
              <a:effectLst>
                <a:outerShdw blurRad="41275" dist="20320" dir="1800000" algn="tl" rotWithShape="0">
                  <a:srgbClr val="000000">
                    <a:alpha val="40000"/>
                  </a:srgbClr>
                </a:outerShdw>
              </a:effectLst>
            </a:endParaRPr>
          </a:p>
        </p:txBody>
      </p:sp>
      <p:sp>
        <p:nvSpPr>
          <p:cNvPr id="3" name="2 Subtítulo"/>
          <p:cNvSpPr>
            <a:spLocks noGrp="1"/>
          </p:cNvSpPr>
          <p:nvPr>
            <p:ph type="subTitle" idx="1"/>
          </p:nvPr>
        </p:nvSpPr>
        <p:spPr>
          <a:xfrm>
            <a:off x="1331640" y="3140968"/>
            <a:ext cx="6624736" cy="2016224"/>
          </a:xfrm>
        </p:spPr>
        <p:style>
          <a:lnRef idx="1">
            <a:schemeClr val="accent4"/>
          </a:lnRef>
          <a:fillRef idx="3">
            <a:schemeClr val="accent4"/>
          </a:fillRef>
          <a:effectRef idx="2">
            <a:schemeClr val="accent4"/>
          </a:effectRef>
          <a:fontRef idx="minor">
            <a:schemeClr val="lt1"/>
          </a:fontRef>
        </p:style>
        <p:txBody>
          <a:bodyPr>
            <a:normAutofit lnSpcReduction="10000"/>
          </a:bodyPr>
          <a:lstStyle/>
          <a:p>
            <a:r>
              <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Explicar las manifestaciones de los conflictos políticos, étnicos y religiosos en el mundo actual.</a:t>
            </a:r>
          </a:p>
          <a:p>
            <a:r>
              <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s-C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1143000"/>
          </a:xfrm>
        </p:spPr>
        <p:txBody>
          <a:bodyPr/>
          <a:lstStyle/>
          <a:p>
            <a:r>
              <a:rPr lang="es-CR" dirty="0"/>
              <a:t>Conflictos</a:t>
            </a:r>
          </a:p>
        </p:txBody>
      </p:sp>
      <p:sp>
        <p:nvSpPr>
          <p:cNvPr id="4" name="3 Marcador de contenido"/>
          <p:cNvSpPr>
            <a:spLocks noGrp="1"/>
          </p:cNvSpPr>
          <p:nvPr>
            <p:ph sz="half" idx="2"/>
          </p:nvPr>
        </p:nvSpPr>
        <p:spPr>
          <a:xfrm>
            <a:off x="457200" y="1071546"/>
            <a:ext cx="4040188" cy="5237774"/>
          </a:xfrm>
          <a:ln w="76200"/>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a:buNone/>
            </a:pPr>
            <a:r>
              <a:rPr lang="es-ES" b="1" dirty="0"/>
              <a:t>África</a:t>
            </a:r>
            <a:endParaRPr lang="es-CR" dirty="0"/>
          </a:p>
          <a:p>
            <a:pPr lvl="0"/>
            <a:r>
              <a:rPr lang="es-ES" b="1" dirty="0"/>
              <a:t>Ruanda:</a:t>
            </a:r>
            <a:r>
              <a:rPr lang="es-ES" dirty="0"/>
              <a:t> conflicto entre Hutus y Tutsis por dominio étnico.</a:t>
            </a:r>
            <a:endParaRPr lang="es-CR" dirty="0"/>
          </a:p>
          <a:p>
            <a:pPr>
              <a:buNone/>
            </a:pPr>
            <a:r>
              <a:rPr lang="es-ES" dirty="0"/>
              <a:t> </a:t>
            </a:r>
            <a:endParaRPr lang="es-CR" dirty="0"/>
          </a:p>
          <a:p>
            <a:pPr>
              <a:buNone/>
            </a:pPr>
            <a:r>
              <a:rPr lang="es-ES" b="1" dirty="0"/>
              <a:t>Europa</a:t>
            </a:r>
            <a:endParaRPr lang="es-CR" dirty="0"/>
          </a:p>
          <a:p>
            <a:pPr lvl="0"/>
            <a:r>
              <a:rPr lang="es-ES" b="1" dirty="0"/>
              <a:t>Yugoslavia:</a:t>
            </a:r>
            <a:r>
              <a:rPr lang="es-ES" dirty="0"/>
              <a:t> Guerra en los Balcanes: serbios, kosovares, croatas, bosnios </a:t>
            </a:r>
            <a:r>
              <a:rPr lang="es-ES" dirty="0" err="1"/>
              <a:t>herzegovinos</a:t>
            </a:r>
            <a:r>
              <a:rPr lang="es-ES" dirty="0"/>
              <a:t> (diferencias étnicas, nacionalismo y religión.</a:t>
            </a:r>
          </a:p>
          <a:p>
            <a:pPr lvl="0">
              <a:buNone/>
            </a:pPr>
            <a:r>
              <a:rPr lang="es-ES" b="1" dirty="0">
                <a:solidFill>
                  <a:schemeClr val="tx1"/>
                </a:solidFill>
              </a:rPr>
              <a:t>Kosovo:</a:t>
            </a:r>
            <a:r>
              <a:rPr lang="es-ES" dirty="0">
                <a:solidFill>
                  <a:schemeClr val="tx1"/>
                </a:solidFill>
              </a:rPr>
              <a:t> pide su autonomía en los años ochenta.</a:t>
            </a:r>
            <a:endParaRPr lang="es-CR" dirty="0">
              <a:solidFill>
                <a:schemeClr val="tx1"/>
              </a:solidFill>
            </a:endParaRPr>
          </a:p>
          <a:p>
            <a:pPr>
              <a:buNone/>
            </a:pPr>
            <a:r>
              <a:rPr lang="es-ES" dirty="0"/>
              <a:t> </a:t>
            </a:r>
            <a:endParaRPr lang="es-CR" dirty="0"/>
          </a:p>
          <a:p>
            <a:pPr>
              <a:buNone/>
            </a:pPr>
            <a:r>
              <a:rPr lang="es-ES" b="1" dirty="0"/>
              <a:t>América</a:t>
            </a:r>
            <a:endParaRPr lang="es-CR" dirty="0"/>
          </a:p>
          <a:p>
            <a:pPr lvl="0"/>
            <a:r>
              <a:rPr lang="es-ES" b="1" dirty="0"/>
              <a:t>Colombia: </a:t>
            </a:r>
            <a:r>
              <a:rPr lang="es-ES" dirty="0"/>
              <a:t>Guerrillas / secuestros / narcotráfico / FARC = Fuerzas Armadas Revolucionarias de Colombia.</a:t>
            </a:r>
          </a:p>
          <a:p>
            <a:pPr lvl="0"/>
            <a:endParaRPr lang="es-CR" dirty="0"/>
          </a:p>
          <a:p>
            <a:pPr lvl="0"/>
            <a:r>
              <a:rPr lang="es-ES" b="1" dirty="0"/>
              <a:t>México: </a:t>
            </a:r>
            <a:r>
              <a:rPr lang="es-ES" dirty="0"/>
              <a:t>Zapatistas / problemática indígena luchan por su autonomía/ Emiliano Zapata / Subcomandante Marcos.</a:t>
            </a:r>
            <a:endParaRPr lang="es-CR" dirty="0"/>
          </a:p>
          <a:p>
            <a:endParaRPr lang="es-CR" dirty="0"/>
          </a:p>
        </p:txBody>
      </p:sp>
      <p:pic>
        <p:nvPicPr>
          <p:cNvPr id="101378" name="Picture 2" descr="C:\Users\ignacio\Pictures\Nueva carpeta\colombia.jpg"/>
          <p:cNvPicPr>
            <a:picLocks noChangeAspect="1" noChangeArrowheads="1"/>
          </p:cNvPicPr>
          <p:nvPr/>
        </p:nvPicPr>
        <p:blipFill>
          <a:blip r:embed="rId2" cstate="print"/>
          <a:srcRect/>
          <a:stretch>
            <a:fillRect/>
          </a:stretch>
        </p:blipFill>
        <p:spPr bwMode="auto">
          <a:xfrm>
            <a:off x="4860031" y="3717032"/>
            <a:ext cx="2287313" cy="1440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1379" name="Picture 3" descr="C:\Users\ignacio\Pictures\Nueva carpeta\guerraenlibano.jpg"/>
          <p:cNvPicPr>
            <a:picLocks noChangeAspect="1" noChangeArrowheads="1"/>
          </p:cNvPicPr>
          <p:nvPr/>
        </p:nvPicPr>
        <p:blipFill>
          <a:blip r:embed="rId3" cstate="print"/>
          <a:srcRect/>
          <a:stretch>
            <a:fillRect/>
          </a:stretch>
        </p:blipFill>
        <p:spPr bwMode="auto">
          <a:xfrm>
            <a:off x="6588224" y="2564904"/>
            <a:ext cx="2083089" cy="12961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1380" name="Picture 4" descr="C:\Users\ignacio\Pictures\Nueva carpeta\ruanda.jpg"/>
          <p:cNvPicPr>
            <a:picLocks noChangeAspect="1" noChangeArrowheads="1"/>
          </p:cNvPicPr>
          <p:nvPr/>
        </p:nvPicPr>
        <p:blipFill>
          <a:blip r:embed="rId4" cstate="print"/>
          <a:srcRect/>
          <a:stretch>
            <a:fillRect/>
          </a:stretch>
        </p:blipFill>
        <p:spPr bwMode="auto">
          <a:xfrm>
            <a:off x="5004048" y="1412776"/>
            <a:ext cx="1761343" cy="17657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1381" name="Picture 5" descr="C:\Users\ignacio\Pictures\Nueva carpeta\Movimiento-Zapatista.jpg"/>
          <p:cNvPicPr>
            <a:picLocks noChangeAspect="1" noChangeArrowheads="1"/>
          </p:cNvPicPr>
          <p:nvPr/>
        </p:nvPicPr>
        <p:blipFill>
          <a:blip r:embed="rId5" cstate="print"/>
          <a:srcRect/>
          <a:stretch>
            <a:fillRect/>
          </a:stretch>
        </p:blipFill>
        <p:spPr bwMode="auto">
          <a:xfrm>
            <a:off x="6588224" y="4797152"/>
            <a:ext cx="2131132" cy="15121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a:t>Conflictos</a:t>
            </a:r>
          </a:p>
        </p:txBody>
      </p:sp>
      <p:sp>
        <p:nvSpPr>
          <p:cNvPr id="4" name="3 Marcador de contenido"/>
          <p:cNvSpPr>
            <a:spLocks noGrp="1"/>
          </p:cNvSpPr>
          <p:nvPr>
            <p:ph sz="half" idx="2"/>
          </p:nvPr>
        </p:nvSpPr>
        <p:spPr>
          <a:xfrm>
            <a:off x="457200" y="1484784"/>
            <a:ext cx="4114800" cy="4968552"/>
          </a:xfrm>
          <a:ln w="57150"/>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a:buNone/>
            </a:pPr>
            <a:r>
              <a:rPr lang="es-ES" b="1" dirty="0"/>
              <a:t>Asia</a:t>
            </a:r>
            <a:endParaRPr lang="es-CR" dirty="0"/>
          </a:p>
          <a:p>
            <a:pPr lvl="0"/>
            <a:r>
              <a:rPr lang="es-ES" b="1" dirty="0"/>
              <a:t>Palestina – Israel:</a:t>
            </a:r>
            <a:r>
              <a:rPr lang="es-ES" dirty="0"/>
              <a:t> (árabe – israelí) Se rompieron las conversaciones de paz con el asesinato de Isaac </a:t>
            </a:r>
            <a:r>
              <a:rPr lang="es-ES" dirty="0" err="1"/>
              <a:t>Rabin</a:t>
            </a:r>
            <a:r>
              <a:rPr lang="es-ES" dirty="0"/>
              <a:t>. </a:t>
            </a:r>
            <a:r>
              <a:rPr lang="es-ES" dirty="0" err="1"/>
              <a:t>Yaser</a:t>
            </a:r>
            <a:r>
              <a:rPr lang="es-ES" dirty="0"/>
              <a:t> Arafat fue el líder de los palestinos. El Primer Ministro de Israel Ariel Sharon generó la intifada. (En Cisjordania y Franja de Gaza viven los palestinos)</a:t>
            </a:r>
          </a:p>
          <a:p>
            <a:pPr lvl="0"/>
            <a:endParaRPr lang="es-CR" dirty="0"/>
          </a:p>
          <a:p>
            <a:pPr lvl="0"/>
            <a:r>
              <a:rPr lang="es-ES" b="1" dirty="0"/>
              <a:t>India – Pakistán:</a:t>
            </a:r>
            <a:r>
              <a:rPr lang="es-ES" dirty="0"/>
              <a:t> por el dominio de </a:t>
            </a:r>
            <a:r>
              <a:rPr lang="es-ES" b="1" i="1" u="sng" dirty="0"/>
              <a:t>Cachemira</a:t>
            </a:r>
            <a:r>
              <a:rPr lang="es-ES" dirty="0"/>
              <a:t> una zona estratégica y rica en recursos.</a:t>
            </a:r>
            <a:endParaRPr lang="es-CR" dirty="0"/>
          </a:p>
          <a:p>
            <a:pPr>
              <a:buNone/>
            </a:pPr>
            <a:endParaRPr lang="es-CR" dirty="0"/>
          </a:p>
          <a:p>
            <a:r>
              <a:rPr lang="es-ES" b="1" dirty="0"/>
              <a:t>Rusia – Chechenia:</a:t>
            </a:r>
            <a:r>
              <a:rPr lang="es-ES" dirty="0"/>
              <a:t> Chechenia busca la separación de Rusia pero ésta no acepta por tener un lugar estratégico en su salida al Mar Caspio. Vladimir Putin no aceptó.</a:t>
            </a:r>
            <a:endParaRPr lang="es-CR" dirty="0"/>
          </a:p>
        </p:txBody>
      </p:sp>
      <p:pic>
        <p:nvPicPr>
          <p:cNvPr id="102402" name="Picture 2" descr="C:\Users\ignacio\Pictures\Nueva carpeta\Balcanes-soldados-OTAN.jpg"/>
          <p:cNvPicPr>
            <a:picLocks noChangeAspect="1" noChangeArrowheads="1"/>
          </p:cNvPicPr>
          <p:nvPr/>
        </p:nvPicPr>
        <p:blipFill>
          <a:blip r:embed="rId2" cstate="print"/>
          <a:srcRect/>
          <a:stretch>
            <a:fillRect/>
          </a:stretch>
        </p:blipFill>
        <p:spPr bwMode="auto">
          <a:xfrm>
            <a:off x="5076056" y="1772816"/>
            <a:ext cx="2193032" cy="1681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403" name="Picture 3" descr="C:\Users\ignacio\Pictures\Nueva carpeta\chechenia.jpg"/>
          <p:cNvPicPr>
            <a:picLocks noChangeAspect="1" noChangeArrowheads="1"/>
          </p:cNvPicPr>
          <p:nvPr/>
        </p:nvPicPr>
        <p:blipFill>
          <a:blip r:embed="rId3" cstate="print"/>
          <a:srcRect/>
          <a:stretch>
            <a:fillRect/>
          </a:stretch>
        </p:blipFill>
        <p:spPr bwMode="auto">
          <a:xfrm>
            <a:off x="6372200" y="4797152"/>
            <a:ext cx="2407911" cy="15121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404" name="Picture 4" descr="C:\Users\ignacio\Pictures\Nueva carpeta\india.jpg"/>
          <p:cNvPicPr>
            <a:picLocks noChangeAspect="1" noChangeArrowheads="1"/>
          </p:cNvPicPr>
          <p:nvPr/>
        </p:nvPicPr>
        <p:blipFill>
          <a:blip r:embed="rId4" cstate="print"/>
          <a:srcRect/>
          <a:stretch>
            <a:fillRect/>
          </a:stretch>
        </p:blipFill>
        <p:spPr bwMode="auto">
          <a:xfrm>
            <a:off x="5580112" y="3356992"/>
            <a:ext cx="2168613" cy="15121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405" name="Picture 5" descr="C:\Users\ignacio\Pictures\Nueva carpeta\061001_india_pakistan_flag.jpg"/>
          <p:cNvPicPr>
            <a:picLocks noChangeAspect="1" noChangeArrowheads="1"/>
          </p:cNvPicPr>
          <p:nvPr/>
        </p:nvPicPr>
        <p:blipFill>
          <a:blip r:embed="rId5" cstate="print"/>
          <a:srcRect/>
          <a:stretch>
            <a:fillRect/>
          </a:stretch>
        </p:blipFill>
        <p:spPr bwMode="auto">
          <a:xfrm>
            <a:off x="7524328" y="3789040"/>
            <a:ext cx="1203511" cy="6342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406" name="Picture 6" descr="C:\Users\ignacio\Pictures\Nueva carpeta\israel-gaza-portada.jpg"/>
          <p:cNvPicPr>
            <a:picLocks noChangeAspect="1" noChangeArrowheads="1"/>
          </p:cNvPicPr>
          <p:nvPr/>
        </p:nvPicPr>
        <p:blipFill>
          <a:blip r:embed="rId6" cstate="print"/>
          <a:srcRect/>
          <a:stretch>
            <a:fillRect/>
          </a:stretch>
        </p:blipFill>
        <p:spPr bwMode="auto">
          <a:xfrm>
            <a:off x="7164288" y="2258222"/>
            <a:ext cx="1224136" cy="6667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0"/>
            <a:ext cx="8229600" cy="1143000"/>
          </a:xfrm>
        </p:spPr>
        <p:txBody>
          <a:bodyPr/>
          <a:lstStyle/>
          <a:p>
            <a:r>
              <a:rPr lang="es-CR" dirty="0"/>
              <a:t>Conflictos</a:t>
            </a:r>
          </a:p>
        </p:txBody>
      </p:sp>
      <p:sp>
        <p:nvSpPr>
          <p:cNvPr id="4" name="3 Marcador de contenido"/>
          <p:cNvSpPr>
            <a:spLocks noGrp="1"/>
          </p:cNvSpPr>
          <p:nvPr>
            <p:ph sz="half" idx="2"/>
          </p:nvPr>
        </p:nvSpPr>
        <p:spPr>
          <a:xfrm>
            <a:off x="457200" y="1071546"/>
            <a:ext cx="4114800" cy="5381790"/>
          </a:xfrm>
          <a:ln w="57150">
            <a:solidFill>
              <a:srgbClr val="FF9933"/>
            </a:solidFill>
          </a:ln>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a:buNone/>
            </a:pPr>
            <a:r>
              <a:rPr lang="es-ES" b="1" dirty="0"/>
              <a:t>África</a:t>
            </a:r>
            <a:endParaRPr lang="es-CR" dirty="0"/>
          </a:p>
          <a:p>
            <a:r>
              <a:rPr lang="es-ES" b="1" dirty="0"/>
              <a:t>Etiopía: </a:t>
            </a:r>
            <a:r>
              <a:rPr lang="es-ES" dirty="0">
                <a:solidFill>
                  <a:schemeClr val="tx1"/>
                </a:solidFill>
              </a:rPr>
              <a:t>Conflictos entre Etiopía Eritrea por la demarcación de la frontera.</a:t>
            </a:r>
            <a:endParaRPr lang="es-CR" dirty="0">
              <a:solidFill>
                <a:schemeClr val="tx1"/>
              </a:solidFill>
            </a:endParaRPr>
          </a:p>
          <a:p>
            <a:pPr>
              <a:buNone/>
            </a:pPr>
            <a:endParaRPr lang="es-ES" dirty="0"/>
          </a:p>
          <a:p>
            <a:pPr lvl="0"/>
            <a:r>
              <a:rPr lang="es-ES" b="1" dirty="0">
                <a:solidFill>
                  <a:schemeClr val="tx1"/>
                </a:solidFill>
              </a:rPr>
              <a:t>Uganda</a:t>
            </a:r>
            <a:r>
              <a:rPr lang="es-ES" dirty="0">
                <a:solidFill>
                  <a:schemeClr val="tx1"/>
                </a:solidFill>
              </a:rPr>
              <a:t>: </a:t>
            </a:r>
            <a:r>
              <a:rPr lang="es-CR" dirty="0">
                <a:solidFill>
                  <a:schemeClr val="tx1"/>
                </a:solidFill>
              </a:rPr>
              <a:t>Conflictos raciales, grandes desplazamientos. </a:t>
            </a:r>
          </a:p>
          <a:p>
            <a:pPr lvl="0">
              <a:buNone/>
            </a:pPr>
            <a:endParaRPr lang="es-CR" dirty="0">
              <a:solidFill>
                <a:schemeClr val="tx1"/>
              </a:solidFill>
            </a:endParaRPr>
          </a:p>
          <a:p>
            <a:pPr lvl="0">
              <a:buNone/>
            </a:pPr>
            <a:r>
              <a:rPr lang="es-CR" b="1" dirty="0">
                <a:solidFill>
                  <a:schemeClr val="tx1"/>
                </a:solidFill>
              </a:rPr>
              <a:t>Asia</a:t>
            </a:r>
          </a:p>
          <a:p>
            <a:pPr lvl="0">
              <a:buNone/>
            </a:pPr>
            <a:endParaRPr lang="es-CR" b="1" dirty="0">
              <a:solidFill>
                <a:schemeClr val="bg1"/>
              </a:solidFill>
            </a:endParaRPr>
          </a:p>
          <a:p>
            <a:r>
              <a:rPr lang="es-ES" b="1" dirty="0"/>
              <a:t>Estados Unidos  – Irak: d</a:t>
            </a:r>
            <a:r>
              <a:rPr lang="es-ES" dirty="0"/>
              <a:t>iferencias ideológicas, étnicas </a:t>
            </a:r>
            <a:r>
              <a:rPr lang="es-ES" dirty="0">
                <a:solidFill>
                  <a:schemeClr val="tx1"/>
                </a:solidFill>
              </a:rPr>
              <a:t>y la creencia, principalmente de Estados Unidos de que el régimen Iraquí posee armas de destrucción masiva..</a:t>
            </a:r>
            <a:endParaRPr lang="es-CR" dirty="0">
              <a:solidFill>
                <a:schemeClr val="tx1"/>
              </a:solidFill>
            </a:endParaRPr>
          </a:p>
          <a:p>
            <a:pPr>
              <a:buNone/>
            </a:pPr>
            <a:endParaRPr lang="es-CR" dirty="0"/>
          </a:p>
          <a:p>
            <a:r>
              <a:rPr lang="es-ES" b="1" dirty="0"/>
              <a:t>Kurdos – Chiitas: </a:t>
            </a:r>
            <a:r>
              <a:rPr lang="es-ES" dirty="0">
                <a:solidFill>
                  <a:schemeClr val="tx1"/>
                </a:solidFill>
              </a:rPr>
              <a:t>El gobierno de Irak ha lleva a cabo acciones para eliminar movimientos separatistas de kurdos y </a:t>
            </a:r>
            <a:r>
              <a:rPr lang="es-ES" dirty="0" err="1">
                <a:solidFill>
                  <a:schemeClr val="tx1"/>
                </a:solidFill>
              </a:rPr>
              <a:t>chiítas</a:t>
            </a:r>
            <a:r>
              <a:rPr lang="es-ES" dirty="0">
                <a:solidFill>
                  <a:schemeClr val="tx1"/>
                </a:solidFill>
              </a:rPr>
              <a:t>.</a:t>
            </a:r>
          </a:p>
          <a:p>
            <a:endParaRPr lang="es-CR" dirty="0"/>
          </a:p>
        </p:txBody>
      </p:sp>
      <p:pic>
        <p:nvPicPr>
          <p:cNvPr id="11" name="il_fi" descr="http://3.bp.blogspot.com/_Jz84le5RLOM/SqlF9lyt9-I/AAAAAAAADbA/r_3toDB_L4g/s320/uganda-mapa.gif"/>
          <p:cNvPicPr>
            <a:picLocks noGrp="1"/>
          </p:cNvPicPr>
          <p:nvPr>
            <p:ph idx="1"/>
          </p:nvPr>
        </p:nvPicPr>
        <p:blipFill>
          <a:blip r:embed="rId2"/>
          <a:srcRect/>
          <a:stretch>
            <a:fillRect/>
          </a:stretch>
        </p:blipFill>
        <p:spPr bwMode="auto">
          <a:xfrm>
            <a:off x="5072066" y="1857364"/>
            <a:ext cx="2571768" cy="2143116"/>
          </a:xfrm>
          <a:prstGeom prst="rect">
            <a:avLst/>
          </a:prstGeom>
          <a:noFill/>
          <a:ln w="57150">
            <a:solidFill>
              <a:schemeClr val="tx1"/>
            </a:solidFill>
            <a:miter lim="800000"/>
            <a:headEnd/>
            <a:tailEnd/>
          </a:ln>
        </p:spPr>
      </p:pic>
      <p:pic>
        <p:nvPicPr>
          <p:cNvPr id="12" name="il_fi" descr="http://www.elpais.com/recorte/20080618elpepuint_10/XLCO/Ies/20080618elpepuint_10.jpg"/>
          <p:cNvPicPr/>
          <p:nvPr/>
        </p:nvPicPr>
        <p:blipFill>
          <a:blip r:embed="rId3"/>
          <a:srcRect/>
          <a:stretch>
            <a:fillRect/>
          </a:stretch>
        </p:blipFill>
        <p:spPr bwMode="auto">
          <a:xfrm>
            <a:off x="6357950" y="714356"/>
            <a:ext cx="2428860" cy="1768479"/>
          </a:xfrm>
          <a:prstGeom prst="rect">
            <a:avLst/>
          </a:prstGeom>
          <a:noFill/>
          <a:ln w="57150">
            <a:solidFill>
              <a:schemeClr val="tx1"/>
            </a:solidFill>
            <a:miter lim="800000"/>
            <a:headEnd/>
            <a:tailEnd/>
          </a:ln>
        </p:spPr>
      </p:pic>
      <p:pic>
        <p:nvPicPr>
          <p:cNvPr id="13" name="il_fi" descr="http://www.cubadebate.cu/wp-content/uploads/2009/09/iraq-300x214.jpg"/>
          <p:cNvPicPr/>
          <p:nvPr/>
        </p:nvPicPr>
        <p:blipFill>
          <a:blip r:embed="rId4"/>
          <a:srcRect/>
          <a:stretch>
            <a:fillRect/>
          </a:stretch>
        </p:blipFill>
        <p:spPr bwMode="auto">
          <a:xfrm>
            <a:off x="6000760" y="3929066"/>
            <a:ext cx="2860040" cy="2041525"/>
          </a:xfrm>
          <a:prstGeom prst="rect">
            <a:avLst/>
          </a:prstGeom>
          <a:noFill/>
          <a:ln w="57150">
            <a:solidFill>
              <a:schemeClr val="tx1"/>
            </a:solid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340768"/>
            <a:ext cx="7772400" cy="1470025"/>
          </a:xfrm>
          <a:ln>
            <a:solidFill>
              <a:srgbClr val="002060"/>
            </a:solidFill>
          </a:ln>
          <a:effectLst>
            <a:outerShdw blurRad="50800" dist="381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r>
              <a:rPr lang="es-C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Objetivo </a:t>
            </a:r>
            <a:r>
              <a:rPr lang="es-CR"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7. </a:t>
            </a:r>
            <a:endParaRPr lang="es-C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
        <p:nvSpPr>
          <p:cNvPr id="3" name="2 Subtítulo"/>
          <p:cNvSpPr>
            <a:spLocks noGrp="1"/>
          </p:cNvSpPr>
          <p:nvPr>
            <p:ph type="subTitle" idx="1"/>
          </p:nvPr>
        </p:nvSpPr>
        <p:spPr>
          <a:xfrm>
            <a:off x="1187624" y="3140968"/>
            <a:ext cx="6768752" cy="2304256"/>
          </a:xfrm>
          <a:effectLst>
            <a:outerShdw blurRad="40000" dist="23000" dir="5400000" rotWithShape="0">
              <a:srgbClr val="000000">
                <a:alpha val="35000"/>
              </a:srgbClr>
            </a:outerShdw>
            <a:softEdge rad="317500"/>
          </a:effectLst>
        </p:spPr>
        <p:style>
          <a:lnRef idx="1">
            <a:schemeClr val="accent2"/>
          </a:lnRef>
          <a:fillRef idx="3">
            <a:schemeClr val="accent2"/>
          </a:fillRef>
          <a:effectRef idx="2">
            <a:schemeClr val="accent2"/>
          </a:effectRef>
          <a:fontRef idx="minor">
            <a:schemeClr val="lt1"/>
          </a:fontRef>
        </p:style>
        <p:txBody>
          <a:bodyPr>
            <a:normAutofit fontScale="92500" lnSpcReduction="10000"/>
          </a:bodyPr>
          <a:lstStyle/>
          <a:p>
            <a:r>
              <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Explicar el papel que cumplen los diferentes bloques económicos, políticos y militares en el mundo, y el impacto de los procesos de globalización.</a:t>
            </a:r>
          </a:p>
          <a:p>
            <a:r>
              <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s-C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es-C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467544" y="285728"/>
            <a:ext cx="6563072" cy="6311624"/>
          </a:xfrm>
          <a:ln w="76200">
            <a:solidFill>
              <a:srgbClr val="FF0000"/>
            </a:solidFill>
          </a:ln>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endParaRPr lang="es-ES" sz="7200" dirty="0"/>
          </a:p>
          <a:p>
            <a:pPr algn="just"/>
            <a:r>
              <a:rPr lang="es-ES" sz="7200" b="1" dirty="0"/>
              <a:t>OTAN:</a:t>
            </a:r>
            <a:r>
              <a:rPr lang="es-ES" sz="7200" dirty="0"/>
              <a:t> Organización del Tratado del Atlántico Norte liderada por </a:t>
            </a:r>
            <a:r>
              <a:rPr lang="es-ES" sz="7200" dirty="0">
                <a:solidFill>
                  <a:schemeClr val="tx1"/>
                </a:solidFill>
              </a:rPr>
              <a:t>EEUU para la defensa contra el PACTO DE VARSOVIA (URSS).</a:t>
            </a:r>
            <a:endParaRPr lang="es-CR" sz="7200" dirty="0">
              <a:solidFill>
                <a:schemeClr val="tx1"/>
              </a:solidFill>
            </a:endParaRPr>
          </a:p>
          <a:p>
            <a:pPr lvl="0" algn="just">
              <a:buNone/>
            </a:pPr>
            <a:r>
              <a:rPr lang="es-ES" sz="7200" dirty="0">
                <a:solidFill>
                  <a:schemeClr val="tx1"/>
                </a:solidFill>
              </a:rPr>
              <a:t>        Los países capitalistas lo crean con el fin de apoyarse militarmente en caso de alguna posible invasión de los soviéticos y para detener el avance del comunismo.</a:t>
            </a:r>
            <a:endParaRPr lang="es-CR" sz="7200" dirty="0">
              <a:solidFill>
                <a:schemeClr val="tx1"/>
              </a:solidFill>
            </a:endParaRPr>
          </a:p>
          <a:p>
            <a:pPr algn="just"/>
            <a:endParaRPr lang="es-CR" sz="7200" dirty="0">
              <a:solidFill>
                <a:schemeClr val="tx1"/>
              </a:solidFill>
            </a:endParaRPr>
          </a:p>
          <a:p>
            <a:pPr algn="just"/>
            <a:endParaRPr lang="es-CR" sz="7200" dirty="0">
              <a:solidFill>
                <a:schemeClr val="tx1"/>
              </a:solidFill>
            </a:endParaRPr>
          </a:p>
          <a:p>
            <a:pPr algn="just"/>
            <a:r>
              <a:rPr lang="es-ES" sz="7200" b="1" dirty="0">
                <a:solidFill>
                  <a:schemeClr val="tx1"/>
                </a:solidFill>
              </a:rPr>
              <a:t>PACTO DE VARSOVIA</a:t>
            </a:r>
            <a:r>
              <a:rPr lang="es-ES" sz="7200" dirty="0">
                <a:solidFill>
                  <a:schemeClr val="tx1"/>
                </a:solidFill>
              </a:rPr>
              <a:t>: Creada por la URSS para d</a:t>
            </a:r>
            <a:r>
              <a:rPr lang="es-ES" sz="7200" dirty="0"/>
              <a:t>efenderse contra la OTAN liderada por los Estados Unidos. </a:t>
            </a:r>
            <a:endParaRPr lang="es-CR" sz="7200" dirty="0"/>
          </a:p>
          <a:p>
            <a:pPr lvl="0" algn="just">
              <a:buNone/>
            </a:pPr>
            <a:r>
              <a:rPr lang="es-ES" sz="7200" dirty="0"/>
              <a:t>         Responder al militarismo de occidente, mediante un mando unificado de fuerzas.</a:t>
            </a:r>
            <a:endParaRPr lang="es-CR" sz="7200" dirty="0"/>
          </a:p>
          <a:p>
            <a:pPr algn="just"/>
            <a:endParaRPr lang="es-CR" sz="7200" dirty="0"/>
          </a:p>
          <a:p>
            <a:pPr algn="just"/>
            <a:r>
              <a:rPr lang="es-ES" sz="7200" b="1" dirty="0"/>
              <a:t>OPEP:</a:t>
            </a:r>
            <a:r>
              <a:rPr lang="es-ES" sz="7200" dirty="0"/>
              <a:t> Organización de los Países Exportadores de Petróleo. (Irak, Irán, Arabia Saudita, Emiratos Árabes Unidos, Venezuela, Argelia). Tiene como objetivo principal controlar, fijar y regular precios y la producción del crudo (petróleo) entre los países miembros.</a:t>
            </a:r>
            <a:endParaRPr lang="es-CR" sz="7200" dirty="0"/>
          </a:p>
          <a:p>
            <a:pPr algn="just">
              <a:buNone/>
            </a:pPr>
            <a:endParaRPr lang="es-CR" sz="7200" dirty="0"/>
          </a:p>
          <a:p>
            <a:pPr algn="just">
              <a:buNone/>
            </a:pPr>
            <a:endParaRPr lang="es-CR" sz="7200" dirty="0"/>
          </a:p>
          <a:p>
            <a:pPr algn="just"/>
            <a:r>
              <a:rPr lang="es-ES" sz="7200" b="1" dirty="0"/>
              <a:t>U.E. </a:t>
            </a:r>
            <a:r>
              <a:rPr lang="es-ES" sz="7200" dirty="0"/>
              <a:t>Busca la integración económica y política de Europa. Moneda única (euro). Fronteras libres. Sus países son democráticos y de respeto a los derechos humanos.</a:t>
            </a:r>
            <a:endParaRPr lang="es-CR" sz="7200" dirty="0"/>
          </a:p>
          <a:p>
            <a:pPr algn="just"/>
            <a:endParaRPr lang="es-CR" sz="7200" dirty="0"/>
          </a:p>
          <a:p>
            <a:endParaRPr lang="es-CR" dirty="0"/>
          </a:p>
        </p:txBody>
      </p:sp>
      <p:pic>
        <p:nvPicPr>
          <p:cNvPr id="103426" name="Picture 2" descr="C:\Users\ignacio\Pictures\Nueva carpeta\OTAN.png"/>
          <p:cNvPicPr>
            <a:picLocks noChangeAspect="1" noChangeArrowheads="1"/>
          </p:cNvPicPr>
          <p:nvPr/>
        </p:nvPicPr>
        <p:blipFill>
          <a:blip r:embed="rId2" cstate="print"/>
          <a:srcRect/>
          <a:stretch>
            <a:fillRect/>
          </a:stretch>
        </p:blipFill>
        <p:spPr bwMode="auto">
          <a:xfrm>
            <a:off x="7164288" y="476672"/>
            <a:ext cx="1758600" cy="15841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427" name="Picture 3" descr="C:\Users\ignacio\Pictures\Nueva carpeta\Pacto varsovia.png"/>
          <p:cNvPicPr>
            <a:picLocks noChangeAspect="1" noChangeArrowheads="1"/>
          </p:cNvPicPr>
          <p:nvPr/>
        </p:nvPicPr>
        <p:blipFill>
          <a:blip r:embed="rId3" cstate="print"/>
          <a:srcRect/>
          <a:stretch>
            <a:fillRect/>
          </a:stretch>
        </p:blipFill>
        <p:spPr bwMode="auto">
          <a:xfrm>
            <a:off x="7164288" y="2276872"/>
            <a:ext cx="1763688" cy="10323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428" name="Picture 4" descr="C:\Users\ignacio\Pictures\Nueva carpeta\800px-OPEC_Map.svg.png"/>
          <p:cNvPicPr>
            <a:picLocks noChangeAspect="1" noChangeArrowheads="1"/>
          </p:cNvPicPr>
          <p:nvPr/>
        </p:nvPicPr>
        <p:blipFill>
          <a:blip r:embed="rId4" cstate="print"/>
          <a:srcRect/>
          <a:stretch>
            <a:fillRect/>
          </a:stretch>
        </p:blipFill>
        <p:spPr bwMode="auto">
          <a:xfrm>
            <a:off x="7164288" y="3573016"/>
            <a:ext cx="1800200" cy="9361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429" name="Picture 5" descr="C:\Users\ignacio\Pictures\Nueva carpeta\UE.png"/>
          <p:cNvPicPr>
            <a:picLocks noChangeAspect="1" noChangeArrowheads="1"/>
          </p:cNvPicPr>
          <p:nvPr/>
        </p:nvPicPr>
        <p:blipFill>
          <a:blip r:embed="rId5" cstate="print"/>
          <a:srcRect/>
          <a:stretch>
            <a:fillRect/>
          </a:stretch>
        </p:blipFill>
        <p:spPr bwMode="auto">
          <a:xfrm>
            <a:off x="7164288" y="4869160"/>
            <a:ext cx="1743968" cy="15841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467544" y="476672"/>
            <a:ext cx="6563072" cy="6120680"/>
          </a:xfrm>
          <a:ln w="76200"/>
        </p:spPr>
        <p:style>
          <a:lnRef idx="2">
            <a:schemeClr val="accent5"/>
          </a:lnRef>
          <a:fillRef idx="1">
            <a:schemeClr val="lt1"/>
          </a:fillRef>
          <a:effectRef idx="0">
            <a:schemeClr val="accent5"/>
          </a:effectRef>
          <a:fontRef idx="minor">
            <a:schemeClr val="dk1"/>
          </a:fontRef>
        </p:style>
        <p:txBody>
          <a:bodyPr>
            <a:normAutofit lnSpcReduction="10000"/>
          </a:bodyPr>
          <a:lstStyle/>
          <a:p>
            <a:pPr>
              <a:buNone/>
            </a:pPr>
            <a:endParaRPr lang="es-ES" dirty="0"/>
          </a:p>
          <a:p>
            <a:pPr algn="just"/>
            <a:r>
              <a:rPr lang="es-ES" sz="2000" b="1" dirty="0"/>
              <a:t>O.M.C.: </a:t>
            </a:r>
            <a:r>
              <a:rPr lang="es-ES" sz="2000" dirty="0"/>
              <a:t>Organización Mundial del Comercio: Busca eliminar las trabas aduaneras para generar el libre comercio. Regula el comercio mundial.</a:t>
            </a:r>
            <a:endParaRPr lang="es-CR" sz="2000" dirty="0"/>
          </a:p>
          <a:p>
            <a:pPr algn="just">
              <a:buNone/>
            </a:pPr>
            <a:endParaRPr lang="es-CR" sz="2000" dirty="0"/>
          </a:p>
          <a:p>
            <a:pPr algn="just"/>
            <a:r>
              <a:rPr lang="es-ES" sz="2000" b="1" dirty="0"/>
              <a:t>A.L.C.A.</a:t>
            </a:r>
            <a:r>
              <a:rPr lang="es-ES" sz="2000" dirty="0"/>
              <a:t>: Área de Libre Comercio de las Américas: Buscaba el libre comercio en las Américas para generar prosperidad económica, debido a la crisis muchos lo consideran un proyecto muerto.</a:t>
            </a:r>
            <a:endParaRPr lang="es-CR" sz="2000" dirty="0"/>
          </a:p>
          <a:p>
            <a:pPr algn="just">
              <a:buNone/>
            </a:pPr>
            <a:endParaRPr lang="es-CR" sz="2000" dirty="0"/>
          </a:p>
          <a:p>
            <a:pPr algn="just"/>
            <a:r>
              <a:rPr lang="es-ES" sz="2000" b="1" dirty="0"/>
              <a:t>T.L.C.</a:t>
            </a:r>
            <a:r>
              <a:rPr lang="es-ES" sz="2000" dirty="0"/>
              <a:t>: Tratados de Libre Comercio: Establece una zona de libre comercio y ayuda económica entre las naciones del orbe.</a:t>
            </a:r>
            <a:endParaRPr lang="es-CR" sz="2000" dirty="0"/>
          </a:p>
          <a:p>
            <a:pPr algn="just">
              <a:buNone/>
            </a:pPr>
            <a:endParaRPr lang="es-CR" sz="2000" dirty="0"/>
          </a:p>
          <a:p>
            <a:pPr algn="just"/>
            <a:r>
              <a:rPr lang="es-ES" sz="2000" b="1" dirty="0"/>
              <a:t>G – 7 más Rusia ó G – 8</a:t>
            </a:r>
            <a:r>
              <a:rPr lang="es-ES" sz="2000" dirty="0"/>
              <a:t>: Integra a las naciones más industrializadas del planeta. </a:t>
            </a:r>
            <a:r>
              <a:rPr lang="es-CR" sz="2000" dirty="0"/>
              <a:t>Su peso político, económico y militar es muy relevante a escala global. Formado por Estados Unidos, Francia, Canadá, Japón, Alemania, Gran Bretaña, Italia y Rusia.</a:t>
            </a:r>
          </a:p>
          <a:p>
            <a:pPr algn="just"/>
            <a:endParaRPr lang="es-CR" sz="7200" dirty="0"/>
          </a:p>
          <a:p>
            <a:endParaRPr lang="es-CR" dirty="0"/>
          </a:p>
        </p:txBody>
      </p:sp>
      <p:pic>
        <p:nvPicPr>
          <p:cNvPr id="104450" name="Picture 2" descr="C:\Users\ignacio\Pictures\Nueva carpeta\OMC.png"/>
          <p:cNvPicPr>
            <a:picLocks noChangeAspect="1" noChangeArrowheads="1"/>
          </p:cNvPicPr>
          <p:nvPr/>
        </p:nvPicPr>
        <p:blipFill>
          <a:blip r:embed="rId2" cstate="print"/>
          <a:srcRect/>
          <a:stretch>
            <a:fillRect/>
          </a:stretch>
        </p:blipFill>
        <p:spPr bwMode="auto">
          <a:xfrm>
            <a:off x="7164288" y="836712"/>
            <a:ext cx="1775877" cy="9700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4451" name="Picture 3" descr="C:\Users\ignacio\Pictures\Nueva carpeta\ALCA.png"/>
          <p:cNvPicPr>
            <a:picLocks noChangeAspect="1" noChangeArrowheads="1"/>
          </p:cNvPicPr>
          <p:nvPr/>
        </p:nvPicPr>
        <p:blipFill>
          <a:blip r:embed="rId3" cstate="print"/>
          <a:srcRect/>
          <a:stretch>
            <a:fillRect/>
          </a:stretch>
        </p:blipFill>
        <p:spPr bwMode="auto">
          <a:xfrm>
            <a:off x="7596336" y="1988840"/>
            <a:ext cx="837828" cy="14500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4452" name="Picture 4" descr="C:\Users\ignacio\Pictures\Nueva carpeta\G8.png"/>
          <p:cNvPicPr>
            <a:picLocks noChangeAspect="1" noChangeArrowheads="1"/>
          </p:cNvPicPr>
          <p:nvPr/>
        </p:nvPicPr>
        <p:blipFill>
          <a:blip r:embed="rId4" cstate="print"/>
          <a:srcRect/>
          <a:stretch>
            <a:fillRect/>
          </a:stretch>
        </p:blipFill>
        <p:spPr bwMode="auto">
          <a:xfrm>
            <a:off x="7236296" y="5013176"/>
            <a:ext cx="1744722" cy="100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4453" name="Picture 5" descr="C:\Users\ignacio\Pictures\Nueva carpeta\globalizacion1.jpg"/>
          <p:cNvPicPr>
            <a:picLocks noChangeAspect="1" noChangeArrowheads="1"/>
          </p:cNvPicPr>
          <p:nvPr/>
        </p:nvPicPr>
        <p:blipFill>
          <a:blip r:embed="rId5" cstate="print"/>
          <a:srcRect/>
          <a:stretch>
            <a:fillRect/>
          </a:stretch>
        </p:blipFill>
        <p:spPr bwMode="auto">
          <a:xfrm>
            <a:off x="7236296" y="3645024"/>
            <a:ext cx="1728192" cy="11767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467544" y="285728"/>
            <a:ext cx="5400600" cy="6311624"/>
          </a:xfrm>
          <a:ln w="76200"/>
        </p:spPr>
        <p:style>
          <a:lnRef idx="2">
            <a:schemeClr val="accent3"/>
          </a:lnRef>
          <a:fillRef idx="1">
            <a:schemeClr val="lt1"/>
          </a:fillRef>
          <a:effectRef idx="0">
            <a:schemeClr val="accent3"/>
          </a:effectRef>
          <a:fontRef idx="minor">
            <a:schemeClr val="dk1"/>
          </a:fontRef>
        </p:style>
        <p:txBody>
          <a:bodyPr>
            <a:normAutofit lnSpcReduction="10000"/>
          </a:bodyPr>
          <a:lstStyle/>
          <a:p>
            <a:pPr>
              <a:buNone/>
            </a:pPr>
            <a:endParaRPr lang="es-ES" dirty="0"/>
          </a:p>
          <a:p>
            <a:pPr algn="just"/>
            <a:r>
              <a:rPr lang="es-ES" sz="2000" b="1" dirty="0"/>
              <a:t>G – 77: </a:t>
            </a:r>
            <a:r>
              <a:rPr lang="es-ES" sz="2000" dirty="0"/>
              <a:t>Integra a las naciones en vías de desarrollo, discuten temas de interés múltiple (social, político, económico)</a:t>
            </a:r>
            <a:endParaRPr lang="es-CR" sz="2000" dirty="0"/>
          </a:p>
          <a:p>
            <a:pPr algn="just">
              <a:buNone/>
            </a:pPr>
            <a:endParaRPr lang="es-CR" sz="2000" dirty="0"/>
          </a:p>
          <a:p>
            <a:pPr algn="just">
              <a:buNone/>
            </a:pPr>
            <a:endParaRPr lang="es-ES" sz="2000" dirty="0"/>
          </a:p>
          <a:p>
            <a:pPr algn="just"/>
            <a:r>
              <a:rPr lang="es-ES" sz="2000" b="1" dirty="0"/>
              <a:t>O.N.U.: </a:t>
            </a:r>
            <a:r>
              <a:rPr lang="es-ES" sz="2000" dirty="0"/>
              <a:t>Organización de las Naciones Unidas: Tiene por objetivo fundamental el mantener la paz mundial, la seguridad internacional, cooperación, asuntos humanitarios y derechos humanos.</a:t>
            </a:r>
            <a:endParaRPr lang="es-CR" sz="2000" dirty="0"/>
          </a:p>
          <a:p>
            <a:pPr algn="just">
              <a:buNone/>
            </a:pPr>
            <a:endParaRPr lang="es-CR" sz="2000" dirty="0"/>
          </a:p>
          <a:p>
            <a:pPr algn="just"/>
            <a:r>
              <a:rPr lang="es-ES" sz="2000" b="1" dirty="0"/>
              <a:t>O.E.A.: </a:t>
            </a:r>
            <a:r>
              <a:rPr lang="es-ES" sz="2000" dirty="0"/>
              <a:t>Organización de Estados Americanos: Tiene por objetivo fundamental el mantener la paz, la solidaridad, la seguridad y el respeto a los derechos humanos en el continente americano.</a:t>
            </a:r>
          </a:p>
          <a:p>
            <a:pPr algn="just"/>
            <a:r>
              <a:rPr lang="es-ES" sz="2000" dirty="0"/>
              <a:t>Otros : La </a:t>
            </a:r>
            <a:r>
              <a:rPr lang="es-ES" sz="2000" b="1" dirty="0"/>
              <a:t>Liga árabe </a:t>
            </a:r>
            <a:r>
              <a:rPr lang="es-ES" sz="2000" dirty="0"/>
              <a:t>cuyo nexo más importante es su religión el islamismo, </a:t>
            </a:r>
            <a:r>
              <a:rPr lang="es-ES" sz="2000" b="1" dirty="0"/>
              <a:t>COMECOM y TIAR.</a:t>
            </a:r>
            <a:endParaRPr lang="es-CR" sz="2000" b="1" dirty="0"/>
          </a:p>
          <a:p>
            <a:pPr algn="just">
              <a:buNone/>
            </a:pPr>
            <a:endParaRPr lang="es-CR" sz="7200" dirty="0"/>
          </a:p>
          <a:p>
            <a:endParaRPr lang="es-CR" dirty="0"/>
          </a:p>
        </p:txBody>
      </p:sp>
      <p:pic>
        <p:nvPicPr>
          <p:cNvPr id="105474" name="Picture 2" descr="C:\Users\ignacio\Pictures\Nueva carpeta\G77.png"/>
          <p:cNvPicPr>
            <a:picLocks noChangeAspect="1" noChangeArrowheads="1"/>
          </p:cNvPicPr>
          <p:nvPr/>
        </p:nvPicPr>
        <p:blipFill>
          <a:blip r:embed="rId2" cstate="print"/>
          <a:srcRect/>
          <a:stretch>
            <a:fillRect/>
          </a:stretch>
        </p:blipFill>
        <p:spPr bwMode="auto">
          <a:xfrm>
            <a:off x="6072198" y="214290"/>
            <a:ext cx="2802680" cy="1671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5475" name="Picture 3" descr="C:\Users\ignacio\Pictures\Nueva carpeta\ONU.png"/>
          <p:cNvPicPr>
            <a:picLocks noChangeAspect="1" noChangeArrowheads="1"/>
          </p:cNvPicPr>
          <p:nvPr/>
        </p:nvPicPr>
        <p:blipFill>
          <a:blip r:embed="rId3" cstate="print"/>
          <a:srcRect/>
          <a:stretch>
            <a:fillRect/>
          </a:stretch>
        </p:blipFill>
        <p:spPr bwMode="auto">
          <a:xfrm>
            <a:off x="6000760" y="2143116"/>
            <a:ext cx="2919787" cy="18722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5476" name="Picture 4" descr="C:\Users\ignacio\Pictures\Nueva carpeta\OEA.png"/>
          <p:cNvPicPr>
            <a:picLocks noChangeAspect="1" noChangeArrowheads="1"/>
          </p:cNvPicPr>
          <p:nvPr/>
        </p:nvPicPr>
        <p:blipFill>
          <a:blip r:embed="rId4" cstate="print"/>
          <a:srcRect/>
          <a:stretch>
            <a:fillRect/>
          </a:stretch>
        </p:blipFill>
        <p:spPr bwMode="auto">
          <a:xfrm>
            <a:off x="6572264" y="4214818"/>
            <a:ext cx="1747416" cy="17474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857232"/>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l"/>
            <a:r>
              <a:rPr lang="es-CR" sz="2700" dirty="0"/>
              <a:t/>
            </a:r>
            <a:br>
              <a:rPr lang="es-CR" sz="2700" dirty="0"/>
            </a:br>
            <a:r>
              <a:rPr lang="es-CR" sz="2700" dirty="0"/>
              <a:t>Globalización:</a:t>
            </a:r>
            <a:r>
              <a:rPr lang="es-CR" dirty="0"/>
              <a:t> </a:t>
            </a:r>
            <a:r>
              <a:rPr lang="es-ES" sz="1600" dirty="0"/>
              <a:t>Conjunto de cambios  culturales, políticos</a:t>
            </a:r>
            <a:r>
              <a:rPr lang="es-ES" dirty="0"/>
              <a:t> </a:t>
            </a:r>
            <a:r>
              <a:rPr lang="es-ES" sz="1600" dirty="0"/>
              <a:t>y económicos que permite establecer vínculos entre todas las partes del mundo con la más amplia libertad de mercados.</a:t>
            </a:r>
            <a:r>
              <a:rPr lang="es-ES" dirty="0"/>
              <a:t/>
            </a:r>
            <a:br>
              <a:rPr lang="es-ES" dirty="0"/>
            </a:br>
            <a:endParaRPr lang="es-CR" dirty="0"/>
          </a:p>
        </p:txBody>
      </p:sp>
      <p:sp>
        <p:nvSpPr>
          <p:cNvPr id="3" name="2 Marcador de texto"/>
          <p:cNvSpPr>
            <a:spLocks noGrp="1"/>
          </p:cNvSpPr>
          <p:nvPr>
            <p:ph type="body" idx="1"/>
          </p:nvPr>
        </p:nvSpPr>
        <p:spPr>
          <a:xfrm>
            <a:off x="142844" y="857232"/>
            <a:ext cx="4071966" cy="639762"/>
          </a:xfrm>
        </p:spPr>
        <p:style>
          <a:lnRef idx="1">
            <a:schemeClr val="accent6"/>
          </a:lnRef>
          <a:fillRef idx="2">
            <a:schemeClr val="accent6"/>
          </a:fillRef>
          <a:effectRef idx="1">
            <a:schemeClr val="accent6"/>
          </a:effectRef>
          <a:fontRef idx="minor">
            <a:schemeClr val="dk1"/>
          </a:fontRef>
        </p:style>
        <p:txBody>
          <a:bodyPr/>
          <a:lstStyle/>
          <a:p>
            <a:pPr algn="ctr"/>
            <a:r>
              <a:rPr lang="es-CR" dirty="0"/>
              <a:t>Implicaciones</a:t>
            </a:r>
          </a:p>
        </p:txBody>
      </p:sp>
      <p:sp>
        <p:nvSpPr>
          <p:cNvPr id="4" name="3 Marcador de contenido"/>
          <p:cNvSpPr>
            <a:spLocks noGrp="1"/>
          </p:cNvSpPr>
          <p:nvPr>
            <p:ph sz="half" idx="2"/>
          </p:nvPr>
        </p:nvSpPr>
        <p:spPr>
          <a:xfrm>
            <a:off x="142844" y="1500174"/>
            <a:ext cx="4071966" cy="5143536"/>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a:buNone/>
            </a:pPr>
            <a:r>
              <a:rPr lang="es-CR" sz="1400" b="1" dirty="0">
                <a:solidFill>
                  <a:srgbClr val="0070C0"/>
                </a:solidFill>
              </a:rPr>
              <a:t>Socioeconómicas</a:t>
            </a:r>
          </a:p>
          <a:p>
            <a:pPr lvl="0"/>
            <a:r>
              <a:rPr lang="es-ES" sz="1400" dirty="0"/>
              <a:t>El Estado debe participar en un mercado mundial cada vez más homogéneo, lo que implica modificar </a:t>
            </a:r>
            <a:r>
              <a:rPr lang="es-ES" sz="1400" b="1" dirty="0"/>
              <a:t>la estructura productiva Ejemplo:</a:t>
            </a:r>
          </a:p>
          <a:p>
            <a:pPr lvl="0">
              <a:buFont typeface="Wingdings" pitchFamily="2" charset="2"/>
              <a:buChar char="Ø"/>
            </a:pPr>
            <a:r>
              <a:rPr lang="es-ES" sz="1400" b="1" dirty="0"/>
              <a:t>Privatización de empresas estatales</a:t>
            </a:r>
          </a:p>
          <a:p>
            <a:pPr lvl="0">
              <a:buFont typeface="Wingdings" pitchFamily="2" charset="2"/>
              <a:buChar char="Ø"/>
            </a:pPr>
            <a:r>
              <a:rPr lang="es-ES" sz="1400" b="1" dirty="0"/>
              <a:t>TLC</a:t>
            </a:r>
          </a:p>
          <a:p>
            <a:pPr lvl="0">
              <a:buFont typeface="Wingdings" pitchFamily="2" charset="2"/>
              <a:buChar char="Ø"/>
            </a:pPr>
            <a:r>
              <a:rPr lang="es-ES" sz="1400" b="1" dirty="0"/>
              <a:t>Inversiones de capital foráneo</a:t>
            </a:r>
          </a:p>
          <a:p>
            <a:pPr lvl="0">
              <a:buFont typeface="Wingdings" pitchFamily="2" charset="2"/>
              <a:buChar char="Ø"/>
            </a:pPr>
            <a:r>
              <a:rPr lang="es-ES" sz="1400" b="1" dirty="0"/>
              <a:t>Eliminar trabas comerciales</a:t>
            </a:r>
          </a:p>
          <a:p>
            <a:pPr>
              <a:buFont typeface="Wingdings" pitchFamily="2" charset="2"/>
              <a:buChar char="Ø"/>
            </a:pPr>
            <a:r>
              <a:rPr lang="es-CR" sz="1400" dirty="0"/>
              <a:t>Empresas de multinacionales que se fusionan.</a:t>
            </a:r>
          </a:p>
          <a:p>
            <a:pPr>
              <a:buFont typeface="Wingdings" pitchFamily="2" charset="2"/>
              <a:buChar char="Ø"/>
            </a:pPr>
            <a:r>
              <a:rPr lang="es-CR" sz="1400" dirty="0"/>
              <a:t>Estrategias y mercados que se unifican ( formación de bloques)</a:t>
            </a:r>
          </a:p>
          <a:p>
            <a:pPr>
              <a:buFont typeface="Wingdings" pitchFamily="2" charset="2"/>
              <a:buChar char="Ø"/>
            </a:pPr>
            <a:r>
              <a:rPr lang="es-CR" sz="1400" dirty="0"/>
              <a:t>Aumento de la competitividad y eficiencia.</a:t>
            </a:r>
          </a:p>
          <a:p>
            <a:pPr>
              <a:buFont typeface="Wingdings" pitchFamily="2" charset="2"/>
              <a:buChar char="Ø"/>
            </a:pPr>
            <a:r>
              <a:rPr lang="es-CR" sz="1400" dirty="0"/>
              <a:t>Deshumanización</a:t>
            </a:r>
          </a:p>
          <a:p>
            <a:pPr>
              <a:buFont typeface="Wingdings" pitchFamily="2" charset="2"/>
              <a:buChar char="Ø"/>
            </a:pPr>
            <a:r>
              <a:rPr lang="es-CR" sz="1400" b="1" dirty="0"/>
              <a:t>AUMENTO DE LA DESIGUALDAD ENTRE PAISES RICOS Y POBRES</a:t>
            </a:r>
            <a:endParaRPr lang="es-CR" sz="1400" dirty="0"/>
          </a:p>
          <a:p>
            <a:pPr>
              <a:buNone/>
            </a:pPr>
            <a:r>
              <a:rPr lang="es-CR" sz="1400" b="1" dirty="0">
                <a:solidFill>
                  <a:srgbClr val="0070C0"/>
                </a:solidFill>
              </a:rPr>
              <a:t>Políticas</a:t>
            </a:r>
          </a:p>
          <a:p>
            <a:pPr lvl="0" algn="just"/>
            <a:r>
              <a:rPr lang="es-ES" sz="1500" dirty="0"/>
              <a:t>Los Estados nacionales han disminuido sensiblemente su capacidad soberana ante la solicitud de normas regulatorias internacionales (Disminución de las funciones del Estado) </a:t>
            </a:r>
            <a:r>
              <a:rPr lang="es-ES" sz="1500" dirty="0" err="1"/>
              <a:t>Ej</a:t>
            </a:r>
            <a:r>
              <a:rPr lang="es-ES" sz="1500" dirty="0"/>
              <a:t>: Eliminación de empresas de carácter público.</a:t>
            </a:r>
          </a:p>
          <a:p>
            <a:pPr lvl="0" algn="just"/>
            <a:endParaRPr lang="es-ES" sz="1500" dirty="0"/>
          </a:p>
          <a:p>
            <a:pPr lvl="0" algn="just">
              <a:buNone/>
            </a:pPr>
            <a:endParaRPr lang="es-ES" sz="1500" dirty="0"/>
          </a:p>
          <a:p>
            <a:pPr>
              <a:buNone/>
            </a:pPr>
            <a:endParaRPr lang="es-CR" dirty="0"/>
          </a:p>
        </p:txBody>
      </p:sp>
      <p:sp>
        <p:nvSpPr>
          <p:cNvPr id="6" name="5 Marcador de contenido"/>
          <p:cNvSpPr>
            <a:spLocks noGrp="1"/>
          </p:cNvSpPr>
          <p:nvPr>
            <p:ph sz="quarter" idx="4"/>
          </p:nvPr>
        </p:nvSpPr>
        <p:spPr>
          <a:xfrm>
            <a:off x="4357686" y="1500174"/>
            <a:ext cx="4643470" cy="5143536"/>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pPr lvl="0"/>
            <a:r>
              <a:rPr lang="es-ES" sz="1400" b="1" dirty="0"/>
              <a:t>Nueva división del trabajo</a:t>
            </a:r>
            <a:endParaRPr lang="es-CR" sz="1400" b="1" dirty="0"/>
          </a:p>
          <a:p>
            <a:pPr lvl="0">
              <a:buNone/>
            </a:pPr>
            <a:r>
              <a:rPr lang="es-ES" sz="1400" dirty="0"/>
              <a:t>Incremento de las desigualdades económicas entre las naciones ricas y pobres.</a:t>
            </a:r>
          </a:p>
          <a:p>
            <a:pPr lvl="0">
              <a:buNone/>
            </a:pPr>
            <a:r>
              <a:rPr lang="es-ES" sz="1400" dirty="0"/>
              <a:t>Países pobres se convierten en ensambladores.</a:t>
            </a:r>
          </a:p>
          <a:p>
            <a:pPr lvl="0">
              <a:buNone/>
            </a:pPr>
            <a:r>
              <a:rPr lang="es-ES" sz="1400" dirty="0"/>
              <a:t>Desplazamiento de los centros industriales hacia los países subdesarrollados.</a:t>
            </a:r>
          </a:p>
          <a:p>
            <a:pPr lvl="0">
              <a:buNone/>
            </a:pPr>
            <a:endParaRPr lang="es-ES" sz="1400" dirty="0"/>
          </a:p>
          <a:p>
            <a:r>
              <a:rPr lang="es-ES" sz="1400" b="1" dirty="0"/>
              <a:t>Supremacía del capital  Extranjero</a:t>
            </a:r>
          </a:p>
          <a:p>
            <a:pPr lvl="0">
              <a:buNone/>
            </a:pPr>
            <a:r>
              <a:rPr lang="es-ES" sz="1400" dirty="0"/>
              <a:t>Los países deben adoptar su estructura productiva e institucional a los requerimientos del comercio internacional e instituciones financieras.</a:t>
            </a:r>
          </a:p>
          <a:p>
            <a:pPr lvl="0">
              <a:buNone/>
            </a:pPr>
            <a:r>
              <a:rPr lang="es-ES" sz="1400" dirty="0"/>
              <a:t>Debilitamiento del mercado nacional como núcleo de intercambio comercial, para dar paso a una nueva dimensión del mercado mundial.</a:t>
            </a:r>
          </a:p>
          <a:p>
            <a:pPr lvl="0">
              <a:buNone/>
            </a:pPr>
            <a:endParaRPr lang="es-ES" sz="1400" dirty="0"/>
          </a:p>
          <a:p>
            <a:r>
              <a:rPr lang="es-ES" sz="1400" b="1" dirty="0"/>
              <a:t>Medios de Comunicación</a:t>
            </a:r>
          </a:p>
          <a:p>
            <a:pPr>
              <a:buNone/>
            </a:pPr>
            <a:r>
              <a:rPr lang="es-ES" sz="1400" dirty="0"/>
              <a:t>Los avances científicos y tecnológicos han acortado distancias y las fronteras.</a:t>
            </a:r>
          </a:p>
          <a:p>
            <a:pPr>
              <a:buNone/>
            </a:pPr>
            <a:endParaRPr lang="es-ES" sz="1400" dirty="0"/>
          </a:p>
          <a:p>
            <a:r>
              <a:rPr lang="es-ES" sz="1400" b="1" dirty="0"/>
              <a:t>Interdependencia y debilitamiento del Estado-Nación</a:t>
            </a:r>
          </a:p>
          <a:p>
            <a:pPr lvl="0">
              <a:buNone/>
            </a:pPr>
            <a:endParaRPr lang="es-ES" sz="1400" dirty="0"/>
          </a:p>
          <a:p>
            <a:pPr lvl="0">
              <a:buNone/>
            </a:pPr>
            <a:r>
              <a:rPr lang="es-ES" sz="1400" dirty="0"/>
              <a:t>Pérdida de autonomía.</a:t>
            </a:r>
          </a:p>
          <a:p>
            <a:pPr lvl="0">
              <a:buNone/>
            </a:pPr>
            <a:endParaRPr lang="es-ES" sz="1400" dirty="0"/>
          </a:p>
          <a:p>
            <a:pPr lvl="0">
              <a:buNone/>
            </a:pPr>
            <a:r>
              <a:rPr lang="es-ES" sz="1400" dirty="0"/>
              <a:t>Los modos de producción y de movimientos de capital se configuran a escala planetaria, mientras los </a:t>
            </a:r>
            <a:r>
              <a:rPr lang="es-ES" sz="1400" b="1" dirty="0"/>
              <a:t>gobiernos van perdiendo atribuciones a</a:t>
            </a:r>
            <a:r>
              <a:rPr lang="es-ES" sz="1400" dirty="0"/>
              <a:t>nte lo que se ha denominado la sociedad en red.</a:t>
            </a:r>
          </a:p>
          <a:p>
            <a:pPr>
              <a:buNone/>
            </a:pPr>
            <a:endParaRPr lang="es-CR" sz="1400" dirty="0"/>
          </a:p>
          <a:p>
            <a:pPr lvl="0">
              <a:buNone/>
            </a:pPr>
            <a:endParaRPr lang="es-CR" sz="1400" dirty="0"/>
          </a:p>
          <a:p>
            <a:endParaRPr lang="es-ES" sz="1400" b="1" dirty="0"/>
          </a:p>
          <a:p>
            <a:pPr>
              <a:buNone/>
            </a:pPr>
            <a:endParaRPr lang="es-CR" sz="1400" dirty="0"/>
          </a:p>
        </p:txBody>
      </p:sp>
      <p:sp>
        <p:nvSpPr>
          <p:cNvPr id="8" name="2 Marcador de texto"/>
          <p:cNvSpPr>
            <a:spLocks noGrp="1"/>
          </p:cNvSpPr>
          <p:nvPr>
            <p:ph type="body" idx="1"/>
          </p:nvPr>
        </p:nvSpPr>
        <p:spPr>
          <a:xfrm>
            <a:off x="4357686" y="857232"/>
            <a:ext cx="4643438" cy="639762"/>
          </a:xfrm>
        </p:spPr>
        <p:style>
          <a:lnRef idx="1">
            <a:schemeClr val="accent6"/>
          </a:lnRef>
          <a:fillRef idx="2">
            <a:schemeClr val="accent6"/>
          </a:fillRef>
          <a:effectRef idx="1">
            <a:schemeClr val="accent6"/>
          </a:effectRef>
          <a:fontRef idx="minor">
            <a:schemeClr val="dk1"/>
          </a:fontRef>
        </p:style>
        <p:txBody>
          <a:bodyPr/>
          <a:lstStyle/>
          <a:p>
            <a:pPr algn="ctr"/>
            <a:r>
              <a:rPr lang="es-CR" dirty="0"/>
              <a:t>Implicaciones</a:t>
            </a:r>
          </a:p>
        </p:txBody>
      </p:sp>
      <p:pic>
        <p:nvPicPr>
          <p:cNvPr id="9" name="Picture 2" descr="C:\Users\Rosa\Pictures\Galería multimedia de Microsoft\thumbnailCAQNMBRU.jpg"/>
          <p:cNvPicPr>
            <a:picLocks noChangeAspect="1" noChangeArrowheads="1"/>
          </p:cNvPicPr>
          <p:nvPr/>
        </p:nvPicPr>
        <p:blipFill>
          <a:blip r:embed="rId2"/>
          <a:srcRect/>
          <a:stretch>
            <a:fillRect/>
          </a:stretch>
        </p:blipFill>
        <p:spPr bwMode="auto">
          <a:xfrm>
            <a:off x="7643834" y="428604"/>
            <a:ext cx="1238239" cy="1259226"/>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286116" y="2214554"/>
            <a:ext cx="1714512" cy="29827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algn="ctr"/>
            <a:r>
              <a:rPr lang="es-CR" b="1" dirty="0"/>
              <a:t>Imperialismo</a:t>
            </a:r>
          </a:p>
        </p:txBody>
      </p:sp>
      <p:sp>
        <p:nvSpPr>
          <p:cNvPr id="1027" name="Rectangle 3"/>
          <p:cNvSpPr>
            <a:spLocks noChangeArrowheads="1"/>
          </p:cNvSpPr>
          <p:nvPr/>
        </p:nvSpPr>
        <p:spPr bwMode="auto">
          <a:xfrm>
            <a:off x="428596" y="642918"/>
            <a:ext cx="3286148" cy="1285884"/>
          </a:xfrm>
          <a:prstGeom prst="rect">
            <a:avLst/>
          </a:prstGeom>
          <a:ln w="57150">
            <a:headEnd/>
            <a:tailEnd/>
          </a:ln>
          <a:effectLst>
            <a:glow rad="101600">
              <a:schemeClr val="accent2">
                <a:satMod val="175000"/>
                <a:alpha val="40000"/>
              </a:schemeClr>
            </a:glow>
          </a:effec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p>
            <a:r>
              <a:rPr lang="es-ES_tradnl" sz="1400" b="1" dirty="0"/>
              <a:t>Qué es?                                                    </a:t>
            </a:r>
            <a:endParaRPr lang="es-CR" sz="1400" dirty="0"/>
          </a:p>
          <a:p>
            <a:r>
              <a:rPr lang="es-ES_tradnl" sz="1400" dirty="0"/>
              <a:t>-El dominio que un país ejerce   sobre uno o varios pueblos”</a:t>
            </a:r>
            <a:endParaRPr lang="es-CR" sz="1400" dirty="0"/>
          </a:p>
          <a:p>
            <a:r>
              <a:rPr lang="es-ES_tradnl" sz="1400" b="1" dirty="0"/>
              <a:t>-  </a:t>
            </a:r>
            <a:r>
              <a:rPr lang="es-ES_tradnl" sz="1400" dirty="0"/>
              <a:t>El país que domina se llama imperio.</a:t>
            </a:r>
            <a:endParaRPr lang="es-CR" sz="1400" dirty="0"/>
          </a:p>
        </p:txBody>
      </p:sp>
      <p:sp>
        <p:nvSpPr>
          <p:cNvPr id="1028" name="Rectangle 4"/>
          <p:cNvSpPr>
            <a:spLocks noChangeArrowheads="1"/>
          </p:cNvSpPr>
          <p:nvPr/>
        </p:nvSpPr>
        <p:spPr bwMode="auto">
          <a:xfrm>
            <a:off x="3986198" y="571480"/>
            <a:ext cx="4729206" cy="1428760"/>
          </a:xfrm>
          <a:prstGeom prst="rect">
            <a:avLst/>
          </a:prstGeom>
          <a:ln w="57150">
            <a:headEnd/>
            <a:tailEnd/>
          </a:ln>
          <a:effectLst>
            <a:glow rad="101600">
              <a:schemeClr val="accent2">
                <a:satMod val="175000"/>
                <a:alpha val="40000"/>
              </a:schemeClr>
            </a:glow>
          </a:effec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p>
            <a:r>
              <a:rPr lang="es-ES_tradnl" sz="1400" b="1" dirty="0"/>
              <a:t>¿Por qué surgió? </a:t>
            </a:r>
            <a:r>
              <a:rPr lang="es-ES_tradnl" sz="1400" dirty="0"/>
              <a:t>-Porque los países que desarrollaron su industria necesitaban </a:t>
            </a:r>
            <a:r>
              <a:rPr lang="es-ES_tradnl" sz="1400" b="1" dirty="0"/>
              <a:t>materias primas </a:t>
            </a:r>
            <a:r>
              <a:rPr lang="es-ES_tradnl" sz="1400" dirty="0"/>
              <a:t>(algodón, sedas, lanas) y combustibles (hulla, petróleo) a bajos precios para procesarlos y luego venderlos.</a:t>
            </a:r>
            <a:endParaRPr lang="es-CR" sz="1400" dirty="0"/>
          </a:p>
          <a:p>
            <a:r>
              <a:rPr lang="es-ES_tradnl" sz="1400" dirty="0"/>
              <a:t> -Los países industrializados </a:t>
            </a:r>
            <a:r>
              <a:rPr lang="es-ES_tradnl" sz="1400" b="1" dirty="0"/>
              <a:t>requerían de mercados </a:t>
            </a:r>
            <a:r>
              <a:rPr lang="es-ES_tradnl" sz="1400" dirty="0"/>
              <a:t>para colocar los productos ya terminados.</a:t>
            </a:r>
            <a:endParaRPr lang="es-CR" sz="1400" dirty="0"/>
          </a:p>
          <a:p>
            <a:endParaRPr lang="es-CR" sz="1400" dirty="0"/>
          </a:p>
        </p:txBody>
      </p:sp>
      <p:sp>
        <p:nvSpPr>
          <p:cNvPr id="1029" name="Rectangle 5"/>
          <p:cNvSpPr>
            <a:spLocks noChangeArrowheads="1"/>
          </p:cNvSpPr>
          <p:nvPr/>
        </p:nvSpPr>
        <p:spPr bwMode="auto">
          <a:xfrm>
            <a:off x="428596" y="2714620"/>
            <a:ext cx="3071834" cy="1357322"/>
          </a:xfrm>
          <a:prstGeom prst="rect">
            <a:avLst/>
          </a:prstGeom>
          <a:ln w="57150">
            <a:solidFill>
              <a:schemeClr val="accent6">
                <a:lumMod val="60000"/>
                <a:lumOff val="40000"/>
              </a:schemeClr>
            </a:solidFill>
            <a:headEnd/>
            <a:tailEnd/>
          </a:ln>
          <a:effectLst>
            <a:glow rad="2286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r>
              <a:rPr lang="es-CR" sz="1400" dirty="0"/>
              <a:t>¿Sobre cuáles continentes se extendió durante el siglo XIX?</a:t>
            </a:r>
          </a:p>
          <a:p>
            <a:r>
              <a:rPr lang="es-ES_tradnl" sz="1400" dirty="0"/>
              <a:t>Los países poderosos  ( sobretodo europeos) buscaron extender  sus dominios  sobre </a:t>
            </a:r>
            <a:r>
              <a:rPr lang="es-ES_tradnl" sz="1400" b="1" dirty="0"/>
              <a:t>África , Asia y Oceanía ( fueron colonizados)</a:t>
            </a:r>
            <a:endParaRPr lang="es-CR" sz="1400" b="1" dirty="0"/>
          </a:p>
        </p:txBody>
      </p:sp>
      <p:sp>
        <p:nvSpPr>
          <p:cNvPr id="1030" name="Rectangle 6"/>
          <p:cNvSpPr>
            <a:spLocks noChangeArrowheads="1"/>
          </p:cNvSpPr>
          <p:nvPr/>
        </p:nvSpPr>
        <p:spPr bwMode="auto">
          <a:xfrm>
            <a:off x="4429124" y="2786058"/>
            <a:ext cx="4143404" cy="1000132"/>
          </a:xfrm>
          <a:prstGeom prst="rect">
            <a:avLst/>
          </a:prstGeom>
          <a:ln w="57150">
            <a:solidFill>
              <a:schemeClr val="accent6">
                <a:lumMod val="60000"/>
                <a:lumOff val="40000"/>
              </a:schemeClr>
            </a:solidFill>
            <a:headEnd/>
            <a:tailEnd/>
          </a:ln>
          <a:effectLst>
            <a:glow rad="2286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r>
              <a:rPr lang="es-ES_tradnl" sz="1400" b="1" dirty="0"/>
              <a:t>¿Qué otro nombre recibe el Imperialismo del S.XIX? </a:t>
            </a:r>
          </a:p>
          <a:p>
            <a:r>
              <a:rPr lang="es-ES_tradnl" sz="1400" b="1" dirty="0"/>
              <a:t>Neocolonialismo</a:t>
            </a:r>
            <a:r>
              <a:rPr lang="es-ES_tradnl" sz="1400" dirty="0"/>
              <a:t>, es decir,  nuevo colonialismo. Esto  para diferenciarlo de los imperios que se desarrollaron en los siglos XV -XVI (España y Portugal).</a:t>
            </a:r>
            <a:endParaRPr lang="es-CR" sz="1400" dirty="0"/>
          </a:p>
        </p:txBody>
      </p:sp>
      <p:sp>
        <p:nvSpPr>
          <p:cNvPr id="1031" name="Rectangle 7"/>
          <p:cNvSpPr>
            <a:spLocks noChangeArrowheads="1"/>
          </p:cNvSpPr>
          <p:nvPr/>
        </p:nvSpPr>
        <p:spPr bwMode="auto">
          <a:xfrm>
            <a:off x="500034" y="4429132"/>
            <a:ext cx="3327414" cy="2238976"/>
          </a:xfrm>
          <a:prstGeom prst="rect">
            <a:avLst/>
          </a:prstGeom>
          <a:ln w="57150">
            <a:headEnd/>
            <a:tailEnd/>
          </a:ln>
          <a:effectLst>
            <a:glow rad="228600">
              <a:schemeClr val="accent6">
                <a:satMod val="175000"/>
                <a:alpha val="40000"/>
              </a:schemeClr>
            </a:glow>
          </a:effec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p>
            <a:r>
              <a:rPr lang="es-ES_tradnl" sz="1400" b="1" dirty="0"/>
              <a:t>¿Cuáles fueron otras causas que lo originaron?</a:t>
            </a:r>
            <a:endParaRPr lang="es-CR" sz="1400" dirty="0"/>
          </a:p>
          <a:p>
            <a:r>
              <a:rPr lang="es-ES_tradnl" sz="1400" b="1" dirty="0"/>
              <a:t>Nacionalismo europeo</a:t>
            </a:r>
            <a:r>
              <a:rPr lang="es-ES_tradnl" sz="1400" dirty="0"/>
              <a:t>: los europeos se consideraban líderes mundiales defendían la superioridad del blanco europeo y de su civilización, por eso buscan dominar a los demás pueblos.</a:t>
            </a:r>
            <a:endParaRPr lang="es-CR" sz="1400" dirty="0"/>
          </a:p>
          <a:p>
            <a:r>
              <a:rPr lang="es-ES_tradnl" sz="1400" dirty="0"/>
              <a:t>S</a:t>
            </a:r>
            <a:r>
              <a:rPr lang="es-ES_tradnl" sz="1400" b="1" dirty="0"/>
              <a:t>uperpoblación de Europa</a:t>
            </a:r>
            <a:r>
              <a:rPr lang="es-ES_tradnl" sz="1400" dirty="0"/>
              <a:t>: se buscan otras tierras para colocar en ellas el sobrante de su población. </a:t>
            </a:r>
            <a:endParaRPr lang="es-CR" sz="1400" dirty="0"/>
          </a:p>
        </p:txBody>
      </p:sp>
      <p:sp>
        <p:nvSpPr>
          <p:cNvPr id="1032" name="Rectangle 8"/>
          <p:cNvSpPr>
            <a:spLocks noChangeArrowheads="1"/>
          </p:cNvSpPr>
          <p:nvPr/>
        </p:nvSpPr>
        <p:spPr bwMode="auto">
          <a:xfrm>
            <a:off x="4357686" y="4071942"/>
            <a:ext cx="4357718" cy="2643206"/>
          </a:xfrm>
          <a:prstGeom prst="rect">
            <a:avLst/>
          </a:prstGeom>
          <a:ln w="57150">
            <a:headEnd/>
            <a:tailEnd/>
          </a:ln>
          <a:effectLst>
            <a:glow rad="228600">
              <a:schemeClr val="accent6">
                <a:satMod val="175000"/>
                <a:alpha val="40000"/>
              </a:schemeClr>
            </a:glow>
          </a:effec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p>
            <a:r>
              <a:rPr lang="es-ES_tradnl" sz="1400" b="1" dirty="0"/>
              <a:t>¿Sabe usted las consecuencias de este proceso ?  </a:t>
            </a:r>
          </a:p>
          <a:p>
            <a:pPr>
              <a:buFontTx/>
              <a:buChar char="-"/>
            </a:pPr>
            <a:r>
              <a:rPr lang="es-ES_tradnl" sz="1400" dirty="0"/>
              <a:t>Hubo transculturación.</a:t>
            </a:r>
          </a:p>
          <a:p>
            <a:pPr>
              <a:buFontTx/>
              <a:buChar char="-"/>
            </a:pPr>
            <a:r>
              <a:rPr lang="es-ES_tradnl" sz="1400" dirty="0"/>
              <a:t>Se ejerció control de la economía y política</a:t>
            </a:r>
            <a:endParaRPr lang="es-CR" sz="1400" dirty="0"/>
          </a:p>
          <a:p>
            <a:r>
              <a:rPr lang="es-ES_tradnl" sz="1400" dirty="0"/>
              <a:t>en los países dominados.</a:t>
            </a:r>
            <a:endParaRPr lang="es-CR" sz="1400" dirty="0"/>
          </a:p>
          <a:p>
            <a:r>
              <a:rPr lang="es-ES_tradnl" sz="1400" dirty="0"/>
              <a:t>Se ampliaron los conocimientos geográficos y científicos al explorar nuevas tierras.</a:t>
            </a:r>
            <a:endParaRPr lang="es-CR" sz="1400" dirty="0"/>
          </a:p>
          <a:p>
            <a:r>
              <a:rPr lang="es-ES_tradnl" sz="1400" dirty="0"/>
              <a:t>Hubo avances en las colonias en educación, salud, bienestar social.</a:t>
            </a:r>
            <a:endParaRPr lang="es-CR" sz="1400" dirty="0"/>
          </a:p>
          <a:p>
            <a:r>
              <a:rPr lang="es-ES_tradnl" sz="1400" dirty="0"/>
              <a:t>Las compañías extranjeras explotaron los recursos naturales de las colonias. </a:t>
            </a:r>
            <a:endParaRPr lang="es-CR" sz="1400" dirty="0"/>
          </a:p>
          <a:p>
            <a:r>
              <a:rPr lang="es-ES_tradnl" sz="1400" dirty="0"/>
              <a:t> -La rivalidad y guerras entre las potencias</a:t>
            </a:r>
            <a:endParaRPr lang="es-CR" sz="1400" dirty="0"/>
          </a:p>
          <a:p>
            <a:r>
              <a:rPr lang="es-ES_tradnl" sz="1400" dirty="0"/>
              <a:t>   condujeron a la </a:t>
            </a:r>
            <a:r>
              <a:rPr lang="es-ES_tradnl" sz="1400" b="1" dirty="0"/>
              <a:t>I Guerra Mundial.</a:t>
            </a:r>
            <a:endParaRPr lang="es-CR" sz="1400" b="1" dirty="0"/>
          </a:p>
          <a:p>
            <a:endParaRPr lang="es-CR" sz="1400" dirty="0"/>
          </a:p>
        </p:txBody>
      </p:sp>
      <p:sp>
        <p:nvSpPr>
          <p:cNvPr id="1033" name="Rectangle 9"/>
          <p:cNvSpPr>
            <a:spLocks noChangeArrowheads="1"/>
          </p:cNvSpPr>
          <p:nvPr/>
        </p:nvSpPr>
        <p:spPr bwMode="auto">
          <a:xfrm>
            <a:off x="428596" y="214290"/>
            <a:ext cx="4000528" cy="21431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CR" sz="1600" b="1" i="1" u="none" strike="noStrike" cap="none" normalizeH="0" baseline="0" dirty="0">
                <a:ln>
                  <a:noFill/>
                </a:ln>
                <a:solidFill>
                  <a:schemeClr val="tx1"/>
                </a:solidFill>
                <a:effectLst/>
                <a:latin typeface="Arial" pitchFamily="34" charset="0"/>
                <a:cs typeface="Arial" pitchFamily="34" charset="0"/>
              </a:rPr>
              <a:t>El imperialismo expansionista</a:t>
            </a:r>
            <a:endParaRPr kumimoji="0" lang="es-CR" sz="1600" b="0" i="0" u="none" strike="noStrike" cap="none" normalizeH="0" baseline="0" dirty="0">
              <a:ln>
                <a:noFill/>
              </a:ln>
              <a:solidFill>
                <a:schemeClr val="tx1"/>
              </a:solidFill>
              <a:effectLst/>
              <a:latin typeface="Arial" pitchFamily="34" charset="0"/>
              <a:cs typeface="Arial" pitchFamily="34" charset="0"/>
            </a:endParaRPr>
          </a:p>
        </p:txBody>
      </p:sp>
      <p:sp>
        <p:nvSpPr>
          <p:cNvPr id="18" name="17 Flecha abajo"/>
          <p:cNvSpPr/>
          <p:nvPr/>
        </p:nvSpPr>
        <p:spPr>
          <a:xfrm>
            <a:off x="6357950" y="3786190"/>
            <a:ext cx="45719" cy="285752"/>
          </a:xfrm>
          <a:prstGeom prst="downArrow">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9" name="18 Flecha abajo"/>
          <p:cNvSpPr/>
          <p:nvPr/>
        </p:nvSpPr>
        <p:spPr>
          <a:xfrm>
            <a:off x="1928794" y="4071942"/>
            <a:ext cx="45719" cy="285752"/>
          </a:xfrm>
          <a:prstGeom prst="downArrow">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cxnSp>
        <p:nvCxnSpPr>
          <p:cNvPr id="21" name="20 Conector recto"/>
          <p:cNvCxnSpPr>
            <a:stCxn id="1026" idx="1"/>
          </p:cNvCxnSpPr>
          <p:nvPr/>
        </p:nvCxnSpPr>
        <p:spPr>
          <a:xfrm rot="10800000">
            <a:off x="1714480" y="2357431"/>
            <a:ext cx="1571636" cy="6263"/>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rot="10800000">
            <a:off x="5000628" y="2357431"/>
            <a:ext cx="1285884" cy="6262"/>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rot="5400000">
            <a:off x="6072198" y="2571744"/>
            <a:ext cx="428628" cy="1588"/>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6" name="45 Conector recto de flecha"/>
          <p:cNvCxnSpPr/>
          <p:nvPr/>
        </p:nvCxnSpPr>
        <p:spPr>
          <a:xfrm rot="5400000">
            <a:off x="1570810" y="2500306"/>
            <a:ext cx="286546" cy="794"/>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53" name="52 Flecha derecha"/>
          <p:cNvSpPr/>
          <p:nvPr/>
        </p:nvSpPr>
        <p:spPr>
          <a:xfrm>
            <a:off x="4429124" y="285728"/>
            <a:ext cx="35719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4" name="53 CuadroTexto"/>
          <p:cNvSpPr txBox="1"/>
          <p:nvPr/>
        </p:nvSpPr>
        <p:spPr>
          <a:xfrm>
            <a:off x="4786314" y="142852"/>
            <a:ext cx="3429024" cy="369332"/>
          </a:xfrm>
          <a:prstGeom prst="rect">
            <a:avLst/>
          </a:prstGeom>
          <a:noFill/>
        </p:spPr>
        <p:txBody>
          <a:bodyPr wrap="square" rtlCol="0">
            <a:spAutoFit/>
          </a:bodyPr>
          <a:lstStyle/>
          <a:p>
            <a:r>
              <a:rPr lang="es-CR" b="1" dirty="0">
                <a:solidFill>
                  <a:srgbClr val="00B050"/>
                </a:solidFill>
              </a:rPr>
              <a:t>Búsqueda de nuevos territorios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340768"/>
            <a:ext cx="7772400" cy="1470025"/>
          </a:xfrm>
          <a:ln>
            <a:solidFill>
              <a:srgbClr val="0070C0"/>
            </a:solidFill>
          </a:ln>
          <a:effectLst>
            <a:outerShdw blurRad="50800" dist="381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r>
              <a:rPr lang="es-C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Objetivo </a:t>
            </a:r>
            <a:r>
              <a:rPr lang="es-C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 </a:t>
            </a:r>
            <a:endParaRPr lang="es-C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Subtítulo"/>
          <p:cNvSpPr>
            <a:spLocks noGrp="1"/>
          </p:cNvSpPr>
          <p:nvPr>
            <p:ph type="subTitle" idx="1"/>
          </p:nvPr>
        </p:nvSpPr>
        <p:spPr>
          <a:xfrm>
            <a:off x="1331640" y="3068960"/>
            <a:ext cx="6624736" cy="2016224"/>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Inferir las consecuencias de socioeconómicas y ambientales de la revolución científica tecnológica.</a:t>
            </a:r>
          </a:p>
          <a:p>
            <a:endParaRPr lang="es-C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txBody>
          <a:bodyPr/>
          <a:lstStyle/>
          <a:p>
            <a:r>
              <a:rPr lang="es-CR" dirty="0"/>
              <a:t>Revolución científica tecnológica</a:t>
            </a:r>
          </a:p>
        </p:txBody>
      </p:sp>
      <p:sp>
        <p:nvSpPr>
          <p:cNvPr id="3" name="2 Marcador de contenido"/>
          <p:cNvSpPr>
            <a:spLocks noGrp="1"/>
          </p:cNvSpPr>
          <p:nvPr>
            <p:ph sz="half" idx="1"/>
          </p:nvPr>
        </p:nvSpPr>
        <p:spPr>
          <a:xfrm>
            <a:off x="6215074" y="1285860"/>
            <a:ext cx="2664296" cy="4896543"/>
          </a:xfrm>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algn="ctr">
              <a:buNone/>
            </a:pPr>
            <a:r>
              <a:rPr lang="es-ES" sz="2300" b="1" dirty="0"/>
              <a:t>Campos</a:t>
            </a:r>
          </a:p>
          <a:p>
            <a:pPr algn="just"/>
            <a:r>
              <a:rPr lang="es-ES" sz="2300" b="1" dirty="0"/>
              <a:t>Comunicación: </a:t>
            </a:r>
            <a:r>
              <a:rPr lang="es-ES" sz="2300" dirty="0"/>
              <a:t>internet, celulares.</a:t>
            </a:r>
            <a:endParaRPr lang="es-CR" sz="2300" dirty="0"/>
          </a:p>
          <a:p>
            <a:pPr algn="just"/>
            <a:r>
              <a:rPr lang="es-ES" sz="2300" b="1" dirty="0"/>
              <a:t>Agricultura: </a:t>
            </a:r>
            <a:r>
              <a:rPr lang="es-ES" sz="2300" dirty="0"/>
              <a:t>mejoramiento de semillas (más productivas).</a:t>
            </a:r>
            <a:endParaRPr lang="es-CR" sz="2300" dirty="0"/>
          </a:p>
          <a:p>
            <a:pPr algn="just"/>
            <a:r>
              <a:rPr lang="es-ES" sz="2300" b="1" dirty="0"/>
              <a:t>Salud: </a:t>
            </a:r>
            <a:r>
              <a:rPr lang="es-ES" sz="2300" dirty="0"/>
              <a:t>utilización del láser en cirugías.</a:t>
            </a:r>
            <a:endParaRPr lang="es-CR" sz="2300" dirty="0"/>
          </a:p>
          <a:p>
            <a:pPr algn="just"/>
            <a:r>
              <a:rPr lang="es-ES" sz="2300" b="1" dirty="0"/>
              <a:t>Biogenética: </a:t>
            </a:r>
            <a:r>
              <a:rPr lang="es-ES" sz="2300" dirty="0"/>
              <a:t>clonación.</a:t>
            </a:r>
            <a:endParaRPr lang="es-CR" sz="2300" dirty="0"/>
          </a:p>
          <a:p>
            <a:pPr algn="just"/>
            <a:r>
              <a:rPr lang="es-ES" sz="2300" b="1" dirty="0"/>
              <a:t>Astronáutica:</a:t>
            </a:r>
            <a:r>
              <a:rPr lang="es-ES" sz="2300" dirty="0"/>
              <a:t> viajes al espacio, envío de satélites.</a:t>
            </a:r>
          </a:p>
          <a:p>
            <a:pPr algn="just">
              <a:buNone/>
            </a:pPr>
            <a:endParaRPr lang="es-ES" sz="2300" dirty="0"/>
          </a:p>
          <a:p>
            <a:pPr algn="ctr">
              <a:buNone/>
            </a:pPr>
            <a:r>
              <a:rPr lang="es-ES" sz="2300" b="1" dirty="0"/>
              <a:t>Aspectos negativos</a:t>
            </a:r>
          </a:p>
          <a:p>
            <a:pPr algn="ctr">
              <a:buNone/>
            </a:pPr>
            <a:endParaRPr lang="es-ES" sz="2300" b="1" dirty="0"/>
          </a:p>
          <a:p>
            <a:pPr lvl="0">
              <a:buNone/>
            </a:pPr>
            <a:r>
              <a:rPr lang="es-ES" sz="2500" i="1" dirty="0"/>
              <a:t>Desastres ecológicos</a:t>
            </a:r>
            <a:r>
              <a:rPr lang="es-ES" sz="2500" dirty="0"/>
              <a:t>  </a:t>
            </a:r>
            <a:r>
              <a:rPr lang="es-ES" sz="2500" i="1" dirty="0"/>
              <a:t>y humanos por el uso inadecuado de tecnologías, que ha provocado:</a:t>
            </a:r>
            <a:endParaRPr lang="es-CR" sz="2500" i="1" dirty="0"/>
          </a:p>
          <a:p>
            <a:pPr lvl="0">
              <a:buNone/>
            </a:pPr>
            <a:endParaRPr lang="es-ES" sz="2500" dirty="0"/>
          </a:p>
          <a:p>
            <a:r>
              <a:rPr lang="es-ES" sz="2500" dirty="0"/>
              <a:t>La extinción de otras especies </a:t>
            </a:r>
            <a:endParaRPr lang="es-CR" sz="2500" dirty="0"/>
          </a:p>
          <a:p>
            <a:pPr lvl="0">
              <a:buNone/>
            </a:pPr>
            <a:endParaRPr lang="es-ES" sz="2500" dirty="0"/>
          </a:p>
          <a:p>
            <a:r>
              <a:rPr lang="es-ES" sz="2500" dirty="0"/>
              <a:t>Proliferación de insectos y plantas dañinas para la agricultura y los seres humanos.</a:t>
            </a:r>
            <a:endParaRPr lang="es-CR" sz="2500" dirty="0"/>
          </a:p>
          <a:p>
            <a:pPr algn="ctr">
              <a:buNone/>
            </a:pPr>
            <a:endParaRPr lang="es-CR" sz="2300" dirty="0"/>
          </a:p>
          <a:p>
            <a:endParaRPr lang="es-CR" dirty="0"/>
          </a:p>
        </p:txBody>
      </p:sp>
      <p:sp>
        <p:nvSpPr>
          <p:cNvPr id="4" name="3 Marcador de contenido"/>
          <p:cNvSpPr>
            <a:spLocks noGrp="1"/>
          </p:cNvSpPr>
          <p:nvPr>
            <p:ph sz="half" idx="2"/>
          </p:nvPr>
        </p:nvSpPr>
        <p:spPr>
          <a:xfrm>
            <a:off x="214282" y="1285860"/>
            <a:ext cx="3168352" cy="5112568"/>
          </a:xfrm>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a:buNone/>
            </a:pPr>
            <a:r>
              <a:rPr lang="es-ES" dirty="0"/>
              <a:t>       Los avances de la ciencia y la tecnología a raíz de las necesidades generadas por la globalización, se han  manifestado  sobretodo en: la biotecnología o ingeniería genética y la informática y la cibernética.</a:t>
            </a:r>
          </a:p>
          <a:p>
            <a:pPr lvl="0">
              <a:buNone/>
            </a:pPr>
            <a:endParaRPr lang="es-ES" dirty="0"/>
          </a:p>
          <a:p>
            <a:pPr lvl="0">
              <a:buNone/>
            </a:pPr>
            <a:r>
              <a:rPr lang="es-ES" b="1" dirty="0"/>
              <a:t>Beneficios:</a:t>
            </a:r>
          </a:p>
          <a:p>
            <a:pPr lvl="0">
              <a:buNone/>
            </a:pPr>
            <a:endParaRPr lang="es-ES" dirty="0"/>
          </a:p>
          <a:p>
            <a:pPr lvl="0"/>
            <a:r>
              <a:rPr lang="es-ES" dirty="0"/>
              <a:t>Una mayor calidad de vida.</a:t>
            </a:r>
          </a:p>
          <a:p>
            <a:pPr lvl="0">
              <a:buNone/>
            </a:pPr>
            <a:endParaRPr lang="es-CR" dirty="0"/>
          </a:p>
          <a:p>
            <a:pPr lvl="0"/>
            <a:r>
              <a:rPr lang="es-ES" dirty="0"/>
              <a:t>Implementación de una agricultura de alto rendimiento. ( Producción en serie)</a:t>
            </a:r>
          </a:p>
          <a:p>
            <a:pPr lvl="0">
              <a:buNone/>
            </a:pPr>
            <a:endParaRPr lang="es-CR" dirty="0"/>
          </a:p>
          <a:p>
            <a:pPr lvl="0"/>
            <a:r>
              <a:rPr lang="es-ES" dirty="0"/>
              <a:t>Control de deshechos y contaminación, enfermedades.</a:t>
            </a:r>
          </a:p>
          <a:p>
            <a:pPr lvl="0">
              <a:buNone/>
            </a:pPr>
            <a:endParaRPr lang="es-CR" dirty="0"/>
          </a:p>
          <a:p>
            <a:pPr lvl="0"/>
            <a:r>
              <a:rPr lang="es-ES" dirty="0"/>
              <a:t>Producción de medicinas y fármacos a bajo costo.</a:t>
            </a:r>
          </a:p>
          <a:p>
            <a:pPr lvl="0">
              <a:buNone/>
            </a:pPr>
            <a:endParaRPr lang="es-CR" dirty="0"/>
          </a:p>
          <a:p>
            <a:pPr lvl="0"/>
            <a:r>
              <a:rPr lang="es-ES" dirty="0"/>
              <a:t>Control de plagas.</a:t>
            </a:r>
          </a:p>
          <a:p>
            <a:endParaRPr lang="es-ES" dirty="0"/>
          </a:p>
        </p:txBody>
      </p:sp>
      <p:pic>
        <p:nvPicPr>
          <p:cNvPr id="106499" name="Picture 3" descr="C:\Users\ignacio\Pictures\Nueva carpeta\revolucion cientifica.jpg"/>
          <p:cNvPicPr>
            <a:picLocks noChangeAspect="1" noChangeArrowheads="1"/>
          </p:cNvPicPr>
          <p:nvPr/>
        </p:nvPicPr>
        <p:blipFill>
          <a:blip r:embed="rId2" cstate="print"/>
          <a:srcRect/>
          <a:stretch>
            <a:fillRect/>
          </a:stretch>
        </p:blipFill>
        <p:spPr bwMode="auto">
          <a:xfrm>
            <a:off x="3571868" y="1142984"/>
            <a:ext cx="2430270" cy="2857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5 CuadroTexto"/>
          <p:cNvSpPr txBox="1"/>
          <p:nvPr/>
        </p:nvSpPr>
        <p:spPr>
          <a:xfrm>
            <a:off x="3428992" y="4143380"/>
            <a:ext cx="2500330" cy="3016210"/>
          </a:xfrm>
          <a:prstGeom prst="rect">
            <a:avLst/>
          </a:prstGeom>
          <a:noFill/>
        </p:spPr>
        <p:txBody>
          <a:bodyPr wrap="square" rtlCol="0">
            <a:spAutoFit/>
          </a:bodyPr>
          <a:lstStyle/>
          <a:p>
            <a:pPr algn="ctr"/>
            <a:r>
              <a:rPr lang="es-CR" b="1" dirty="0"/>
              <a:t>Consecuencias</a:t>
            </a:r>
          </a:p>
          <a:p>
            <a:pPr lvl="0" algn="ctr"/>
            <a:r>
              <a:rPr lang="es-ES" sz="1400" b="1" dirty="0">
                <a:solidFill>
                  <a:srgbClr val="0070C0"/>
                </a:solidFill>
              </a:rPr>
              <a:t>Aumento de las diferencias entre los países pobres y ricos.</a:t>
            </a:r>
            <a:endParaRPr lang="es-CR" sz="1400" b="1" dirty="0">
              <a:solidFill>
                <a:srgbClr val="0070C0"/>
              </a:solidFill>
            </a:endParaRPr>
          </a:p>
          <a:p>
            <a:pPr lvl="0" algn="ctr"/>
            <a:r>
              <a:rPr lang="es-ES" sz="1400" b="1" dirty="0">
                <a:solidFill>
                  <a:srgbClr val="0070C0"/>
                </a:solidFill>
              </a:rPr>
              <a:t>El ser humano sustituido por máquinas.</a:t>
            </a:r>
          </a:p>
          <a:p>
            <a:pPr lvl="0" algn="ctr"/>
            <a:r>
              <a:rPr lang="es-ES" sz="1400" b="1" dirty="0">
                <a:solidFill>
                  <a:srgbClr val="0070C0"/>
                </a:solidFill>
              </a:rPr>
              <a:t>Amenaza sobre vida humana: armas químicas y biológicas.</a:t>
            </a:r>
            <a:endParaRPr lang="es-CR" sz="1400" b="1" dirty="0">
              <a:solidFill>
                <a:srgbClr val="0070C0"/>
              </a:solidFill>
            </a:endParaRPr>
          </a:p>
          <a:p>
            <a:pPr lvl="0" algn="ctr"/>
            <a:r>
              <a:rPr lang="es-ES" sz="1400" b="1" dirty="0">
                <a:solidFill>
                  <a:srgbClr val="0070C0"/>
                </a:solidFill>
              </a:rPr>
              <a:t>Bioterrorismo.</a:t>
            </a:r>
            <a:endParaRPr lang="es-CR" sz="1400" b="1" dirty="0">
              <a:solidFill>
                <a:srgbClr val="0070C0"/>
              </a:solidFill>
            </a:endParaRPr>
          </a:p>
          <a:p>
            <a:pPr lvl="0" algn="ctr"/>
            <a:r>
              <a:rPr lang="es-ES" sz="1400" b="1" dirty="0">
                <a:solidFill>
                  <a:srgbClr val="0070C0"/>
                </a:solidFill>
              </a:rPr>
              <a:t>Medio ambiente está en función del desarrollo económico.</a:t>
            </a:r>
            <a:endParaRPr lang="es-CR" sz="1400" b="1" dirty="0">
              <a:solidFill>
                <a:srgbClr val="0070C0"/>
              </a:solidFill>
            </a:endParaRPr>
          </a:p>
          <a:p>
            <a:pPr lvl="0"/>
            <a:endParaRPr lang="es-ES" sz="1400" dirty="0"/>
          </a:p>
          <a:p>
            <a:endParaRPr lang="es-CR"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340768"/>
            <a:ext cx="7772400" cy="1470025"/>
          </a:xfrm>
          <a:ln>
            <a:solidFill>
              <a:schemeClr val="accent1"/>
            </a:solidFill>
          </a:ln>
          <a:effectLst>
            <a:outerShdw blurRad="50800" dist="381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r>
              <a:rPr lang="es-CR"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Objetivo </a:t>
            </a:r>
            <a:r>
              <a:rPr lang="es-CR"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7. </a:t>
            </a:r>
            <a:endParaRPr lang="es-CR"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endParaRPr>
          </a:p>
        </p:txBody>
      </p:sp>
      <p:sp>
        <p:nvSpPr>
          <p:cNvPr id="3" name="2 Subtítulo"/>
          <p:cNvSpPr>
            <a:spLocks noGrp="1"/>
          </p:cNvSpPr>
          <p:nvPr>
            <p:ph type="subTitle" idx="1"/>
          </p:nvPr>
        </p:nvSpPr>
        <p:spPr>
          <a:xfrm>
            <a:off x="1331640" y="3068960"/>
            <a:ext cx="6696744" cy="2160240"/>
          </a:xfrm>
        </p:spPr>
        <p:style>
          <a:lnRef idx="3">
            <a:schemeClr val="lt1"/>
          </a:lnRef>
          <a:fillRef idx="1">
            <a:schemeClr val="accent5"/>
          </a:fillRef>
          <a:effectRef idx="1">
            <a:schemeClr val="accent5"/>
          </a:effectRef>
          <a:fontRef idx="minor">
            <a:schemeClr val="lt1"/>
          </a:fontRef>
        </p:style>
        <p:txBody>
          <a:bodyPr>
            <a:normAutofit fontScale="92500" lnSpcReduction="10000"/>
          </a:bodyPr>
          <a:lstStyle/>
          <a:p>
            <a:r>
              <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Analizar las características de los modelos económicos implementados en América latina en el siglo XX, y sus implicaciones económicas, políticas y sociales. </a:t>
            </a:r>
          </a:p>
          <a:p>
            <a:endParaRPr lang="es-C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74638"/>
            <a:ext cx="8401080" cy="1143000"/>
          </a:xfrm>
          <a:ln w="38100">
            <a:prstDash val="dashDot"/>
          </a:ln>
          <a:effectLst>
            <a:glow rad="228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ormAutofit fontScale="90000"/>
          </a:bodyPr>
          <a:lstStyle/>
          <a:p>
            <a:pPr algn="l"/>
            <a:r>
              <a:rPr lang="es-CR" sz="4000" dirty="0"/>
              <a:t>          América Latina en el siglo XX</a:t>
            </a:r>
            <a:br>
              <a:rPr lang="es-CR" sz="4000" dirty="0"/>
            </a:br>
            <a:r>
              <a:rPr lang="es-CR" sz="3100" dirty="0"/>
              <a:t>Modelo Agroexportador</a:t>
            </a:r>
          </a:p>
        </p:txBody>
      </p:sp>
      <p:sp>
        <p:nvSpPr>
          <p:cNvPr id="3" name="2 Marcador de texto"/>
          <p:cNvSpPr>
            <a:spLocks noGrp="1"/>
          </p:cNvSpPr>
          <p:nvPr>
            <p:ph type="body" idx="1"/>
          </p:nvPr>
        </p:nvSpPr>
        <p:spPr>
          <a:xfrm>
            <a:off x="467544" y="1340768"/>
            <a:ext cx="4040188" cy="639762"/>
          </a:xfrm>
        </p:spPr>
        <p:txBody>
          <a:bodyPr/>
          <a:lstStyle/>
          <a:p>
            <a:pPr algn="ctr"/>
            <a:r>
              <a:rPr lang="es-CR" dirty="0"/>
              <a:t>Agricultura</a:t>
            </a:r>
          </a:p>
        </p:txBody>
      </p:sp>
      <p:sp>
        <p:nvSpPr>
          <p:cNvPr id="4" name="3 Marcador de contenido"/>
          <p:cNvSpPr>
            <a:spLocks noGrp="1"/>
          </p:cNvSpPr>
          <p:nvPr>
            <p:ph sz="half" idx="2"/>
          </p:nvPr>
        </p:nvSpPr>
        <p:spPr>
          <a:xfrm>
            <a:off x="251520" y="2174874"/>
            <a:ext cx="4752528" cy="4134445"/>
          </a:xfrm>
          <a:ln w="57150">
            <a:prstDash val="dashDot"/>
          </a:ln>
          <a:effectLst>
            <a:glow rad="228600">
              <a:schemeClr val="accent2">
                <a:satMod val="175000"/>
                <a:alpha val="40000"/>
              </a:schemeClr>
            </a:glow>
          </a:effectLst>
        </p:spPr>
        <p:style>
          <a:lnRef idx="2">
            <a:schemeClr val="accent3"/>
          </a:lnRef>
          <a:fillRef idx="1">
            <a:schemeClr val="lt1"/>
          </a:fillRef>
          <a:effectRef idx="0">
            <a:schemeClr val="accent3"/>
          </a:effectRef>
          <a:fontRef idx="minor">
            <a:schemeClr val="dk1"/>
          </a:fontRef>
        </p:style>
        <p:txBody>
          <a:bodyPr>
            <a:normAutofit fontScale="70000" lnSpcReduction="20000"/>
          </a:bodyPr>
          <a:lstStyle/>
          <a:p>
            <a:pPr algn="just"/>
            <a:endParaRPr lang="es-ES" dirty="0"/>
          </a:p>
          <a:p>
            <a:pPr algn="just"/>
            <a:r>
              <a:rPr lang="es-ES" dirty="0"/>
              <a:t>-Fue un modelo que impulsó el desarrollo </a:t>
            </a:r>
            <a:r>
              <a:rPr lang="es-ES" b="1" i="1" u="sng" dirty="0"/>
              <a:t>hacia afuera</a:t>
            </a:r>
            <a:r>
              <a:rPr lang="es-ES" dirty="0"/>
              <a:t>.</a:t>
            </a:r>
            <a:endParaRPr lang="es-CR" dirty="0"/>
          </a:p>
          <a:p>
            <a:pPr algn="just"/>
            <a:r>
              <a:rPr lang="es-ES" dirty="0"/>
              <a:t>-Orientaba la actividad productiva al comercio de exportación.</a:t>
            </a:r>
            <a:endParaRPr lang="es-CR" dirty="0"/>
          </a:p>
          <a:p>
            <a:pPr algn="just"/>
            <a:r>
              <a:rPr lang="es-ES" dirty="0"/>
              <a:t>-Se importaba (compraba afuera) en grandes cantidades.</a:t>
            </a:r>
            <a:endParaRPr lang="es-CR" dirty="0"/>
          </a:p>
          <a:p>
            <a:pPr algn="just"/>
            <a:r>
              <a:rPr lang="es-ES" dirty="0"/>
              <a:t>-Estaba especializado en pocos productos: café, banano, cacao y mostró debilidades ante las guerras mundiales y crisis de 1930.</a:t>
            </a:r>
            <a:endParaRPr lang="es-CR" dirty="0"/>
          </a:p>
          <a:p>
            <a:pPr algn="just"/>
            <a:r>
              <a:rPr lang="es-ES" dirty="0"/>
              <a:t>-Los países se especializaban de acuerdo con su disponibilidad de los recursos naturales.</a:t>
            </a:r>
            <a:endParaRPr lang="es-CR" dirty="0"/>
          </a:p>
          <a:p>
            <a:pPr algn="just"/>
            <a:r>
              <a:rPr lang="es-ES" dirty="0"/>
              <a:t>-Se le brindó beneficios a los inversionistas extranjeros.</a:t>
            </a:r>
            <a:endParaRPr lang="es-CR" dirty="0"/>
          </a:p>
          <a:p>
            <a:pPr algn="just"/>
            <a:r>
              <a:rPr lang="es-ES" dirty="0"/>
              <a:t>-América Latina aportaba la materia prima y a su vez consumía los bienes manufacturados.</a:t>
            </a:r>
            <a:endParaRPr lang="es-CR" dirty="0"/>
          </a:p>
          <a:p>
            <a:pPr algn="just"/>
            <a:r>
              <a:rPr lang="es-ES" dirty="0"/>
              <a:t>-Latinoamérica fue explotada sin límite alguno.</a:t>
            </a:r>
            <a:endParaRPr lang="es-CR" dirty="0"/>
          </a:p>
          <a:p>
            <a:endParaRPr lang="es-CR" dirty="0"/>
          </a:p>
        </p:txBody>
      </p:sp>
      <p:pic>
        <p:nvPicPr>
          <p:cNvPr id="107522" name="Picture 2" descr="C:\Users\ignacio\Pictures\Nueva carpeta\modelo agroexportador.jpg"/>
          <p:cNvPicPr>
            <a:picLocks noGrp="1" noChangeAspect="1" noChangeArrowheads="1"/>
          </p:cNvPicPr>
          <p:nvPr>
            <p:ph sz="quarter" idx="4"/>
          </p:nvPr>
        </p:nvPicPr>
        <p:blipFill>
          <a:blip r:embed="rId2" cstate="print"/>
          <a:srcRect/>
          <a:stretch>
            <a:fillRect/>
          </a:stretch>
        </p:blipFill>
        <p:spPr bwMode="auto">
          <a:xfrm>
            <a:off x="5220072" y="2708920"/>
            <a:ext cx="3707929" cy="2469746"/>
          </a:xfrm>
          <a:prstGeom prst="rect">
            <a:avLst/>
          </a:prstGeom>
          <a:ln w="57150"/>
        </p:spPr>
        <p:style>
          <a:lnRef idx="2">
            <a:schemeClr val="accent3"/>
          </a:lnRef>
          <a:fillRef idx="1">
            <a:schemeClr val="lt1"/>
          </a:fillRef>
          <a:effectRef idx="0">
            <a:schemeClr val="accent3"/>
          </a:effectRef>
          <a:fontRef idx="minor">
            <a:schemeClr val="dk1"/>
          </a:fontRef>
        </p:style>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3286116" y="214290"/>
            <a:ext cx="2057400" cy="342900"/>
          </a:xfrm>
          <a:prstGeom prst="rect">
            <a:avLst/>
          </a:prstGeom>
          <a:ln w="38100">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200" b="1" i="0" u="none" strike="noStrike" cap="none" normalizeH="0" baseline="0">
                <a:ln>
                  <a:noFill/>
                </a:ln>
                <a:solidFill>
                  <a:schemeClr val="tx1"/>
                </a:solidFill>
                <a:effectLst/>
                <a:latin typeface="Arial Narrow" pitchFamily="34" charset="0"/>
                <a:cs typeface="Arial" pitchFamily="34" charset="0"/>
              </a:rPr>
              <a:t>Modelo agroexportador</a:t>
            </a:r>
            <a:endParaRPr kumimoji="0" lang="es-CR" sz="1200" b="0" i="0" u="none" strike="noStrike" cap="none" normalizeH="0" baseline="0">
              <a:ln>
                <a:noFill/>
              </a:ln>
              <a:solidFill>
                <a:schemeClr val="tx1"/>
              </a:solidFill>
              <a:effectLst/>
              <a:latin typeface="Arial" pitchFamily="34" charset="0"/>
              <a:cs typeface="Arial" pitchFamily="34" charset="0"/>
            </a:endParaRPr>
          </a:p>
        </p:txBody>
      </p:sp>
      <p:sp>
        <p:nvSpPr>
          <p:cNvPr id="2051" name="Text Box 3"/>
          <p:cNvSpPr txBox="1">
            <a:spLocks noChangeArrowheads="1"/>
          </p:cNvSpPr>
          <p:nvPr/>
        </p:nvSpPr>
        <p:spPr bwMode="auto">
          <a:xfrm>
            <a:off x="3857616" y="828653"/>
            <a:ext cx="914400" cy="228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200" b="0" i="1" u="none" strike="noStrike" cap="none" normalizeH="0" baseline="0">
                <a:ln>
                  <a:noFill/>
                </a:ln>
                <a:solidFill>
                  <a:schemeClr val="tx1"/>
                </a:solidFill>
                <a:effectLst/>
                <a:latin typeface="Arial Narrow" pitchFamily="34" charset="0"/>
                <a:cs typeface="Arial" pitchFamily="34" charset="0"/>
              </a:rPr>
              <a:t>es</a:t>
            </a:r>
            <a:endParaRPr kumimoji="0" lang="es-CR" sz="1200" b="0" i="0" u="none" strike="noStrike" cap="none" normalizeH="0" baseline="0">
              <a:ln>
                <a:noFill/>
              </a:ln>
              <a:solidFill>
                <a:schemeClr val="tx1"/>
              </a:solidFill>
              <a:effectLst/>
              <a:latin typeface="Arial" pitchFamily="34" charset="0"/>
              <a:cs typeface="Arial" pitchFamily="34" charset="0"/>
            </a:endParaRPr>
          </a:p>
        </p:txBody>
      </p:sp>
      <p:sp>
        <p:nvSpPr>
          <p:cNvPr id="2052" name="Text Box 4"/>
          <p:cNvSpPr txBox="1">
            <a:spLocks noChangeArrowheads="1"/>
          </p:cNvSpPr>
          <p:nvPr/>
        </p:nvSpPr>
        <p:spPr bwMode="auto">
          <a:xfrm>
            <a:off x="2828916" y="1171553"/>
            <a:ext cx="3086100" cy="457200"/>
          </a:xfrm>
          <a:prstGeom prst="rect">
            <a:avLst/>
          </a:prstGeom>
          <a:ln w="38100">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200" b="0" i="0" u="none" strike="noStrike" cap="none" normalizeH="0" baseline="0">
                <a:ln>
                  <a:noFill/>
                </a:ln>
                <a:solidFill>
                  <a:schemeClr val="tx1"/>
                </a:solidFill>
                <a:effectLst/>
                <a:latin typeface="Arial Narrow" pitchFamily="34" charset="0"/>
                <a:cs typeface="Arial" pitchFamily="34" charset="0"/>
              </a:rPr>
              <a:t>Un modelo económico que se basa en el sector agropecuario, sobre la cual descansa la economía.</a:t>
            </a:r>
            <a:endParaRPr kumimoji="0" lang="es-CR" sz="1200" b="0" i="0" u="none" strike="noStrike" cap="none" normalizeH="0" baseline="0">
              <a:ln>
                <a:noFill/>
              </a:ln>
              <a:solidFill>
                <a:schemeClr val="tx1"/>
              </a:solidFill>
              <a:effectLst/>
              <a:latin typeface="Arial" pitchFamily="34" charset="0"/>
              <a:cs typeface="Arial" pitchFamily="34" charset="0"/>
            </a:endParaRPr>
          </a:p>
        </p:txBody>
      </p:sp>
      <p:sp>
        <p:nvSpPr>
          <p:cNvPr id="2053" name="Text Box 5"/>
          <p:cNvSpPr txBox="1">
            <a:spLocks noChangeArrowheads="1"/>
          </p:cNvSpPr>
          <p:nvPr/>
        </p:nvSpPr>
        <p:spPr bwMode="auto">
          <a:xfrm>
            <a:off x="214282" y="2157390"/>
            <a:ext cx="2728934" cy="914400"/>
          </a:xfrm>
          <a:prstGeom prst="rect">
            <a:avLst/>
          </a:prstGeom>
          <a:ln w="38100">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200" b="0" i="0" u="none" strike="noStrike" cap="none" normalizeH="0" baseline="0" dirty="0">
                <a:ln>
                  <a:noFill/>
                </a:ln>
                <a:solidFill>
                  <a:schemeClr val="tx1"/>
                </a:solidFill>
                <a:effectLst/>
                <a:latin typeface="Arial Narrow" pitchFamily="34" charset="0"/>
                <a:cs typeface="Arial" pitchFamily="34" charset="0"/>
              </a:rPr>
              <a:t>Surge cuando la economía depende de uno o muy pocos productos de exportación principalmente del sector primario, como café, banano, salitre, cobre. (</a:t>
            </a:r>
            <a:r>
              <a:rPr kumimoji="0" lang="es-ES" sz="1200" b="1" i="0" u="none" strike="noStrike" cap="none" normalizeH="0" baseline="0" dirty="0">
                <a:ln>
                  <a:noFill/>
                </a:ln>
                <a:solidFill>
                  <a:schemeClr val="tx1"/>
                </a:solidFill>
                <a:effectLst/>
                <a:latin typeface="Arial Narrow" pitchFamily="34" charset="0"/>
                <a:cs typeface="Arial" pitchFamily="34" charset="0"/>
              </a:rPr>
              <a:t>monocultivo</a:t>
            </a:r>
            <a:r>
              <a:rPr kumimoji="0" lang="es-ES" sz="1200" b="0" i="0" u="none" strike="noStrike" cap="none" normalizeH="0" baseline="0" dirty="0">
                <a:ln>
                  <a:noFill/>
                </a:ln>
                <a:solidFill>
                  <a:schemeClr val="tx1"/>
                </a:solidFill>
                <a:effectLst/>
                <a:latin typeface="Arial Narrow" pitchFamily="34" charset="0"/>
                <a:cs typeface="Arial" pitchFamily="34" charset="0"/>
              </a:rPr>
              <a:t>)</a:t>
            </a:r>
            <a:endParaRPr kumimoji="0" lang="es-CR" sz="1200" b="0" i="0" u="none" strike="noStrike" cap="none" normalizeH="0" baseline="0" dirty="0">
              <a:ln>
                <a:noFill/>
              </a:ln>
              <a:solidFill>
                <a:schemeClr val="tx1"/>
              </a:solidFill>
              <a:effectLst/>
              <a:latin typeface="Arial" pitchFamily="34" charset="0"/>
              <a:cs typeface="Arial" pitchFamily="34" charset="0"/>
            </a:endParaRPr>
          </a:p>
        </p:txBody>
      </p:sp>
      <p:sp>
        <p:nvSpPr>
          <p:cNvPr id="2054" name="Text Box 6"/>
          <p:cNvSpPr txBox="1">
            <a:spLocks noChangeArrowheads="1"/>
          </p:cNvSpPr>
          <p:nvPr/>
        </p:nvSpPr>
        <p:spPr bwMode="auto">
          <a:xfrm>
            <a:off x="3143240" y="2157390"/>
            <a:ext cx="2286016" cy="914400"/>
          </a:xfrm>
          <a:prstGeom prst="rect">
            <a:avLst/>
          </a:prstGeom>
          <a:ln w="38100">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CR" sz="1200" b="0" i="0" u="none" strike="noStrike" cap="none" normalizeH="0" baseline="0" dirty="0">
                <a:ln>
                  <a:noFill/>
                </a:ln>
                <a:solidFill>
                  <a:schemeClr val="tx1"/>
                </a:solidFill>
                <a:effectLst/>
                <a:latin typeface="Arial Narrow" pitchFamily="34" charset="0"/>
                <a:cs typeface="Arial" pitchFamily="34" charset="0"/>
              </a:rPr>
              <a:t>Se estableció una estructura jurídico-institucional, que facilitó la inversión del capital extranjero y la importación de bienes manufacturados.</a:t>
            </a:r>
            <a:endParaRPr kumimoji="0" lang="es-CR" sz="1200" b="0" i="0" u="none" strike="noStrike" cap="none" normalizeH="0" baseline="0" dirty="0">
              <a:ln>
                <a:noFill/>
              </a:ln>
              <a:solidFill>
                <a:schemeClr val="tx1"/>
              </a:solidFill>
              <a:effectLst/>
              <a:latin typeface="Arial" pitchFamily="34" charset="0"/>
              <a:cs typeface="Arial" pitchFamily="34" charset="0"/>
            </a:endParaRPr>
          </a:p>
        </p:txBody>
      </p:sp>
      <p:sp>
        <p:nvSpPr>
          <p:cNvPr id="2055" name="Text Box 7"/>
          <p:cNvSpPr txBox="1">
            <a:spLocks noChangeArrowheads="1"/>
          </p:cNvSpPr>
          <p:nvPr/>
        </p:nvSpPr>
        <p:spPr bwMode="auto">
          <a:xfrm>
            <a:off x="5686416" y="2157390"/>
            <a:ext cx="2457484" cy="914400"/>
          </a:xfrm>
          <a:prstGeom prst="rect">
            <a:avLst/>
          </a:prstGeom>
          <a:ln w="38100">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CR" sz="1200" b="0" i="0" u="none" strike="noStrike" cap="none" normalizeH="0" baseline="0">
                <a:ln>
                  <a:noFill/>
                </a:ln>
                <a:solidFill>
                  <a:schemeClr val="tx1"/>
                </a:solidFill>
                <a:effectLst/>
                <a:latin typeface="Arial Narrow" pitchFamily="34" charset="0"/>
                <a:cs typeface="Arial" pitchFamily="34" charset="0"/>
              </a:rPr>
              <a:t>Los países latinoamericanos se convirtieron en suplidores de materia prima y consumistas de bienes manufacturados del extranjero.</a:t>
            </a:r>
            <a:endParaRPr kumimoji="0" lang="es-CR" sz="1200" b="0" i="0" u="none" strike="noStrike" cap="none" normalizeH="0" baseline="0">
              <a:ln>
                <a:noFill/>
              </a:ln>
              <a:solidFill>
                <a:schemeClr val="tx1"/>
              </a:solidFill>
              <a:effectLst/>
              <a:latin typeface="Arial" pitchFamily="34" charset="0"/>
              <a:cs typeface="Arial" pitchFamily="34" charset="0"/>
            </a:endParaRPr>
          </a:p>
        </p:txBody>
      </p:sp>
      <p:sp>
        <p:nvSpPr>
          <p:cNvPr id="2056" name="Text Box 8"/>
          <p:cNvSpPr txBox="1">
            <a:spLocks noChangeArrowheads="1"/>
          </p:cNvSpPr>
          <p:nvPr/>
        </p:nvSpPr>
        <p:spPr bwMode="auto">
          <a:xfrm>
            <a:off x="3286116" y="1743053"/>
            <a:ext cx="2057400" cy="3429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200" b="0" i="1" u="none" strike="noStrike" cap="none" normalizeH="0" baseline="0">
                <a:ln>
                  <a:noFill/>
                </a:ln>
                <a:solidFill>
                  <a:schemeClr val="tx1"/>
                </a:solidFill>
                <a:effectLst/>
                <a:latin typeface="Arial Narrow" pitchFamily="34" charset="0"/>
                <a:cs typeface="Arial" pitchFamily="34" charset="0"/>
              </a:rPr>
              <a:t>se caracteriza por</a:t>
            </a:r>
            <a:endParaRPr kumimoji="0" lang="es-CR" sz="1200" b="0" i="0" u="none" strike="noStrike" cap="none" normalizeH="0" baseline="0">
              <a:ln>
                <a:noFill/>
              </a:ln>
              <a:solidFill>
                <a:schemeClr val="tx1"/>
              </a:solidFill>
              <a:effectLst/>
              <a:latin typeface="Arial" pitchFamily="34" charset="0"/>
              <a:cs typeface="Arial" pitchFamily="34" charset="0"/>
            </a:endParaRPr>
          </a:p>
        </p:txBody>
      </p:sp>
      <p:sp>
        <p:nvSpPr>
          <p:cNvPr id="2057" name="Text Box 9"/>
          <p:cNvSpPr txBox="1">
            <a:spLocks noChangeArrowheads="1"/>
          </p:cNvSpPr>
          <p:nvPr/>
        </p:nvSpPr>
        <p:spPr bwMode="auto">
          <a:xfrm>
            <a:off x="2714612" y="3371828"/>
            <a:ext cx="2857504" cy="414362"/>
          </a:xfrm>
          <a:prstGeom prst="rect">
            <a:avLst/>
          </a:prstGeom>
          <a:ln w="38100">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200" b="0" i="0" u="none" strike="noStrike" cap="none" normalizeH="0" baseline="0" dirty="0">
                <a:ln>
                  <a:noFill/>
                </a:ln>
                <a:solidFill>
                  <a:schemeClr val="tx1"/>
                </a:solidFill>
                <a:effectLst/>
                <a:latin typeface="Arial Narrow" pitchFamily="34" charset="0"/>
                <a:cs typeface="Arial" pitchFamily="34" charset="0"/>
              </a:rPr>
              <a:t>exportar materias primas </a:t>
            </a:r>
            <a:r>
              <a:rPr kumimoji="0" lang="es-ES" sz="1200" b="1" i="0" u="none" strike="noStrike" cap="none" normalizeH="0" baseline="0" dirty="0">
                <a:ln>
                  <a:noFill/>
                </a:ln>
                <a:solidFill>
                  <a:schemeClr val="tx1"/>
                </a:solidFill>
                <a:effectLst/>
                <a:latin typeface="Arial Narrow" pitchFamily="34" charset="0"/>
                <a:cs typeface="Arial" pitchFamily="34" charset="0"/>
              </a:rPr>
              <a:t>(desarrollo hacia fuera)</a:t>
            </a:r>
            <a:endParaRPr kumimoji="0" lang="es-CR" sz="1200" b="1" i="0" u="none" strike="noStrike" cap="none" normalizeH="0" baseline="0" dirty="0">
              <a:ln>
                <a:noFill/>
              </a:ln>
              <a:solidFill>
                <a:schemeClr val="tx1"/>
              </a:solidFill>
              <a:effectLst/>
              <a:latin typeface="Arial" pitchFamily="34" charset="0"/>
              <a:cs typeface="Arial" pitchFamily="34" charset="0"/>
            </a:endParaRPr>
          </a:p>
        </p:txBody>
      </p:sp>
      <p:sp>
        <p:nvSpPr>
          <p:cNvPr id="2058" name="Text Box 10"/>
          <p:cNvSpPr txBox="1">
            <a:spLocks noChangeArrowheads="1"/>
          </p:cNvSpPr>
          <p:nvPr/>
        </p:nvSpPr>
        <p:spPr bwMode="auto">
          <a:xfrm>
            <a:off x="3057516" y="3829028"/>
            <a:ext cx="2514600" cy="3429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200" b="0" i="1" u="none" strike="noStrike" cap="none" normalizeH="0" baseline="0">
                <a:ln>
                  <a:noFill/>
                </a:ln>
                <a:solidFill>
                  <a:schemeClr val="tx1"/>
                </a:solidFill>
                <a:effectLst/>
                <a:latin typeface="Arial Narrow" pitchFamily="34" charset="0"/>
                <a:cs typeface="Arial" pitchFamily="34" charset="0"/>
              </a:rPr>
              <a:t>como consecuencia</a:t>
            </a:r>
            <a:endParaRPr kumimoji="0" lang="es-CR" sz="1200" b="0" i="0" u="none" strike="noStrike" cap="none" normalizeH="0" baseline="0">
              <a:ln>
                <a:noFill/>
              </a:ln>
              <a:solidFill>
                <a:schemeClr val="tx1"/>
              </a:solidFill>
              <a:effectLst/>
              <a:latin typeface="Arial" pitchFamily="34" charset="0"/>
              <a:cs typeface="Arial" pitchFamily="34" charset="0"/>
            </a:endParaRPr>
          </a:p>
        </p:txBody>
      </p:sp>
      <p:sp>
        <p:nvSpPr>
          <p:cNvPr id="2059" name="Text Box 11"/>
          <p:cNvSpPr txBox="1">
            <a:spLocks noChangeArrowheads="1"/>
          </p:cNvSpPr>
          <p:nvPr/>
        </p:nvSpPr>
        <p:spPr bwMode="auto">
          <a:xfrm>
            <a:off x="285720" y="4357665"/>
            <a:ext cx="3228996" cy="342900"/>
          </a:xfrm>
          <a:prstGeom prst="rect">
            <a:avLst/>
          </a:prstGeom>
          <a:ln w="38100">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200" b="1" i="0" u="none" strike="noStrike" cap="none" normalizeH="0" baseline="0">
                <a:ln>
                  <a:noFill/>
                </a:ln>
                <a:solidFill>
                  <a:schemeClr val="tx1"/>
                </a:solidFill>
                <a:effectLst/>
                <a:latin typeface="Arial Narrow" pitchFamily="34" charset="0"/>
                <a:cs typeface="Arial" pitchFamily="34" charset="0"/>
              </a:rPr>
              <a:t>Positivo</a:t>
            </a:r>
            <a:endParaRPr kumimoji="0" lang="es-CR" sz="1200" b="0" i="0" u="none" strike="noStrike" cap="none" normalizeH="0" baseline="0">
              <a:ln>
                <a:noFill/>
              </a:ln>
              <a:solidFill>
                <a:schemeClr val="tx1"/>
              </a:solidFill>
              <a:effectLst/>
              <a:latin typeface="Arial" pitchFamily="34" charset="0"/>
              <a:cs typeface="Arial" pitchFamily="34" charset="0"/>
            </a:endParaRPr>
          </a:p>
        </p:txBody>
      </p:sp>
      <p:sp>
        <p:nvSpPr>
          <p:cNvPr id="2060" name="Text Box 12"/>
          <p:cNvSpPr txBox="1">
            <a:spLocks noChangeArrowheads="1"/>
          </p:cNvSpPr>
          <p:nvPr/>
        </p:nvSpPr>
        <p:spPr bwMode="auto">
          <a:xfrm>
            <a:off x="285720" y="4700564"/>
            <a:ext cx="3228996" cy="1371641"/>
          </a:xfrm>
          <a:prstGeom prst="rect">
            <a:avLst/>
          </a:prstGeom>
          <a:ln w="38100">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Narrow" pitchFamily="34" charset="0"/>
                <a:cs typeface="Arial" pitchFamily="34" charset="0"/>
              </a:rPr>
              <a:t>Inserción de América Latina en el mercado mundial.</a:t>
            </a:r>
            <a:endParaRPr kumimoji="0" lang="es-CR" sz="1200" b="0" i="0" u="none" strike="noStrike" cap="none" normalizeH="0" baseline="0" dirty="0">
              <a:ln>
                <a:noFill/>
              </a:ln>
              <a:solidFill>
                <a:schemeClr val="tx1"/>
              </a:solidFill>
              <a:effectLst/>
              <a:latin typeface="Arial Narrow" pitchFamily="34" charset="0"/>
              <a:cs typeface="Arial"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Narrow" pitchFamily="34" charset="0"/>
                <a:cs typeface="Arial" pitchFamily="34" charset="0"/>
              </a:rPr>
              <a:t>Desarrollo de la educación, la salud, la higiene pública.</a:t>
            </a:r>
            <a:endParaRPr kumimoji="0" lang="es-CR" sz="1200" b="0" i="0" u="none" strike="noStrike" cap="none" normalizeH="0" baseline="0" dirty="0">
              <a:ln>
                <a:noFill/>
              </a:ln>
              <a:solidFill>
                <a:schemeClr val="tx1"/>
              </a:solidFill>
              <a:effectLst/>
              <a:latin typeface="Arial Narrow" pitchFamily="34" charset="0"/>
              <a:cs typeface="Arial"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Narrow" pitchFamily="34" charset="0"/>
                <a:cs typeface="Arial" pitchFamily="34" charset="0"/>
              </a:rPr>
              <a:t>Colonización de los territorios nacionales.</a:t>
            </a:r>
            <a:endParaRPr kumimoji="0" lang="es-CR" sz="1200" b="0" i="0" u="none" strike="noStrike" cap="none" normalizeH="0" baseline="0" dirty="0">
              <a:ln>
                <a:noFill/>
              </a:ln>
              <a:solidFill>
                <a:schemeClr val="tx1"/>
              </a:solidFill>
              <a:effectLst/>
              <a:latin typeface="Arial Narrow" pitchFamily="34" charset="0"/>
              <a:cs typeface="Arial"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Narrow" pitchFamily="34" charset="0"/>
                <a:cs typeface="Arial" pitchFamily="34" charset="0"/>
              </a:rPr>
              <a:t>Construcción de infraestructura económica.</a:t>
            </a:r>
            <a:endParaRPr kumimoji="0" lang="es-CR" sz="1200" b="0" i="0" u="none" strike="noStrike" cap="none" normalizeH="0" baseline="0" dirty="0">
              <a:ln>
                <a:noFill/>
              </a:ln>
              <a:solidFill>
                <a:schemeClr val="tx1"/>
              </a:solidFill>
              <a:effectLst/>
              <a:latin typeface="Arial" pitchFamily="34" charset="0"/>
              <a:cs typeface="Arial" pitchFamily="34" charset="0"/>
            </a:endParaRPr>
          </a:p>
        </p:txBody>
      </p:sp>
      <p:sp>
        <p:nvSpPr>
          <p:cNvPr id="2061" name="Text Box 13"/>
          <p:cNvSpPr txBox="1">
            <a:spLocks noChangeArrowheads="1"/>
          </p:cNvSpPr>
          <p:nvPr/>
        </p:nvSpPr>
        <p:spPr bwMode="auto">
          <a:xfrm>
            <a:off x="5343516" y="4371953"/>
            <a:ext cx="3514764" cy="342900"/>
          </a:xfrm>
          <a:prstGeom prst="rect">
            <a:avLst/>
          </a:prstGeom>
          <a:ln w="38100">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200" b="1" i="0" u="none" strike="noStrike" cap="none" normalizeH="0" baseline="0">
                <a:ln>
                  <a:noFill/>
                </a:ln>
                <a:solidFill>
                  <a:schemeClr val="tx1"/>
                </a:solidFill>
                <a:effectLst/>
                <a:latin typeface="Arial Narrow" pitchFamily="34" charset="0"/>
                <a:cs typeface="Arial" pitchFamily="34" charset="0"/>
              </a:rPr>
              <a:t>Negativo</a:t>
            </a:r>
            <a:endParaRPr kumimoji="0" lang="es-CR" sz="1200" b="0" i="0" u="none" strike="noStrike" cap="none" normalizeH="0" baseline="0">
              <a:ln>
                <a:noFill/>
              </a:ln>
              <a:solidFill>
                <a:schemeClr val="tx1"/>
              </a:solidFill>
              <a:effectLst/>
              <a:latin typeface="Arial" pitchFamily="34" charset="0"/>
              <a:cs typeface="Arial" pitchFamily="34" charset="0"/>
            </a:endParaRPr>
          </a:p>
        </p:txBody>
      </p:sp>
      <p:sp>
        <p:nvSpPr>
          <p:cNvPr id="2062" name="Text Box 14"/>
          <p:cNvSpPr txBox="1">
            <a:spLocks noChangeArrowheads="1"/>
          </p:cNvSpPr>
          <p:nvPr/>
        </p:nvSpPr>
        <p:spPr bwMode="auto">
          <a:xfrm>
            <a:off x="5343516" y="4714853"/>
            <a:ext cx="3514764" cy="1357354"/>
          </a:xfrm>
          <a:prstGeom prst="rect">
            <a:avLst/>
          </a:prstGeom>
          <a:ln w="38100">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Narrow" pitchFamily="34" charset="0"/>
                <a:cs typeface="Arial" pitchFamily="34" charset="0"/>
              </a:rPr>
              <a:t>Dependencia económica de unos pocos productos y por los vaivenes del mercado mundial.</a:t>
            </a:r>
            <a:endParaRPr kumimoji="0" lang="es-CR" sz="1200" b="0" i="0" u="none" strike="noStrike" cap="none" normalizeH="0" baseline="0" dirty="0">
              <a:ln>
                <a:noFill/>
              </a:ln>
              <a:solidFill>
                <a:schemeClr val="tx1"/>
              </a:solidFill>
              <a:effectLst/>
              <a:latin typeface="Arial Narrow" pitchFamily="34" charset="0"/>
              <a:cs typeface="Arial"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Narrow" pitchFamily="34" charset="0"/>
                <a:cs typeface="Arial" pitchFamily="34" charset="0"/>
              </a:rPr>
              <a:t>Latifundio.</a:t>
            </a:r>
            <a:endParaRPr kumimoji="0" lang="es-CR" sz="1200" b="0" i="0" u="none" strike="noStrike" cap="none" normalizeH="0" baseline="0" dirty="0">
              <a:ln>
                <a:noFill/>
              </a:ln>
              <a:solidFill>
                <a:schemeClr val="tx1"/>
              </a:solidFill>
              <a:effectLst/>
              <a:latin typeface="Arial Narrow" pitchFamily="34" charset="0"/>
              <a:cs typeface="Arial"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Narrow" pitchFamily="34" charset="0"/>
                <a:cs typeface="Arial" pitchFamily="34" charset="0"/>
              </a:rPr>
              <a:t>Aumento de las importaciones.</a:t>
            </a:r>
            <a:endParaRPr kumimoji="0" lang="es-CR" sz="1200" b="0" i="0" u="none" strike="noStrike" cap="none" normalizeH="0" baseline="0" dirty="0">
              <a:ln>
                <a:noFill/>
              </a:ln>
              <a:solidFill>
                <a:schemeClr val="tx1"/>
              </a:solidFill>
              <a:effectLst/>
              <a:latin typeface="Arial Narrow" pitchFamily="34" charset="0"/>
              <a:cs typeface="Arial"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Narrow" pitchFamily="34" charset="0"/>
                <a:cs typeface="Arial" pitchFamily="34" charset="0"/>
              </a:rPr>
              <a:t>Surgimiento de deuda externa por empréstitos, sobre todo para la construcción de infraestructura.</a:t>
            </a:r>
            <a:endParaRPr kumimoji="0" lang="es-CR" sz="1200" b="0" i="0" u="none" strike="noStrike" cap="none" normalizeH="0" baseline="0" dirty="0">
              <a:ln>
                <a:noFill/>
              </a:ln>
              <a:solidFill>
                <a:schemeClr val="tx1"/>
              </a:solidFill>
              <a:effectLst/>
              <a:latin typeface="Arial" pitchFamily="34" charset="0"/>
              <a:cs typeface="Arial" pitchFamily="34" charset="0"/>
            </a:endParaRPr>
          </a:p>
        </p:txBody>
      </p:sp>
      <p:sp>
        <p:nvSpPr>
          <p:cNvPr id="2063" name="Text Box 15"/>
          <p:cNvSpPr txBox="1">
            <a:spLocks noChangeArrowheads="1"/>
          </p:cNvSpPr>
          <p:nvPr/>
        </p:nvSpPr>
        <p:spPr bwMode="auto">
          <a:xfrm>
            <a:off x="3857616" y="4443390"/>
            <a:ext cx="914400" cy="3429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200" b="0" i="1" u="none" strike="noStrike" cap="none" normalizeH="0" baseline="0">
                <a:ln>
                  <a:noFill/>
                </a:ln>
                <a:solidFill>
                  <a:schemeClr val="tx1"/>
                </a:solidFill>
                <a:effectLst/>
                <a:latin typeface="Arial Narrow" pitchFamily="34" charset="0"/>
                <a:cs typeface="Arial" pitchFamily="34" charset="0"/>
              </a:rPr>
              <a:t>entra en</a:t>
            </a:r>
            <a:endParaRPr kumimoji="0" lang="es-CR" sz="1200" b="0" i="0" u="none" strike="noStrike" cap="none" normalizeH="0" baseline="0">
              <a:ln>
                <a:noFill/>
              </a:ln>
              <a:solidFill>
                <a:schemeClr val="tx1"/>
              </a:solidFill>
              <a:effectLst/>
              <a:latin typeface="Arial" pitchFamily="34" charset="0"/>
              <a:cs typeface="Arial" pitchFamily="34" charset="0"/>
            </a:endParaRPr>
          </a:p>
        </p:txBody>
      </p:sp>
      <p:sp>
        <p:nvSpPr>
          <p:cNvPr id="2064" name="Text Box 16"/>
          <p:cNvSpPr txBox="1">
            <a:spLocks noChangeArrowheads="1"/>
          </p:cNvSpPr>
          <p:nvPr/>
        </p:nvSpPr>
        <p:spPr bwMode="auto">
          <a:xfrm>
            <a:off x="3743316" y="4900590"/>
            <a:ext cx="1257300" cy="3429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200" b="0" i="0" u="none" strike="noStrike" cap="none" normalizeH="0" baseline="0">
                <a:ln>
                  <a:noFill/>
                </a:ln>
                <a:solidFill>
                  <a:schemeClr val="tx1"/>
                </a:solidFill>
                <a:effectLst/>
                <a:latin typeface="Arial Narrow" pitchFamily="34" charset="0"/>
                <a:cs typeface="Arial" pitchFamily="34" charset="0"/>
              </a:rPr>
              <a:t>crisis</a:t>
            </a:r>
            <a:endParaRPr kumimoji="0" lang="es-CR" sz="1200" b="0" i="0" u="none" strike="noStrike" cap="none" normalizeH="0" baseline="0">
              <a:ln>
                <a:noFill/>
              </a:ln>
              <a:solidFill>
                <a:schemeClr val="tx1"/>
              </a:solidFill>
              <a:effectLst/>
              <a:latin typeface="Arial" pitchFamily="34" charset="0"/>
              <a:cs typeface="Arial" pitchFamily="34" charset="0"/>
            </a:endParaRPr>
          </a:p>
        </p:txBody>
      </p:sp>
      <p:sp>
        <p:nvSpPr>
          <p:cNvPr id="2065" name="Text Box 17"/>
          <p:cNvSpPr txBox="1">
            <a:spLocks noChangeArrowheads="1"/>
          </p:cNvSpPr>
          <p:nvPr/>
        </p:nvSpPr>
        <p:spPr bwMode="auto">
          <a:xfrm>
            <a:off x="3971916" y="5472090"/>
            <a:ext cx="685800" cy="3429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200" b="0" i="0" u="none" strike="noStrike" cap="none" normalizeH="0" baseline="0">
                <a:ln>
                  <a:noFill/>
                </a:ln>
                <a:solidFill>
                  <a:schemeClr val="tx1"/>
                </a:solidFill>
                <a:effectLst/>
                <a:latin typeface="Arial Narrow" pitchFamily="34" charset="0"/>
                <a:cs typeface="Arial" pitchFamily="34" charset="0"/>
              </a:rPr>
              <a:t>por</a:t>
            </a:r>
            <a:endParaRPr kumimoji="0" lang="es-CR" sz="1200" b="0" i="0" u="none" strike="noStrike" cap="none" normalizeH="0" baseline="0">
              <a:ln>
                <a:noFill/>
              </a:ln>
              <a:solidFill>
                <a:schemeClr val="tx1"/>
              </a:solidFill>
              <a:effectLst/>
              <a:latin typeface="Arial" pitchFamily="34" charset="0"/>
              <a:cs typeface="Arial" pitchFamily="34" charset="0"/>
            </a:endParaRPr>
          </a:p>
        </p:txBody>
      </p:sp>
      <p:sp>
        <p:nvSpPr>
          <p:cNvPr id="2066" name="Text Box 18"/>
          <p:cNvSpPr txBox="1">
            <a:spLocks noChangeArrowheads="1"/>
          </p:cNvSpPr>
          <p:nvPr/>
        </p:nvSpPr>
        <p:spPr bwMode="auto">
          <a:xfrm>
            <a:off x="3071802" y="6215082"/>
            <a:ext cx="2400300" cy="457244"/>
          </a:xfrm>
          <a:prstGeom prst="rect">
            <a:avLst/>
          </a:prstGeom>
          <a:ln w="38100">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200" b="0" i="0" u="none" strike="noStrike" cap="none" normalizeH="0" baseline="0" dirty="0">
                <a:ln>
                  <a:noFill/>
                </a:ln>
                <a:solidFill>
                  <a:schemeClr val="tx1"/>
                </a:solidFill>
                <a:effectLst/>
                <a:latin typeface="Arial Narrow" pitchFamily="34" charset="0"/>
                <a:cs typeface="Arial" pitchFamily="34" charset="0"/>
              </a:rPr>
              <a:t>Guerras mundiales y depresión de los </a:t>
            </a:r>
            <a:r>
              <a:rPr kumimoji="0" lang="es-ES" sz="1200" b="0" i="0" u="none" strike="noStrike" cap="none" normalizeH="0" baseline="0" dirty="0" err="1">
                <a:ln>
                  <a:noFill/>
                </a:ln>
                <a:solidFill>
                  <a:schemeClr val="tx1"/>
                </a:solidFill>
                <a:effectLst/>
                <a:latin typeface="Arial Narrow" pitchFamily="34" charset="0"/>
                <a:cs typeface="Arial" pitchFamily="34" charset="0"/>
              </a:rPr>
              <a:t>treintas</a:t>
            </a:r>
            <a:r>
              <a:rPr kumimoji="0" lang="es-ES" sz="1200" b="0" i="0" u="none" strike="noStrike" cap="none" normalizeH="0" baseline="0" dirty="0">
                <a:ln>
                  <a:noFill/>
                </a:ln>
                <a:solidFill>
                  <a:schemeClr val="tx1"/>
                </a:solidFill>
                <a:effectLst/>
                <a:latin typeface="Arial Narrow" pitchFamily="34" charset="0"/>
                <a:cs typeface="Arial" pitchFamily="34" charset="0"/>
              </a:rPr>
              <a:t>.</a:t>
            </a:r>
            <a:endParaRPr kumimoji="0" lang="es-CR" sz="1200" b="0" i="0" u="none" strike="noStrike" cap="none" normalizeH="0" baseline="0" dirty="0">
              <a:ln>
                <a:noFill/>
              </a:ln>
              <a:solidFill>
                <a:schemeClr val="tx1"/>
              </a:solidFill>
              <a:effectLst/>
              <a:latin typeface="Arial" pitchFamily="34" charset="0"/>
              <a:cs typeface="Arial" pitchFamily="34" charset="0"/>
            </a:endParaRPr>
          </a:p>
        </p:txBody>
      </p:sp>
      <p:sp>
        <p:nvSpPr>
          <p:cNvPr id="2067" name="Line 19"/>
          <p:cNvSpPr>
            <a:spLocks noChangeShapeType="1"/>
          </p:cNvSpPr>
          <p:nvPr/>
        </p:nvSpPr>
        <p:spPr bwMode="auto">
          <a:xfrm>
            <a:off x="4314816" y="685778"/>
            <a:ext cx="0" cy="114300"/>
          </a:xfrm>
          <a:prstGeom prst="line">
            <a:avLst/>
          </a:prstGeom>
          <a:noFill/>
          <a:ln w="381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s-CR" sz="1200"/>
          </a:p>
        </p:txBody>
      </p:sp>
      <p:sp>
        <p:nvSpPr>
          <p:cNvPr id="2068" name="Line 20"/>
          <p:cNvSpPr>
            <a:spLocks noChangeShapeType="1"/>
          </p:cNvSpPr>
          <p:nvPr/>
        </p:nvSpPr>
        <p:spPr bwMode="auto">
          <a:xfrm>
            <a:off x="4314816" y="1028678"/>
            <a:ext cx="0" cy="114300"/>
          </a:xfrm>
          <a:prstGeom prst="line">
            <a:avLst/>
          </a:prstGeom>
          <a:noFill/>
          <a:ln w="381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s-CR" sz="1200"/>
          </a:p>
        </p:txBody>
      </p:sp>
      <p:sp>
        <p:nvSpPr>
          <p:cNvPr id="2069" name="Line 21"/>
          <p:cNvSpPr>
            <a:spLocks noChangeShapeType="1"/>
          </p:cNvSpPr>
          <p:nvPr/>
        </p:nvSpPr>
        <p:spPr bwMode="auto">
          <a:xfrm>
            <a:off x="1914516" y="2014515"/>
            <a:ext cx="4572000" cy="0"/>
          </a:xfrm>
          <a:prstGeom prst="line">
            <a:avLst/>
          </a:prstGeom>
          <a:noFill/>
          <a:ln w="381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s-CR" sz="1200"/>
          </a:p>
        </p:txBody>
      </p:sp>
      <p:sp>
        <p:nvSpPr>
          <p:cNvPr id="2070" name="Line 22"/>
          <p:cNvSpPr>
            <a:spLocks noChangeShapeType="1"/>
          </p:cNvSpPr>
          <p:nvPr/>
        </p:nvSpPr>
        <p:spPr bwMode="auto">
          <a:xfrm>
            <a:off x="1914516" y="2014515"/>
            <a:ext cx="0" cy="114300"/>
          </a:xfrm>
          <a:prstGeom prst="line">
            <a:avLst/>
          </a:prstGeom>
          <a:noFill/>
          <a:ln w="381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s-CR" sz="1200"/>
          </a:p>
        </p:txBody>
      </p:sp>
      <p:sp>
        <p:nvSpPr>
          <p:cNvPr id="2071" name="Line 23"/>
          <p:cNvSpPr>
            <a:spLocks noChangeShapeType="1"/>
          </p:cNvSpPr>
          <p:nvPr/>
        </p:nvSpPr>
        <p:spPr bwMode="auto">
          <a:xfrm>
            <a:off x="6486516" y="2014515"/>
            <a:ext cx="0" cy="114300"/>
          </a:xfrm>
          <a:prstGeom prst="line">
            <a:avLst/>
          </a:prstGeom>
          <a:noFill/>
          <a:ln w="381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s-CR" sz="1200"/>
          </a:p>
        </p:txBody>
      </p:sp>
      <p:sp>
        <p:nvSpPr>
          <p:cNvPr id="2072" name="Line 24"/>
          <p:cNvSpPr>
            <a:spLocks noChangeShapeType="1"/>
          </p:cNvSpPr>
          <p:nvPr/>
        </p:nvSpPr>
        <p:spPr bwMode="auto">
          <a:xfrm>
            <a:off x="1928794" y="3286124"/>
            <a:ext cx="4686300" cy="0"/>
          </a:xfrm>
          <a:prstGeom prst="line">
            <a:avLst/>
          </a:prstGeom>
          <a:noFill/>
          <a:ln w="381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s-CR" sz="1200"/>
          </a:p>
        </p:txBody>
      </p:sp>
      <p:sp>
        <p:nvSpPr>
          <p:cNvPr id="2073" name="Line 25"/>
          <p:cNvSpPr>
            <a:spLocks noChangeShapeType="1"/>
          </p:cNvSpPr>
          <p:nvPr/>
        </p:nvSpPr>
        <p:spPr bwMode="auto">
          <a:xfrm>
            <a:off x="2143116" y="4143353"/>
            <a:ext cx="4457700" cy="0"/>
          </a:xfrm>
          <a:prstGeom prst="line">
            <a:avLst/>
          </a:prstGeom>
          <a:noFill/>
          <a:ln w="381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s-CR" sz="1200"/>
          </a:p>
        </p:txBody>
      </p:sp>
      <p:sp>
        <p:nvSpPr>
          <p:cNvPr id="2074" name="Line 26"/>
          <p:cNvSpPr>
            <a:spLocks noChangeShapeType="1"/>
          </p:cNvSpPr>
          <p:nvPr/>
        </p:nvSpPr>
        <p:spPr bwMode="auto">
          <a:xfrm>
            <a:off x="2143116" y="4143353"/>
            <a:ext cx="0" cy="228600"/>
          </a:xfrm>
          <a:prstGeom prst="line">
            <a:avLst/>
          </a:prstGeom>
          <a:noFill/>
          <a:ln w="381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s-CR" sz="1200"/>
          </a:p>
        </p:txBody>
      </p:sp>
      <p:sp>
        <p:nvSpPr>
          <p:cNvPr id="2075" name="Line 27"/>
          <p:cNvSpPr>
            <a:spLocks noChangeShapeType="1"/>
          </p:cNvSpPr>
          <p:nvPr/>
        </p:nvSpPr>
        <p:spPr bwMode="auto">
          <a:xfrm>
            <a:off x="4314816" y="4143353"/>
            <a:ext cx="0" cy="342900"/>
          </a:xfrm>
          <a:prstGeom prst="line">
            <a:avLst/>
          </a:prstGeom>
          <a:noFill/>
          <a:ln w="381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s-CR" sz="1200"/>
          </a:p>
        </p:txBody>
      </p:sp>
      <p:sp>
        <p:nvSpPr>
          <p:cNvPr id="2076" name="Line 28"/>
          <p:cNvSpPr>
            <a:spLocks noChangeShapeType="1"/>
          </p:cNvSpPr>
          <p:nvPr/>
        </p:nvSpPr>
        <p:spPr bwMode="auto">
          <a:xfrm>
            <a:off x="4314816" y="4714853"/>
            <a:ext cx="0" cy="228600"/>
          </a:xfrm>
          <a:prstGeom prst="line">
            <a:avLst/>
          </a:prstGeom>
          <a:noFill/>
          <a:ln w="381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s-CR" sz="1200"/>
          </a:p>
        </p:txBody>
      </p:sp>
      <p:sp>
        <p:nvSpPr>
          <p:cNvPr id="2077" name="Line 29"/>
          <p:cNvSpPr>
            <a:spLocks noChangeShapeType="1"/>
          </p:cNvSpPr>
          <p:nvPr/>
        </p:nvSpPr>
        <p:spPr bwMode="auto">
          <a:xfrm>
            <a:off x="4314816" y="5286353"/>
            <a:ext cx="0" cy="228600"/>
          </a:xfrm>
          <a:prstGeom prst="line">
            <a:avLst/>
          </a:prstGeom>
          <a:noFill/>
          <a:ln w="381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s-CR" sz="1200"/>
          </a:p>
        </p:txBody>
      </p:sp>
      <p:cxnSp>
        <p:nvCxnSpPr>
          <p:cNvPr id="38" name="37 Conector recto"/>
          <p:cNvCxnSpPr/>
          <p:nvPr/>
        </p:nvCxnSpPr>
        <p:spPr>
          <a:xfrm rot="5400000">
            <a:off x="4215604" y="1713694"/>
            <a:ext cx="142876"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2" name="Line 26"/>
          <p:cNvSpPr>
            <a:spLocks noChangeShapeType="1"/>
          </p:cNvSpPr>
          <p:nvPr/>
        </p:nvSpPr>
        <p:spPr bwMode="auto">
          <a:xfrm>
            <a:off x="6572264" y="4143380"/>
            <a:ext cx="0" cy="228600"/>
          </a:xfrm>
          <a:prstGeom prst="line">
            <a:avLst/>
          </a:prstGeom>
          <a:noFill/>
          <a:ln w="381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s-CR" sz="1200"/>
          </a:p>
        </p:txBody>
      </p:sp>
      <p:sp>
        <p:nvSpPr>
          <p:cNvPr id="43" name="Line 26"/>
          <p:cNvSpPr>
            <a:spLocks noChangeShapeType="1"/>
          </p:cNvSpPr>
          <p:nvPr/>
        </p:nvSpPr>
        <p:spPr bwMode="auto">
          <a:xfrm>
            <a:off x="1928794" y="3071810"/>
            <a:ext cx="0" cy="228600"/>
          </a:xfrm>
          <a:prstGeom prst="line">
            <a:avLst/>
          </a:prstGeom>
          <a:noFill/>
          <a:ln w="381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s-CR" sz="1200"/>
          </a:p>
        </p:txBody>
      </p:sp>
      <p:sp>
        <p:nvSpPr>
          <p:cNvPr id="44" name="Line 26"/>
          <p:cNvSpPr>
            <a:spLocks noChangeShapeType="1"/>
          </p:cNvSpPr>
          <p:nvPr/>
        </p:nvSpPr>
        <p:spPr bwMode="auto">
          <a:xfrm>
            <a:off x="6643702" y="3071810"/>
            <a:ext cx="0" cy="228600"/>
          </a:xfrm>
          <a:prstGeom prst="line">
            <a:avLst/>
          </a:prstGeom>
          <a:noFill/>
          <a:ln w="381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s-CR" sz="1200"/>
          </a:p>
        </p:txBody>
      </p:sp>
      <p:cxnSp>
        <p:nvCxnSpPr>
          <p:cNvPr id="46" name="45 Conector recto"/>
          <p:cNvCxnSpPr/>
          <p:nvPr/>
        </p:nvCxnSpPr>
        <p:spPr>
          <a:xfrm rot="5400000">
            <a:off x="4215604" y="5857098"/>
            <a:ext cx="285752"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47 Conector recto"/>
          <p:cNvCxnSpPr/>
          <p:nvPr/>
        </p:nvCxnSpPr>
        <p:spPr>
          <a:xfrm rot="5400000">
            <a:off x="4179885" y="3178173"/>
            <a:ext cx="214314"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 name="49 Conector recto"/>
          <p:cNvCxnSpPr/>
          <p:nvPr/>
        </p:nvCxnSpPr>
        <p:spPr>
          <a:xfrm rot="5400000">
            <a:off x="4215604" y="2070884"/>
            <a:ext cx="142876"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2079" name="Picture 31"/>
          <p:cNvPicPr>
            <a:picLocks noChangeAspect="1" noChangeArrowheads="1"/>
          </p:cNvPicPr>
          <p:nvPr/>
        </p:nvPicPr>
        <p:blipFill>
          <a:blip r:embed="rId2"/>
          <a:srcRect/>
          <a:stretch>
            <a:fillRect/>
          </a:stretch>
        </p:blipFill>
        <p:spPr bwMode="auto">
          <a:xfrm>
            <a:off x="6643702" y="142852"/>
            <a:ext cx="2286016" cy="1887903"/>
          </a:xfrm>
          <a:prstGeom prst="rect">
            <a:avLst/>
          </a:prstGeom>
          <a:ln>
            <a:noFill/>
          </a:ln>
          <a:effectLst>
            <a:softEdge rad="112500"/>
          </a:effectLst>
        </p:spPr>
      </p:pic>
      <p:pic>
        <p:nvPicPr>
          <p:cNvPr id="2080" name="Picture 32"/>
          <p:cNvPicPr>
            <a:picLocks noChangeAspect="1" noChangeArrowheads="1"/>
          </p:cNvPicPr>
          <p:nvPr/>
        </p:nvPicPr>
        <p:blipFill>
          <a:blip r:embed="rId3"/>
          <a:srcRect/>
          <a:stretch>
            <a:fillRect/>
          </a:stretch>
        </p:blipFill>
        <p:spPr bwMode="auto">
          <a:xfrm>
            <a:off x="357158" y="142852"/>
            <a:ext cx="2000264" cy="1700205"/>
          </a:xfrm>
          <a:prstGeom prst="rect">
            <a:avLst/>
          </a:prstGeom>
          <a:ln>
            <a:noFill/>
          </a:ln>
          <a:effectLst>
            <a:softEdge rad="112500"/>
          </a:effectLst>
        </p:spPr>
      </p:pic>
      <p:pic>
        <p:nvPicPr>
          <p:cNvPr id="53" name="52 Imagen" descr="Aspectos Económicos CR 5.jpg"/>
          <p:cNvPicPr>
            <a:picLocks noChangeAspect="1"/>
          </p:cNvPicPr>
          <p:nvPr/>
        </p:nvPicPr>
        <p:blipFill>
          <a:blip r:embed="rId4"/>
          <a:stretch>
            <a:fillRect/>
          </a:stretch>
        </p:blipFill>
        <p:spPr>
          <a:xfrm>
            <a:off x="571472" y="3143248"/>
            <a:ext cx="1190625" cy="1143008"/>
          </a:xfrm>
          <a:prstGeom prst="rect">
            <a:avLst/>
          </a:prstGeom>
          <a:ln>
            <a:noFill/>
          </a:ln>
          <a:effectLst>
            <a:softEdge rad="112500"/>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04"/>
            <a:ext cx="8229600" cy="939784"/>
          </a:xfrm>
          <a:ln w="57150">
            <a:prstDash val="sysDot"/>
          </a:ln>
          <a:effectLst>
            <a:glow rad="228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a:bodyPr>
          <a:lstStyle/>
          <a:p>
            <a:r>
              <a:rPr lang="es-CR" sz="3200" b="1" dirty="0">
                <a:latin typeface="AR CENA" pitchFamily="2" charset="0"/>
              </a:rPr>
              <a:t>Modelo Sustitución de Importaciones</a:t>
            </a:r>
            <a:r>
              <a:rPr lang="es-CR" sz="3200" dirty="0"/>
              <a:t/>
            </a:r>
            <a:br>
              <a:rPr lang="es-CR" sz="3200" dirty="0"/>
            </a:br>
            <a:endParaRPr lang="es-CR" sz="2000" dirty="0"/>
          </a:p>
        </p:txBody>
      </p:sp>
      <p:sp>
        <p:nvSpPr>
          <p:cNvPr id="3" name="2 Marcador de texto"/>
          <p:cNvSpPr>
            <a:spLocks noGrp="1"/>
          </p:cNvSpPr>
          <p:nvPr>
            <p:ph type="body" idx="1"/>
          </p:nvPr>
        </p:nvSpPr>
        <p:spPr>
          <a:xfrm>
            <a:off x="467544" y="1340768"/>
            <a:ext cx="4040188" cy="639762"/>
          </a:xfrm>
        </p:spPr>
        <p:txBody>
          <a:bodyPr/>
          <a:lstStyle/>
          <a:p>
            <a:pPr algn="ctr"/>
            <a:r>
              <a:rPr lang="es-CR" dirty="0">
                <a:latin typeface="AR CENA" pitchFamily="2" charset="0"/>
              </a:rPr>
              <a:t>Industria</a:t>
            </a:r>
          </a:p>
        </p:txBody>
      </p:sp>
      <p:sp>
        <p:nvSpPr>
          <p:cNvPr id="4" name="3 Marcador de contenido"/>
          <p:cNvSpPr>
            <a:spLocks noGrp="1"/>
          </p:cNvSpPr>
          <p:nvPr>
            <p:ph sz="half" idx="2"/>
          </p:nvPr>
        </p:nvSpPr>
        <p:spPr>
          <a:xfrm>
            <a:off x="251520" y="2132856"/>
            <a:ext cx="4752528" cy="4422478"/>
          </a:xfrm>
          <a:ln w="57150">
            <a:prstDash val="sysDot"/>
          </a:ln>
          <a:effectLst>
            <a:glow rad="228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endParaRPr lang="es-ES" dirty="0"/>
          </a:p>
          <a:p>
            <a:r>
              <a:rPr lang="es-ES" dirty="0"/>
              <a:t>-Fue un modelo que impulsó el desarrollo </a:t>
            </a:r>
            <a:r>
              <a:rPr lang="es-ES" b="1" i="1" u="sng" dirty="0"/>
              <a:t>hacia adentro.</a:t>
            </a:r>
            <a:endParaRPr lang="es-CR" dirty="0"/>
          </a:p>
          <a:p>
            <a:r>
              <a:rPr lang="es-ES" dirty="0"/>
              <a:t>-Se limitó la compra al extranjero y se incentivó la industria en cada nación.</a:t>
            </a:r>
            <a:endParaRPr lang="es-CR" dirty="0"/>
          </a:p>
          <a:p>
            <a:r>
              <a:rPr lang="es-ES" dirty="0"/>
              <a:t>-El Estado tuvo que intervenir. Planteó reformas.</a:t>
            </a:r>
            <a:endParaRPr lang="es-CR" dirty="0"/>
          </a:p>
          <a:p>
            <a:r>
              <a:rPr lang="es-ES" dirty="0"/>
              <a:t>-Lo que buscaba era modificar el sistema de compras. Todo lo que se traía de afuera tratar de elaborarlo en cada nación.</a:t>
            </a:r>
            <a:endParaRPr lang="es-CR" dirty="0"/>
          </a:p>
          <a:p>
            <a:endParaRPr lang="es-CR" dirty="0"/>
          </a:p>
          <a:p>
            <a:r>
              <a:rPr lang="es-ES" dirty="0"/>
              <a:t>NOTA: Se trató de utilizar los recursos y materias primas de cada nación para producir bienes manufacturados y depender menos de las importaciones, provenientes de los países desarrollados. Con esta política económica, se pretendía ahorrar divisas y generar un ahorro interno en cada país, para luego intervenir en una industrialización sostenida.</a:t>
            </a:r>
            <a:endParaRPr lang="es-CR" dirty="0"/>
          </a:p>
          <a:p>
            <a:endParaRPr lang="es-CR" dirty="0"/>
          </a:p>
        </p:txBody>
      </p:sp>
      <p:pic>
        <p:nvPicPr>
          <p:cNvPr id="108546" name="Picture 2" descr="C:\Users\ignacio\Pictures\Nueva carpeta\modelo sustitucion de importaciones.jpg"/>
          <p:cNvPicPr>
            <a:picLocks noGrp="1" noChangeAspect="1" noChangeArrowheads="1"/>
          </p:cNvPicPr>
          <p:nvPr>
            <p:ph sz="quarter" idx="4"/>
          </p:nvPr>
        </p:nvPicPr>
        <p:blipFill>
          <a:blip r:embed="rId2" cstate="print"/>
          <a:srcRect/>
          <a:stretch>
            <a:fillRect/>
          </a:stretch>
        </p:blipFill>
        <p:spPr bwMode="auto">
          <a:xfrm>
            <a:off x="5286380" y="2143116"/>
            <a:ext cx="3609727" cy="24064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5 CuadroTexto"/>
          <p:cNvSpPr txBox="1"/>
          <p:nvPr/>
        </p:nvSpPr>
        <p:spPr>
          <a:xfrm>
            <a:off x="5357818" y="4929198"/>
            <a:ext cx="3500462" cy="1477328"/>
          </a:xfrm>
          <a:prstGeom prst="rect">
            <a:avLst/>
          </a:prstGeom>
          <a:noFill/>
        </p:spPr>
        <p:txBody>
          <a:bodyPr wrap="square" rtlCol="0">
            <a:spAutoFit/>
          </a:bodyPr>
          <a:lstStyle/>
          <a:p>
            <a:pPr algn="ctr"/>
            <a:r>
              <a:rPr lang="es-ES_tradnl" b="1" dirty="0">
                <a:solidFill>
                  <a:srgbClr val="0070C0"/>
                </a:solidFill>
              </a:rPr>
              <a:t>Argentina, Brasil, Chile y México</a:t>
            </a:r>
            <a:r>
              <a:rPr lang="es-ES_tradnl" dirty="0">
                <a:solidFill>
                  <a:srgbClr val="0070C0"/>
                </a:solidFill>
              </a:rPr>
              <a:t> fueron los países que hicieron esfuerzos gigantescos para la consolidación de esta política sustitutiva de importaciones</a:t>
            </a:r>
            <a:endParaRPr lang="es-CR" dirty="0">
              <a:solidFill>
                <a:srgbClr val="0070C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ChangeArrowheads="1"/>
          </p:cNvSpPr>
          <p:nvPr/>
        </p:nvSpPr>
        <p:spPr bwMode="auto">
          <a:xfrm>
            <a:off x="3586158" y="271446"/>
            <a:ext cx="2057400" cy="77630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1" i="0" u="none" strike="noStrike" cap="none" normalizeH="0" baseline="0" dirty="0">
                <a:ln>
                  <a:noFill/>
                </a:ln>
                <a:solidFill>
                  <a:schemeClr val="tx1"/>
                </a:solidFill>
                <a:effectLst/>
                <a:latin typeface="Aharoni" pitchFamily="2" charset="-79"/>
                <a:cs typeface="Aharoni" pitchFamily="2" charset="-79"/>
              </a:rPr>
              <a:t>Sustitución de las importaciones</a:t>
            </a:r>
            <a:endParaRPr kumimoji="0" lang="es-CR" sz="1400" b="0" i="0" u="none" strike="noStrike" cap="none" normalizeH="0" baseline="0" dirty="0">
              <a:ln>
                <a:noFill/>
              </a:ln>
              <a:solidFill>
                <a:schemeClr val="tx1"/>
              </a:solidFill>
              <a:effectLst/>
              <a:latin typeface="Aharoni" pitchFamily="2" charset="-79"/>
              <a:cs typeface="Aharoni" pitchFamily="2" charset="-79"/>
            </a:endParaRPr>
          </a:p>
        </p:txBody>
      </p:sp>
      <p:sp>
        <p:nvSpPr>
          <p:cNvPr id="3075" name="AutoShape 3"/>
          <p:cNvSpPr>
            <a:spLocks noChangeArrowheads="1"/>
          </p:cNvSpPr>
          <p:nvPr/>
        </p:nvSpPr>
        <p:spPr bwMode="auto">
          <a:xfrm>
            <a:off x="6557958" y="385745"/>
            <a:ext cx="1943132" cy="614363"/>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200" b="0" i="0" u="none" strike="noStrike" cap="none" normalizeH="0" baseline="0" dirty="0">
                <a:ln>
                  <a:noFill/>
                </a:ln>
                <a:solidFill>
                  <a:schemeClr val="tx1"/>
                </a:solidFill>
                <a:effectLst/>
                <a:latin typeface="Arial Narrow" pitchFamily="34" charset="0"/>
                <a:cs typeface="Arial" pitchFamily="34" charset="0"/>
              </a:rPr>
              <a:t>Comisión Económica para América Latina ( CEPAL)</a:t>
            </a:r>
            <a:endParaRPr kumimoji="0" lang="es-CR" sz="1200" b="0" i="0" u="none" strike="noStrike" cap="none" normalizeH="0" baseline="0" dirty="0">
              <a:ln>
                <a:noFill/>
              </a:ln>
              <a:solidFill>
                <a:schemeClr val="tx1"/>
              </a:solidFill>
              <a:effectLst/>
              <a:latin typeface="Arial" pitchFamily="34" charset="0"/>
              <a:cs typeface="Arial" pitchFamily="34" charset="0"/>
            </a:endParaRPr>
          </a:p>
        </p:txBody>
      </p:sp>
      <p:sp>
        <p:nvSpPr>
          <p:cNvPr id="3076" name="AutoShape 4"/>
          <p:cNvSpPr>
            <a:spLocks noChangeArrowheads="1"/>
          </p:cNvSpPr>
          <p:nvPr/>
        </p:nvSpPr>
        <p:spPr bwMode="auto">
          <a:xfrm>
            <a:off x="3357558" y="2814620"/>
            <a:ext cx="2743200" cy="517533"/>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000" b="0" i="0" u="none" strike="noStrike" cap="none" normalizeH="0" baseline="0">
                <a:ln>
                  <a:noFill/>
                </a:ln>
                <a:solidFill>
                  <a:schemeClr val="tx1"/>
                </a:solidFill>
                <a:effectLst/>
                <a:latin typeface="Arial Narrow" pitchFamily="34" charset="0"/>
                <a:cs typeface="Arial" pitchFamily="34" charset="0"/>
              </a:rPr>
              <a:t>Superar la crisis económica producto de las guerras mundiales  y la gran depresión.</a:t>
            </a:r>
            <a:endParaRPr kumimoji="0" lang="es-CR" sz="1800" b="0" i="0" u="none" strike="noStrike" cap="none" normalizeH="0" baseline="0">
              <a:ln>
                <a:noFill/>
              </a:ln>
              <a:solidFill>
                <a:schemeClr val="tx1"/>
              </a:solidFill>
              <a:effectLst/>
              <a:latin typeface="Arial" pitchFamily="34" charset="0"/>
              <a:cs typeface="Arial" pitchFamily="34" charset="0"/>
            </a:endParaRPr>
          </a:p>
        </p:txBody>
      </p:sp>
      <p:sp>
        <p:nvSpPr>
          <p:cNvPr id="3077" name="AutoShape 5"/>
          <p:cNvSpPr>
            <a:spLocks noChangeArrowheads="1"/>
          </p:cNvSpPr>
          <p:nvPr/>
        </p:nvSpPr>
        <p:spPr bwMode="auto">
          <a:xfrm>
            <a:off x="5186358" y="4029058"/>
            <a:ext cx="3100418" cy="2471776"/>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200" b="1" i="0" u="none" strike="noStrike" cap="none" normalizeH="0" baseline="0" dirty="0">
                <a:ln>
                  <a:noFill/>
                </a:ln>
                <a:solidFill>
                  <a:schemeClr val="tx1"/>
                </a:solidFill>
                <a:effectLst/>
                <a:latin typeface="Calibri" pitchFamily="34" charset="0"/>
                <a:cs typeface="Arial" pitchFamily="34" charset="0"/>
              </a:rPr>
              <a:t>Negativas</a:t>
            </a:r>
          </a:p>
          <a:p>
            <a:pPr marL="457200" marR="0" lvl="1"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ES" sz="1200" b="0" i="0" u="none" strike="noStrike" cap="none" normalizeH="0" baseline="0" dirty="0">
                <a:ln>
                  <a:noFill/>
                </a:ln>
                <a:solidFill>
                  <a:schemeClr val="tx1"/>
                </a:solidFill>
                <a:effectLst/>
                <a:latin typeface="Arial Narrow" pitchFamily="34" charset="0"/>
                <a:cs typeface="Arial" pitchFamily="34" charset="0"/>
              </a:rPr>
              <a:t>Extranjerización de la economía.</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ES" sz="1200" b="0" i="0" u="none" strike="noStrike" cap="none" normalizeH="0" baseline="0" dirty="0">
                <a:ln>
                  <a:noFill/>
                </a:ln>
                <a:solidFill>
                  <a:schemeClr val="tx1"/>
                </a:solidFill>
                <a:effectLst/>
                <a:latin typeface="Arial Narrow" pitchFamily="34" charset="0"/>
                <a:cs typeface="Arial" pitchFamily="34" charset="0"/>
              </a:rPr>
              <a:t>Aumento de la dependencia (capital, tecnología.)</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ES" sz="1200" b="0" i="0" u="none" strike="noStrike" cap="none" normalizeH="0" baseline="0" dirty="0">
                <a:ln>
                  <a:noFill/>
                </a:ln>
                <a:solidFill>
                  <a:schemeClr val="tx1"/>
                </a:solidFill>
                <a:effectLst/>
                <a:latin typeface="Arial Narrow" pitchFamily="34" charset="0"/>
                <a:cs typeface="Arial" pitchFamily="34" charset="0"/>
              </a:rPr>
              <a:t>Deterioro ambiental</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ES" sz="1200" b="0" i="0" u="none" strike="noStrike" cap="none" normalizeH="0" baseline="0" dirty="0">
                <a:ln>
                  <a:noFill/>
                </a:ln>
                <a:solidFill>
                  <a:schemeClr val="tx1"/>
                </a:solidFill>
                <a:effectLst/>
                <a:latin typeface="Arial Narrow" pitchFamily="34" charset="0"/>
                <a:cs typeface="Arial" pitchFamily="34" charset="0"/>
              </a:rPr>
              <a:t>Migración campo ciudad.</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ES" sz="1200" b="0" i="0" u="none" strike="noStrike" cap="none" normalizeH="0" baseline="0" dirty="0">
                <a:ln>
                  <a:noFill/>
                </a:ln>
                <a:solidFill>
                  <a:schemeClr val="tx1"/>
                </a:solidFill>
                <a:effectLst/>
                <a:latin typeface="Arial Narrow" pitchFamily="34" charset="0"/>
                <a:cs typeface="Arial" pitchFamily="34" charset="0"/>
              </a:rPr>
              <a:t>Problemas sociales por la migración del campo ciudad.</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ES" sz="1200" b="0" i="0" u="none" strike="noStrike" cap="none" normalizeH="0" baseline="0" dirty="0">
                <a:ln>
                  <a:noFill/>
                </a:ln>
                <a:solidFill>
                  <a:schemeClr val="tx1"/>
                </a:solidFill>
                <a:effectLst/>
                <a:latin typeface="Arial Narrow" pitchFamily="34" charset="0"/>
                <a:cs typeface="Arial" pitchFamily="34" charset="0"/>
              </a:rPr>
              <a:t>Desempleo y mano de obra calificada.</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ES" sz="1200" b="0" i="0" u="none" strike="noStrike" cap="none" normalizeH="0" baseline="0" dirty="0">
                <a:ln>
                  <a:noFill/>
                </a:ln>
                <a:solidFill>
                  <a:schemeClr val="tx1"/>
                </a:solidFill>
                <a:effectLst/>
                <a:latin typeface="Arial Narrow" pitchFamily="34" charset="0"/>
                <a:cs typeface="Arial" pitchFamily="34" charset="0"/>
              </a:rPr>
              <a:t>Crecimiento urbanístico </a:t>
            </a:r>
            <a:r>
              <a:rPr kumimoji="0" lang="es-ES" sz="1200" b="0" i="0" u="none" strike="noStrike" cap="none" normalizeH="0" baseline="0" dirty="0" err="1">
                <a:ln>
                  <a:noFill/>
                </a:ln>
                <a:solidFill>
                  <a:schemeClr val="tx1"/>
                </a:solidFill>
                <a:effectLst/>
                <a:latin typeface="Arial Narrow" pitchFamily="34" charset="0"/>
                <a:cs typeface="Arial" pitchFamily="34" charset="0"/>
              </a:rPr>
              <a:t>desplanificado</a:t>
            </a:r>
            <a:r>
              <a:rPr kumimoji="0" lang="es-ES" sz="1200" b="0" i="0" u="none" strike="noStrike" cap="none" normalizeH="0" baseline="0" dirty="0">
                <a:ln>
                  <a:noFill/>
                </a:ln>
                <a:solidFill>
                  <a:schemeClr val="tx1"/>
                </a:solidFill>
                <a:effectLst/>
                <a:latin typeface="Arial Narrow"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CR" sz="1800" b="0" i="0" u="none" strike="noStrike" cap="none" normalizeH="0" baseline="0" dirty="0">
              <a:ln>
                <a:noFill/>
              </a:ln>
              <a:solidFill>
                <a:schemeClr val="tx1"/>
              </a:solidFill>
              <a:effectLst/>
              <a:latin typeface="Arial" pitchFamily="34" charset="0"/>
              <a:cs typeface="Arial" pitchFamily="34" charset="0"/>
            </a:endParaRPr>
          </a:p>
        </p:txBody>
      </p:sp>
      <p:sp>
        <p:nvSpPr>
          <p:cNvPr id="3078" name="AutoShape 6"/>
          <p:cNvSpPr>
            <a:spLocks noChangeArrowheads="1"/>
          </p:cNvSpPr>
          <p:nvPr/>
        </p:nvSpPr>
        <p:spPr bwMode="auto">
          <a:xfrm>
            <a:off x="1142976" y="4029058"/>
            <a:ext cx="3128982" cy="2471776"/>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200" b="1" i="0" u="none" strike="noStrike" cap="none" normalizeH="0" baseline="0" dirty="0">
                <a:ln>
                  <a:noFill/>
                </a:ln>
                <a:solidFill>
                  <a:schemeClr val="tx1"/>
                </a:solidFill>
                <a:effectLst/>
                <a:latin typeface="Calibri" pitchFamily="34" charset="0"/>
                <a:cs typeface="Arial" pitchFamily="34" charset="0"/>
              </a:rPr>
              <a:t>Positivas</a:t>
            </a:r>
          </a:p>
          <a:p>
            <a:pPr marL="457200" marR="0" lvl="1"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ES" sz="1200" b="0" i="0" u="none" strike="noStrike" cap="none" normalizeH="0" baseline="0" dirty="0">
                <a:ln>
                  <a:noFill/>
                </a:ln>
                <a:solidFill>
                  <a:schemeClr val="tx1"/>
                </a:solidFill>
                <a:effectLst/>
                <a:latin typeface="Arial Narrow" pitchFamily="34" charset="0"/>
                <a:cs typeface="Arial" pitchFamily="34" charset="0"/>
              </a:rPr>
              <a:t>Desarrollo industrial.</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ES" sz="1200" b="0" i="0" u="none" strike="noStrike" cap="none" normalizeH="0" baseline="0" dirty="0">
                <a:ln>
                  <a:noFill/>
                </a:ln>
                <a:solidFill>
                  <a:schemeClr val="tx1"/>
                </a:solidFill>
                <a:effectLst/>
                <a:latin typeface="Arial Narrow" pitchFamily="34" charset="0"/>
                <a:cs typeface="Arial" pitchFamily="34" charset="0"/>
              </a:rPr>
              <a:t>Nacionalización de los recursos naturales.</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ES" sz="1200" b="0" i="0" u="none" strike="noStrike" cap="none" normalizeH="0" baseline="0" dirty="0">
                <a:ln>
                  <a:noFill/>
                </a:ln>
                <a:solidFill>
                  <a:schemeClr val="tx1"/>
                </a:solidFill>
                <a:effectLst/>
                <a:latin typeface="Arial Narrow" pitchFamily="34" charset="0"/>
                <a:cs typeface="Arial" pitchFamily="34" charset="0"/>
              </a:rPr>
              <a:t>Mayor intervención estatal de la economía.</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ES" sz="1200" b="0" i="0" u="none" strike="noStrike" cap="none" normalizeH="0" baseline="0" dirty="0">
                <a:ln>
                  <a:noFill/>
                </a:ln>
                <a:solidFill>
                  <a:schemeClr val="tx1"/>
                </a:solidFill>
                <a:effectLst/>
                <a:latin typeface="Arial Narrow" pitchFamily="34" charset="0"/>
                <a:cs typeface="Arial" pitchFamily="34" charset="0"/>
              </a:rPr>
              <a:t>Urbanización.</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ES" sz="1200" b="0" i="0" u="none" strike="noStrike" cap="none" normalizeH="0" baseline="0" dirty="0">
                <a:ln>
                  <a:noFill/>
                </a:ln>
                <a:solidFill>
                  <a:schemeClr val="tx1"/>
                </a:solidFill>
                <a:effectLst/>
                <a:latin typeface="Arial Narrow" pitchFamily="34" charset="0"/>
                <a:cs typeface="Arial" pitchFamily="34" charset="0"/>
              </a:rPr>
              <a:t>Desarrollo de la educación, la salud y la higiene pública.</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ES" sz="1200" b="0" i="0" u="none" strike="noStrike" cap="none" normalizeH="0" baseline="0" dirty="0">
                <a:ln>
                  <a:noFill/>
                </a:ln>
                <a:solidFill>
                  <a:schemeClr val="tx1"/>
                </a:solidFill>
                <a:effectLst/>
                <a:latin typeface="Arial Narrow" pitchFamily="34" charset="0"/>
                <a:cs typeface="Arial" pitchFamily="34" charset="0"/>
              </a:rPr>
              <a:t>Procesos integracionistas.</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ES" sz="1200" b="0" i="0" u="none" strike="noStrike" cap="none" normalizeH="0" baseline="0" dirty="0">
                <a:ln>
                  <a:noFill/>
                </a:ln>
                <a:solidFill>
                  <a:schemeClr val="tx1"/>
                </a:solidFill>
                <a:effectLst/>
                <a:latin typeface="Arial Narrow" pitchFamily="34" charset="0"/>
                <a:cs typeface="Arial" pitchFamily="34" charset="0"/>
              </a:rPr>
              <a:t>Educación técnica.</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ES" sz="1200" b="0" i="0" u="none" strike="noStrike" cap="none" normalizeH="0" baseline="0" dirty="0">
                <a:ln>
                  <a:noFill/>
                </a:ln>
                <a:solidFill>
                  <a:schemeClr val="tx1"/>
                </a:solidFill>
                <a:effectLst/>
                <a:latin typeface="Arial Narrow" pitchFamily="34" charset="0"/>
                <a:cs typeface="Arial" pitchFamily="34" charset="0"/>
              </a:rPr>
              <a:t>Organizaciones sociales.</a:t>
            </a:r>
            <a:endParaRPr kumimoji="0" lang="es-CR" sz="1200" b="0" i="0" u="none" strike="noStrike" cap="none" normalizeH="0" baseline="0" dirty="0">
              <a:ln>
                <a:noFill/>
              </a:ln>
              <a:solidFill>
                <a:schemeClr val="tx1"/>
              </a:solidFill>
              <a:effectLst/>
              <a:latin typeface="Arial" pitchFamily="34" charset="0"/>
              <a:cs typeface="Arial" pitchFamily="34" charset="0"/>
            </a:endParaRPr>
          </a:p>
        </p:txBody>
      </p:sp>
      <p:sp>
        <p:nvSpPr>
          <p:cNvPr id="3079" name="AutoShape 7"/>
          <p:cNvSpPr>
            <a:spLocks noChangeArrowheads="1"/>
          </p:cNvSpPr>
          <p:nvPr/>
        </p:nvSpPr>
        <p:spPr bwMode="auto">
          <a:xfrm>
            <a:off x="3000364" y="1485882"/>
            <a:ext cx="3214710" cy="905683"/>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200" b="0" i="0" u="none" strike="noStrike" cap="none" normalizeH="0" baseline="0" dirty="0">
                <a:ln>
                  <a:noFill/>
                </a:ln>
                <a:solidFill>
                  <a:schemeClr val="tx1"/>
                </a:solidFill>
                <a:effectLst/>
                <a:latin typeface="Arial Narrow" pitchFamily="34" charset="0"/>
                <a:cs typeface="Arial" pitchFamily="34" charset="0"/>
              </a:rPr>
              <a:t>Sustituir la importación de bienes por medio de la producción industrial local y disminuir el peso del modelo </a:t>
            </a:r>
            <a:r>
              <a:rPr kumimoji="0" lang="es-ES" sz="1200" b="0" i="0" u="none" strike="noStrike" cap="none" normalizeH="0" baseline="0" dirty="0" err="1">
                <a:ln>
                  <a:noFill/>
                </a:ln>
                <a:solidFill>
                  <a:schemeClr val="tx1"/>
                </a:solidFill>
                <a:effectLst/>
                <a:latin typeface="Arial Narrow" pitchFamily="34" charset="0"/>
                <a:cs typeface="Arial" pitchFamily="34" charset="0"/>
              </a:rPr>
              <a:t>agroexportador</a:t>
            </a:r>
            <a:r>
              <a:rPr kumimoji="0" lang="es-ES" sz="1200" b="0" i="0" u="none" strike="noStrike" cap="none" normalizeH="0" baseline="0" dirty="0">
                <a:ln>
                  <a:noFill/>
                </a:ln>
                <a:solidFill>
                  <a:schemeClr val="tx1"/>
                </a:solidFill>
                <a:effectLst/>
                <a:latin typeface="Arial Narrow" pitchFamily="34" charset="0"/>
                <a:cs typeface="Arial" pitchFamily="34" charset="0"/>
              </a:rPr>
              <a:t> sobre la economía y la dependencia.</a:t>
            </a:r>
            <a:endParaRPr kumimoji="0" lang="es-CR" sz="1200" b="0" i="0" u="none" strike="noStrike" cap="none" normalizeH="0" baseline="0" dirty="0">
              <a:ln>
                <a:noFill/>
              </a:ln>
              <a:solidFill>
                <a:schemeClr val="tx1"/>
              </a:solidFill>
              <a:effectLst/>
              <a:latin typeface="Arial" pitchFamily="34" charset="0"/>
              <a:cs typeface="Arial" pitchFamily="34" charset="0"/>
            </a:endParaRPr>
          </a:p>
        </p:txBody>
      </p:sp>
      <p:sp>
        <p:nvSpPr>
          <p:cNvPr id="3080" name="AutoShape 8"/>
          <p:cNvSpPr>
            <a:spLocks noChangeArrowheads="1"/>
          </p:cNvSpPr>
          <p:nvPr/>
        </p:nvSpPr>
        <p:spPr bwMode="auto">
          <a:xfrm>
            <a:off x="642910" y="385745"/>
            <a:ext cx="2028848" cy="614363"/>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200" b="0" i="0" u="none" strike="noStrike" cap="none" normalizeH="0" baseline="0" dirty="0">
                <a:ln>
                  <a:noFill/>
                </a:ln>
                <a:solidFill>
                  <a:schemeClr val="tx1"/>
                </a:solidFill>
                <a:effectLst/>
                <a:latin typeface="Arial Narrow" pitchFamily="34" charset="0"/>
                <a:cs typeface="Arial" pitchFamily="34" charset="0"/>
              </a:rPr>
              <a:t>Desarrollo hacia dentro.</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s-ES" sz="1200" b="0" i="0" u="none" strike="noStrike" cap="none" normalizeH="0" baseline="0" dirty="0">
                <a:ln>
                  <a:noFill/>
                </a:ln>
                <a:solidFill>
                  <a:schemeClr val="tx1"/>
                </a:solidFill>
                <a:effectLst/>
                <a:latin typeface="Arial Narrow" pitchFamily="34" charset="0"/>
                <a:cs typeface="Arial" pitchFamily="34" charset="0"/>
              </a:rPr>
              <a:t>Desarrollo industrial.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CR" sz="1800" b="0" i="0" u="none" strike="noStrike" cap="none" normalizeH="0" baseline="0" dirty="0">
              <a:ln>
                <a:noFill/>
              </a:ln>
              <a:solidFill>
                <a:schemeClr val="tx1"/>
              </a:solidFill>
              <a:effectLst/>
              <a:latin typeface="Arial" pitchFamily="34" charset="0"/>
              <a:cs typeface="Arial" pitchFamily="34" charset="0"/>
            </a:endParaRPr>
          </a:p>
        </p:txBody>
      </p:sp>
      <p:sp>
        <p:nvSpPr>
          <p:cNvPr id="3081" name="Text Box 9"/>
          <p:cNvSpPr txBox="1">
            <a:spLocks noChangeArrowheads="1"/>
          </p:cNvSpPr>
          <p:nvPr/>
        </p:nvSpPr>
        <p:spPr bwMode="auto">
          <a:xfrm>
            <a:off x="2786058" y="385745"/>
            <a:ext cx="685800" cy="51753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900" b="0" i="1" u="none" strike="noStrike" cap="none" normalizeH="0" baseline="0">
                <a:ln>
                  <a:noFill/>
                </a:ln>
                <a:solidFill>
                  <a:schemeClr val="tx1"/>
                </a:solidFill>
                <a:effectLst/>
                <a:latin typeface="Arial Narrow" pitchFamily="34" charset="0"/>
                <a:cs typeface="Arial" pitchFamily="34" charset="0"/>
              </a:rPr>
              <a:t>conocido como</a:t>
            </a:r>
            <a:endParaRPr kumimoji="0" lang="es-CR" sz="1800" b="0" i="0" u="none" strike="noStrike" cap="none" normalizeH="0" baseline="0">
              <a:ln>
                <a:noFill/>
              </a:ln>
              <a:solidFill>
                <a:schemeClr val="tx1"/>
              </a:solidFill>
              <a:effectLst/>
              <a:latin typeface="Arial" pitchFamily="34" charset="0"/>
              <a:cs typeface="Arial" pitchFamily="34" charset="0"/>
            </a:endParaRPr>
          </a:p>
        </p:txBody>
      </p:sp>
      <p:sp>
        <p:nvSpPr>
          <p:cNvPr id="3082" name="Text Box 10"/>
          <p:cNvSpPr txBox="1">
            <a:spLocks noChangeArrowheads="1"/>
          </p:cNvSpPr>
          <p:nvPr/>
        </p:nvSpPr>
        <p:spPr bwMode="auto">
          <a:xfrm>
            <a:off x="5757858" y="385745"/>
            <a:ext cx="685800" cy="51753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900" b="0" i="1" u="none" strike="noStrike" cap="none" normalizeH="0" baseline="0">
                <a:ln>
                  <a:noFill/>
                </a:ln>
                <a:solidFill>
                  <a:schemeClr val="tx1"/>
                </a:solidFill>
                <a:effectLst/>
                <a:latin typeface="Arial Narrow" pitchFamily="34" charset="0"/>
                <a:cs typeface="Arial" pitchFamily="34" charset="0"/>
              </a:rPr>
              <a:t>dirigido por</a:t>
            </a:r>
            <a:endParaRPr kumimoji="0" lang="es-CR" sz="1800" b="0" i="0" u="none" strike="noStrike" cap="none" normalizeH="0" baseline="0">
              <a:ln>
                <a:noFill/>
              </a:ln>
              <a:solidFill>
                <a:schemeClr val="tx1"/>
              </a:solidFill>
              <a:effectLst/>
              <a:latin typeface="Arial" pitchFamily="34" charset="0"/>
              <a:cs typeface="Arial" pitchFamily="34" charset="0"/>
            </a:endParaRPr>
          </a:p>
        </p:txBody>
      </p:sp>
      <p:sp>
        <p:nvSpPr>
          <p:cNvPr id="3083" name="Line 11"/>
          <p:cNvSpPr>
            <a:spLocks noChangeShapeType="1"/>
          </p:cNvSpPr>
          <p:nvPr/>
        </p:nvSpPr>
        <p:spPr bwMode="auto">
          <a:xfrm flipH="1">
            <a:off x="3471858" y="614345"/>
            <a:ext cx="114300" cy="45719"/>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CR"/>
          </a:p>
        </p:txBody>
      </p:sp>
      <p:sp>
        <p:nvSpPr>
          <p:cNvPr id="3084" name="Line 12"/>
          <p:cNvSpPr>
            <a:spLocks noChangeShapeType="1"/>
          </p:cNvSpPr>
          <p:nvPr/>
        </p:nvSpPr>
        <p:spPr bwMode="auto">
          <a:xfrm flipH="1">
            <a:off x="2671758" y="614345"/>
            <a:ext cx="114300" cy="45719"/>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CR"/>
          </a:p>
        </p:txBody>
      </p:sp>
      <p:sp>
        <p:nvSpPr>
          <p:cNvPr id="3085" name="Line 13"/>
          <p:cNvSpPr>
            <a:spLocks noChangeShapeType="1"/>
          </p:cNvSpPr>
          <p:nvPr/>
        </p:nvSpPr>
        <p:spPr bwMode="auto">
          <a:xfrm>
            <a:off x="5643558" y="614345"/>
            <a:ext cx="114300" cy="45719"/>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CR"/>
          </a:p>
        </p:txBody>
      </p:sp>
      <p:sp>
        <p:nvSpPr>
          <p:cNvPr id="3086" name="Line 14"/>
          <p:cNvSpPr>
            <a:spLocks noChangeShapeType="1"/>
          </p:cNvSpPr>
          <p:nvPr/>
        </p:nvSpPr>
        <p:spPr bwMode="auto">
          <a:xfrm>
            <a:off x="6443658" y="614345"/>
            <a:ext cx="114300" cy="45719"/>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CR"/>
          </a:p>
        </p:txBody>
      </p:sp>
      <p:sp>
        <p:nvSpPr>
          <p:cNvPr id="3087" name="Text Box 15"/>
          <p:cNvSpPr txBox="1">
            <a:spLocks noChangeArrowheads="1"/>
          </p:cNvSpPr>
          <p:nvPr/>
        </p:nvSpPr>
        <p:spPr bwMode="auto">
          <a:xfrm>
            <a:off x="3929058" y="1071546"/>
            <a:ext cx="1485900" cy="3881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000" b="0" i="0" u="none" strike="noStrike" cap="none" normalizeH="0" baseline="0">
                <a:ln>
                  <a:noFill/>
                </a:ln>
                <a:solidFill>
                  <a:schemeClr val="tx1"/>
                </a:solidFill>
                <a:effectLst/>
                <a:latin typeface="Arial Narrow" pitchFamily="34" charset="0"/>
                <a:cs typeface="Arial" pitchFamily="34" charset="0"/>
              </a:rPr>
              <a:t>consiste en</a:t>
            </a:r>
            <a:endParaRPr kumimoji="0" lang="es-CR" sz="1800" b="0" i="0" u="none" strike="noStrike" cap="none" normalizeH="0" baseline="0">
              <a:ln>
                <a:noFill/>
              </a:ln>
              <a:solidFill>
                <a:schemeClr val="tx1"/>
              </a:solidFill>
              <a:effectLst/>
              <a:latin typeface="Arial" pitchFamily="34" charset="0"/>
              <a:cs typeface="Arial" pitchFamily="34" charset="0"/>
            </a:endParaRPr>
          </a:p>
        </p:txBody>
      </p:sp>
      <p:sp>
        <p:nvSpPr>
          <p:cNvPr id="3088" name="Text Box 16"/>
          <p:cNvSpPr txBox="1">
            <a:spLocks noChangeArrowheads="1"/>
          </p:cNvSpPr>
          <p:nvPr/>
        </p:nvSpPr>
        <p:spPr bwMode="auto">
          <a:xfrm>
            <a:off x="3929058" y="2400283"/>
            <a:ext cx="1257300" cy="3881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000" b="0" i="0" u="none" strike="noStrike" cap="none" normalizeH="0" baseline="0">
                <a:ln>
                  <a:noFill/>
                </a:ln>
                <a:solidFill>
                  <a:schemeClr val="tx1"/>
                </a:solidFill>
                <a:effectLst/>
                <a:latin typeface="Arial Narrow" pitchFamily="34" charset="0"/>
                <a:cs typeface="Arial" pitchFamily="34" charset="0"/>
              </a:rPr>
              <a:t>    para</a:t>
            </a:r>
            <a:endParaRPr kumimoji="0" lang="es-CR" sz="1800" b="0" i="0" u="none" strike="noStrike" cap="none" normalizeH="0" baseline="0">
              <a:ln>
                <a:noFill/>
              </a:ln>
              <a:solidFill>
                <a:schemeClr val="tx1"/>
              </a:solidFill>
              <a:effectLst/>
              <a:latin typeface="Arial" pitchFamily="34" charset="0"/>
              <a:cs typeface="Arial" pitchFamily="34" charset="0"/>
            </a:endParaRPr>
          </a:p>
        </p:txBody>
      </p:sp>
      <p:sp>
        <p:nvSpPr>
          <p:cNvPr id="3089" name="Text Box 17"/>
          <p:cNvSpPr txBox="1">
            <a:spLocks noChangeArrowheads="1"/>
          </p:cNvSpPr>
          <p:nvPr/>
        </p:nvSpPr>
        <p:spPr bwMode="auto">
          <a:xfrm>
            <a:off x="3700458" y="3386121"/>
            <a:ext cx="2171700" cy="3881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900" b="0" i="1" u="none" strike="noStrike" cap="none" normalizeH="0" baseline="0">
                <a:ln>
                  <a:noFill/>
                </a:ln>
                <a:solidFill>
                  <a:schemeClr val="tx1"/>
                </a:solidFill>
                <a:effectLst/>
                <a:latin typeface="Arial Narrow" pitchFamily="34" charset="0"/>
                <a:cs typeface="Arial" pitchFamily="34" charset="0"/>
              </a:rPr>
              <a:t>              produjo consecuencias</a:t>
            </a:r>
            <a:endParaRPr kumimoji="0" lang="es-CR" sz="1800" b="0" i="0" u="none" strike="noStrike" cap="none" normalizeH="0" baseline="0">
              <a:ln>
                <a:noFill/>
              </a:ln>
              <a:solidFill>
                <a:schemeClr val="tx1"/>
              </a:solidFill>
              <a:effectLst/>
              <a:latin typeface="Arial" pitchFamily="34" charset="0"/>
              <a:cs typeface="Arial" pitchFamily="34" charset="0"/>
            </a:endParaRPr>
          </a:p>
        </p:txBody>
      </p:sp>
      <p:sp>
        <p:nvSpPr>
          <p:cNvPr id="3090" name="Line 18"/>
          <p:cNvSpPr>
            <a:spLocks noChangeShapeType="1"/>
          </p:cNvSpPr>
          <p:nvPr/>
        </p:nvSpPr>
        <p:spPr bwMode="auto">
          <a:xfrm>
            <a:off x="4614858" y="957245"/>
            <a:ext cx="0" cy="12938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CR"/>
          </a:p>
        </p:txBody>
      </p:sp>
      <p:sp>
        <p:nvSpPr>
          <p:cNvPr id="3091" name="Line 19"/>
          <p:cNvSpPr>
            <a:spLocks noChangeShapeType="1"/>
          </p:cNvSpPr>
          <p:nvPr/>
        </p:nvSpPr>
        <p:spPr bwMode="auto">
          <a:xfrm>
            <a:off x="4614858" y="1300145"/>
            <a:ext cx="0" cy="12938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CR"/>
          </a:p>
        </p:txBody>
      </p:sp>
      <p:sp>
        <p:nvSpPr>
          <p:cNvPr id="3092" name="Line 20"/>
          <p:cNvSpPr>
            <a:spLocks noChangeShapeType="1"/>
          </p:cNvSpPr>
          <p:nvPr/>
        </p:nvSpPr>
        <p:spPr bwMode="auto">
          <a:xfrm>
            <a:off x="4614858" y="2285982"/>
            <a:ext cx="0" cy="12938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CR"/>
          </a:p>
        </p:txBody>
      </p:sp>
      <p:sp>
        <p:nvSpPr>
          <p:cNvPr id="3093" name="Line 21"/>
          <p:cNvSpPr>
            <a:spLocks noChangeShapeType="1"/>
          </p:cNvSpPr>
          <p:nvPr/>
        </p:nvSpPr>
        <p:spPr bwMode="auto">
          <a:xfrm>
            <a:off x="4614858" y="2671745"/>
            <a:ext cx="0" cy="12938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CR"/>
          </a:p>
        </p:txBody>
      </p:sp>
      <p:sp>
        <p:nvSpPr>
          <p:cNvPr id="3094" name="Line 22"/>
          <p:cNvSpPr>
            <a:spLocks noChangeShapeType="1"/>
          </p:cNvSpPr>
          <p:nvPr/>
        </p:nvSpPr>
        <p:spPr bwMode="auto">
          <a:xfrm>
            <a:off x="4614858" y="3271820"/>
            <a:ext cx="0" cy="12938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CR"/>
          </a:p>
        </p:txBody>
      </p:sp>
      <p:sp>
        <p:nvSpPr>
          <p:cNvPr id="3095" name="Line 23"/>
          <p:cNvSpPr>
            <a:spLocks noChangeShapeType="1"/>
          </p:cNvSpPr>
          <p:nvPr/>
        </p:nvSpPr>
        <p:spPr bwMode="auto">
          <a:xfrm>
            <a:off x="2786058" y="3800457"/>
            <a:ext cx="3886200" cy="45719"/>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CR"/>
          </a:p>
        </p:txBody>
      </p:sp>
      <p:sp>
        <p:nvSpPr>
          <p:cNvPr id="3096" name="Line 24"/>
          <p:cNvSpPr>
            <a:spLocks noChangeShapeType="1"/>
          </p:cNvSpPr>
          <p:nvPr/>
        </p:nvSpPr>
        <p:spPr bwMode="auto">
          <a:xfrm>
            <a:off x="2786058" y="3800457"/>
            <a:ext cx="0" cy="258767"/>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CR"/>
          </a:p>
        </p:txBody>
      </p:sp>
      <p:sp>
        <p:nvSpPr>
          <p:cNvPr id="3097" name="Line 25"/>
          <p:cNvSpPr>
            <a:spLocks noChangeShapeType="1"/>
          </p:cNvSpPr>
          <p:nvPr/>
        </p:nvSpPr>
        <p:spPr bwMode="auto">
          <a:xfrm>
            <a:off x="6672258" y="3800457"/>
            <a:ext cx="0" cy="258767"/>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CR"/>
          </a:p>
        </p:txBody>
      </p:sp>
      <p:sp>
        <p:nvSpPr>
          <p:cNvPr id="3098" name="Line 26"/>
          <p:cNvSpPr>
            <a:spLocks noChangeShapeType="1"/>
          </p:cNvSpPr>
          <p:nvPr/>
        </p:nvSpPr>
        <p:spPr bwMode="auto">
          <a:xfrm>
            <a:off x="4614858" y="3571857"/>
            <a:ext cx="0" cy="258767"/>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CR"/>
          </a:p>
        </p:txBody>
      </p:sp>
      <p:pic>
        <p:nvPicPr>
          <p:cNvPr id="28" name="Picture 3" descr="C:\Users\Rosa\Pictures\Galería multimedia de Microsoft\Cepal.jpg"/>
          <p:cNvPicPr>
            <a:picLocks noChangeAspect="1" noChangeArrowheads="1"/>
          </p:cNvPicPr>
          <p:nvPr/>
        </p:nvPicPr>
        <p:blipFill>
          <a:blip r:embed="rId2"/>
          <a:srcRect/>
          <a:stretch>
            <a:fillRect/>
          </a:stretch>
        </p:blipFill>
        <p:spPr bwMode="auto">
          <a:xfrm>
            <a:off x="6215074" y="1142984"/>
            <a:ext cx="2714644" cy="2571768"/>
          </a:xfrm>
          <a:prstGeom prst="rect">
            <a:avLst/>
          </a:prstGeom>
          <a:ln>
            <a:noFill/>
          </a:ln>
          <a:effectLst>
            <a:softEdge rad="112500"/>
          </a:effectLst>
        </p:spPr>
      </p:pic>
      <p:pic>
        <p:nvPicPr>
          <p:cNvPr id="30" name="Picture 2" descr="C:\Users\Rosa\Pictures\Galería multimedia de Microsoft\Modelo de Sustitución de Importaciones 3.jpg"/>
          <p:cNvPicPr>
            <a:picLocks noChangeAspect="1" noChangeArrowheads="1"/>
          </p:cNvPicPr>
          <p:nvPr/>
        </p:nvPicPr>
        <p:blipFill>
          <a:blip r:embed="rId3"/>
          <a:srcRect/>
          <a:stretch>
            <a:fillRect/>
          </a:stretch>
        </p:blipFill>
        <p:spPr bwMode="auto">
          <a:xfrm>
            <a:off x="0" y="1428736"/>
            <a:ext cx="2786114" cy="1897878"/>
          </a:xfrm>
          <a:prstGeom prst="rect">
            <a:avLst/>
          </a:prstGeom>
          <a:ln>
            <a:noFill/>
          </a:ln>
          <a:effectLst>
            <a:softEdge rad="112500"/>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340768"/>
            <a:ext cx="7772400" cy="1470025"/>
          </a:xfrm>
          <a:ln>
            <a:solidFill>
              <a:schemeClr val="accent1"/>
            </a:solidFill>
          </a:ln>
          <a:effectLst>
            <a:outerShdw blurRad="50800" dist="381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r>
              <a:rPr lang="es-CR" b="1" dirty="0">
                <a:ln w="12700">
                  <a:solidFill>
                    <a:schemeClr val="tx2">
                      <a:satMod val="155000"/>
                    </a:schemeClr>
                  </a:solidFill>
                  <a:prstDash val="solid"/>
                </a:ln>
                <a:solidFill>
                  <a:srgbClr val="FF33CC"/>
                </a:solidFill>
                <a:effectLst>
                  <a:outerShdw blurRad="41275" dist="20320" dir="1800000" algn="tl" rotWithShape="0">
                    <a:srgbClr val="000000">
                      <a:alpha val="40000"/>
                    </a:srgbClr>
                  </a:outerShdw>
                </a:effectLst>
              </a:rPr>
              <a:t>Objetivo </a:t>
            </a:r>
            <a:r>
              <a:rPr lang="es-CR" b="1" dirty="0" smtClean="0">
                <a:ln w="12700">
                  <a:solidFill>
                    <a:schemeClr val="tx2">
                      <a:satMod val="155000"/>
                    </a:schemeClr>
                  </a:solidFill>
                  <a:prstDash val="solid"/>
                </a:ln>
                <a:solidFill>
                  <a:srgbClr val="FF33CC"/>
                </a:solidFill>
                <a:effectLst>
                  <a:outerShdw blurRad="41275" dist="20320" dir="1800000" algn="tl" rotWithShape="0">
                    <a:srgbClr val="000000">
                      <a:alpha val="40000"/>
                    </a:srgbClr>
                  </a:outerShdw>
                </a:effectLst>
              </a:rPr>
              <a:t>8.</a:t>
            </a:r>
            <a:r>
              <a:rPr lang="es-C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s-C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Subtítulo"/>
          <p:cNvSpPr>
            <a:spLocks noGrp="1"/>
          </p:cNvSpPr>
          <p:nvPr>
            <p:ph type="subTitle" idx="1"/>
          </p:nvPr>
        </p:nvSpPr>
        <p:spPr>
          <a:xfrm>
            <a:off x="1331640" y="3140968"/>
            <a:ext cx="6768752" cy="1944216"/>
          </a:xfrm>
          <a:solidFill>
            <a:srgbClr val="FF33CC"/>
          </a:solidFill>
          <a:effectLst>
            <a:softEdge rad="317500"/>
          </a:effectLst>
        </p:spPr>
        <p:txBody>
          <a:bodyPr>
            <a:normAutofit fontScale="92500" lnSpcReduction="20000"/>
          </a:bodyPr>
          <a:lstStyle/>
          <a:p>
            <a:r>
              <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Analizar las características de los procesos democratización en América Latina y la problemática socioeconómica y cultural en el contexto del proceso de globalización.</a:t>
            </a:r>
          </a:p>
          <a:p>
            <a:endParaRPr lang="es-C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500034" y="142852"/>
            <a:ext cx="3857652" cy="6529387"/>
          </a:xfrm>
          <a:prstGeom prst="rect">
            <a:avLst/>
          </a:prstGeom>
          <a:ln w="76200">
            <a:prstDash val="sysDot"/>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CR" b="1" i="1" u="none" strike="noStrike" cap="none" normalizeH="0" baseline="0" dirty="0">
                <a:ln>
                  <a:noFill/>
                </a:ln>
                <a:solidFill>
                  <a:schemeClr val="tx1"/>
                </a:solidFill>
                <a:effectLst/>
                <a:latin typeface="AR CHRISTY" pitchFamily="2" charset="0"/>
                <a:cs typeface="Aharoni" pitchFamily="2" charset="-79"/>
              </a:rPr>
              <a:t>REVOLUCIÓN CUBANA</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CR" sz="1600" b="1" i="1" u="none" strike="noStrike" cap="none" normalizeH="0" baseline="0" dirty="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CR" sz="1600" b="1" i="1" u="none" strike="noStrike" cap="none" normalizeH="0" baseline="0" dirty="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CR" sz="1600" b="1" i="1" u="none" strike="noStrike" cap="none" normalizeH="0" baseline="0" dirty="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CR" sz="1600" b="1" i="1" u="none" strike="noStrike" cap="none" normalizeH="0" baseline="0" dirty="0">
              <a:ln>
                <a:noFill/>
              </a:ln>
              <a:solidFill>
                <a:srgbClr val="FF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CR" sz="1600" b="1" i="1" u="none" strike="noStrike" cap="none" normalizeH="0" baseline="0" dirty="0">
              <a:ln>
                <a:noFill/>
              </a:ln>
              <a:solidFill>
                <a:srgbClr val="FF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CR" sz="1600" b="1" i="1" u="none" strike="noStrike" cap="none" normalizeH="0" baseline="0" dirty="0">
              <a:ln>
                <a:noFill/>
              </a:ln>
              <a:solidFill>
                <a:srgbClr val="FF00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s-ES" sz="1400" b="1" i="0" u="none" strike="noStrike" cap="none" normalizeH="0" baseline="0" dirty="0">
                <a:ln>
                  <a:noFill/>
                </a:ln>
                <a:solidFill>
                  <a:schemeClr val="tx1"/>
                </a:solidFill>
                <a:effectLst/>
                <a:latin typeface="Times New Roman" pitchFamily="18" charset="0"/>
                <a:cs typeface="Arial" pitchFamily="34" charset="0"/>
              </a:rPr>
              <a:t>CAUSAS</a:t>
            </a:r>
          </a:p>
          <a:p>
            <a:pPr marL="0" marR="0" lvl="0" indent="0" algn="l" defTabSz="914400" rtl="0" eaLnBrk="1" fontAlgn="base" latinLnBrk="0" hangingPunct="1">
              <a:lnSpc>
                <a:spcPct val="100000"/>
              </a:lnSpc>
              <a:spcBef>
                <a:spcPct val="0"/>
              </a:spcBef>
              <a:buClrTx/>
              <a:buSzTx/>
              <a:buFont typeface="Wingdings" pitchFamily="2" charset="2"/>
              <a:buChar char="ü"/>
              <a:tabLst/>
            </a:pPr>
            <a:r>
              <a:rPr kumimoji="0" lang="es-ES" sz="1400" b="0" i="0" u="none" strike="noStrike" cap="none" normalizeH="0" baseline="0" dirty="0">
                <a:ln>
                  <a:noFill/>
                </a:ln>
                <a:solidFill>
                  <a:schemeClr val="tx1"/>
                </a:solidFill>
                <a:effectLst/>
                <a:latin typeface="Arial Narrow" pitchFamily="34" charset="0"/>
                <a:cs typeface="Arial" pitchFamily="34" charset="0"/>
              </a:rPr>
              <a:t>Empobrecimiento del pueblo.</a:t>
            </a:r>
          </a:p>
          <a:p>
            <a:pPr marL="0" marR="0" lvl="0" indent="0" algn="l" defTabSz="914400" rtl="0" eaLnBrk="1" fontAlgn="base" latinLnBrk="0" hangingPunct="1">
              <a:lnSpc>
                <a:spcPct val="100000"/>
              </a:lnSpc>
              <a:spcBef>
                <a:spcPct val="0"/>
              </a:spcBef>
              <a:buClrTx/>
              <a:buSzTx/>
              <a:buFont typeface="Wingdings" pitchFamily="2" charset="2"/>
              <a:buChar char="ü"/>
              <a:tabLst/>
            </a:pPr>
            <a:r>
              <a:rPr kumimoji="0" lang="es-ES" sz="1400" b="0" i="0" u="none" strike="noStrike" cap="none" normalizeH="0" baseline="0" dirty="0">
                <a:ln>
                  <a:noFill/>
                </a:ln>
                <a:solidFill>
                  <a:schemeClr val="tx1"/>
                </a:solidFill>
                <a:effectLst/>
                <a:latin typeface="Arial Narrow" pitchFamily="34" charset="0"/>
                <a:cs typeface="Arial" pitchFamily="34" charset="0"/>
              </a:rPr>
              <a:t>Política represiva contra el pueblo.</a:t>
            </a:r>
          </a:p>
          <a:p>
            <a:pPr marL="0" marR="0" lvl="0" indent="0" algn="l" defTabSz="914400" rtl="0" eaLnBrk="1" fontAlgn="base" latinLnBrk="0" hangingPunct="1">
              <a:lnSpc>
                <a:spcPct val="100000"/>
              </a:lnSpc>
              <a:spcBef>
                <a:spcPct val="0"/>
              </a:spcBef>
              <a:buClrTx/>
              <a:buSzTx/>
              <a:buFont typeface="Wingdings" pitchFamily="2" charset="2"/>
              <a:buChar char="ü"/>
              <a:tabLst/>
            </a:pPr>
            <a:r>
              <a:rPr kumimoji="0" lang="es-ES" sz="1400" b="0" i="0" u="none" strike="noStrike" cap="none" normalizeH="0" baseline="0" dirty="0">
                <a:ln>
                  <a:noFill/>
                </a:ln>
                <a:solidFill>
                  <a:schemeClr val="tx1"/>
                </a:solidFill>
                <a:effectLst/>
                <a:latin typeface="Arial Narrow" pitchFamily="34" charset="0"/>
                <a:cs typeface="Arial" pitchFamily="34" charset="0"/>
              </a:rPr>
              <a:t> Dominio de Estados Unidos.</a:t>
            </a:r>
          </a:p>
          <a:p>
            <a:pPr marL="0" marR="0" lvl="0" indent="0" algn="l" defTabSz="914400" rtl="0" eaLnBrk="1" fontAlgn="base" latinLnBrk="0" hangingPunct="1">
              <a:lnSpc>
                <a:spcPct val="100000"/>
              </a:lnSpc>
              <a:spcBef>
                <a:spcPct val="0"/>
              </a:spcBef>
              <a:buClrTx/>
              <a:buSzTx/>
              <a:buFont typeface="Wingdings" pitchFamily="2" charset="2"/>
              <a:buChar char="ü"/>
              <a:tabLst/>
            </a:pPr>
            <a:r>
              <a:rPr kumimoji="0" lang="es-ES" sz="1400" b="0" i="0" u="none" strike="noStrike" cap="none" normalizeH="0" baseline="0" dirty="0">
                <a:ln>
                  <a:noFill/>
                </a:ln>
                <a:solidFill>
                  <a:schemeClr val="tx1"/>
                </a:solidFill>
                <a:effectLst/>
                <a:latin typeface="Arial Narrow" pitchFamily="34" charset="0"/>
                <a:cs typeface="Arial" pitchFamily="34" charset="0"/>
              </a:rPr>
              <a:t> Corrupción.</a:t>
            </a:r>
          </a:p>
          <a:p>
            <a:pPr marL="0" marR="0" lvl="0" indent="0" algn="l" defTabSz="914400" rtl="0" eaLnBrk="1" fontAlgn="base" latinLnBrk="0" hangingPunct="1">
              <a:lnSpc>
                <a:spcPct val="100000"/>
              </a:lnSpc>
              <a:spcBef>
                <a:spcPct val="0"/>
              </a:spcBef>
              <a:spcAft>
                <a:spcPct val="0"/>
              </a:spcAft>
              <a:buClr>
                <a:srgbClr val="000000"/>
              </a:buClr>
              <a:buSzTx/>
              <a:buFont typeface="Wingdings" pitchFamily="2" charset="2"/>
              <a:buChar char="ü"/>
              <a:tabLst/>
            </a:pPr>
            <a:r>
              <a:rPr kumimoji="0" lang="es-ES" sz="1400" b="0" i="0" u="none" strike="noStrike" cap="none" normalizeH="0" baseline="0" dirty="0">
                <a:ln>
                  <a:noFill/>
                </a:ln>
                <a:solidFill>
                  <a:srgbClr val="000000"/>
                </a:solidFill>
                <a:effectLst/>
                <a:latin typeface="Arial Narrow" pitchFamily="34" charset="0"/>
                <a:cs typeface="Arial" pitchFamily="34" charset="0"/>
              </a:rPr>
              <a:t>Latifundio.</a:t>
            </a:r>
            <a:endParaRPr kumimoji="0" lang="es-ES" sz="1400" b="0" i="0" u="none" strike="noStrike" cap="none" normalizeH="0" baseline="0" dirty="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Wingdings" pitchFamily="2" charset="2"/>
              <a:buChar char="ü"/>
              <a:tabLst/>
            </a:pPr>
            <a:r>
              <a:rPr kumimoji="0" lang="es-ES" sz="1400" b="0" i="0" u="none" strike="noStrike" cap="none" normalizeH="0" baseline="0" dirty="0">
                <a:ln>
                  <a:noFill/>
                </a:ln>
                <a:solidFill>
                  <a:srgbClr val="000000"/>
                </a:solidFill>
                <a:effectLst/>
                <a:latin typeface="Arial Narrow" pitchFamily="34" charset="0"/>
                <a:cs typeface="Arial" pitchFamily="34" charset="0"/>
              </a:rPr>
              <a:t> Dictadura Fulgencio Batista</a:t>
            </a:r>
            <a:endParaRPr lang="es-ES" sz="1400" dirty="0">
              <a:solidFill>
                <a:schemeClr val="tx1"/>
              </a:solidFill>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tabLst/>
            </a:pPr>
            <a:endParaRPr kumimoji="0" lang="es-ES" sz="1400" b="0" i="1" u="none" strike="noStrike" cap="none" normalizeH="0" baseline="0" dirty="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tabLst/>
            </a:pPr>
            <a:r>
              <a:rPr lang="es-ES" sz="1400" b="1" i="1" dirty="0">
                <a:solidFill>
                  <a:schemeClr val="tx1"/>
                </a:solidFill>
                <a:latin typeface="Arial Narrow" pitchFamily="34" charset="0"/>
                <a:cs typeface="Arial" pitchFamily="34" charset="0"/>
              </a:rPr>
              <a:t>CONSECUENCIAS</a:t>
            </a:r>
          </a:p>
          <a:p>
            <a:pPr marL="0" marR="0" lvl="0" indent="0" algn="l" defTabSz="914400" rtl="0" eaLnBrk="1" fontAlgn="base" latinLnBrk="0" hangingPunct="1">
              <a:lnSpc>
                <a:spcPct val="100000"/>
              </a:lnSpc>
              <a:spcBef>
                <a:spcPct val="0"/>
              </a:spcBef>
              <a:spcAft>
                <a:spcPct val="0"/>
              </a:spcAft>
              <a:buClr>
                <a:srgbClr val="000000"/>
              </a:buClr>
              <a:buSzTx/>
              <a:tabLst/>
            </a:pPr>
            <a:endParaRPr lang="es-CR" sz="1400" i="1" dirty="0">
              <a:solidFill>
                <a:srgbClr val="000000"/>
              </a:solidFill>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Wingdings" pitchFamily="2" charset="2"/>
              <a:buChar char="ü"/>
              <a:tabLst/>
            </a:pPr>
            <a:r>
              <a:rPr kumimoji="0" lang="es-ES" sz="1400" b="0" i="0" u="none" strike="noStrike" cap="none" normalizeH="0" baseline="0" dirty="0">
                <a:ln>
                  <a:noFill/>
                </a:ln>
                <a:solidFill>
                  <a:schemeClr val="tx1"/>
                </a:solidFill>
                <a:effectLst/>
                <a:latin typeface="Arial Narrow" pitchFamily="34" charset="0"/>
                <a:cs typeface="Arial" pitchFamily="34" charset="0"/>
              </a:rPr>
              <a:t>Gobierno socialista.</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s-ES" sz="1400" b="0" i="0" u="none" strike="noStrike" cap="none" normalizeH="0" baseline="0" dirty="0">
                <a:ln>
                  <a:noFill/>
                </a:ln>
                <a:solidFill>
                  <a:schemeClr val="tx1"/>
                </a:solidFill>
                <a:effectLst/>
                <a:latin typeface="Arial Narrow" pitchFamily="34" charset="0"/>
                <a:cs typeface="Arial" pitchFamily="34" charset="0"/>
              </a:rPr>
              <a:t>Reforma Agraria.</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s-ES" sz="1400" b="0" i="0" u="none" strike="noStrike" cap="none" normalizeH="0" baseline="0" dirty="0">
                <a:ln>
                  <a:noFill/>
                </a:ln>
                <a:solidFill>
                  <a:schemeClr val="tx1"/>
                </a:solidFill>
                <a:effectLst/>
                <a:latin typeface="Arial Narrow" pitchFamily="34" charset="0"/>
                <a:cs typeface="Arial" pitchFamily="34" charset="0"/>
              </a:rPr>
              <a:t>Bloqueo económico por parte de Estados Unidos.</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s-ES" sz="1400" b="0" i="0" u="none" strike="noStrike" cap="none" normalizeH="0" baseline="0" dirty="0">
                <a:ln>
                  <a:noFill/>
                </a:ln>
                <a:solidFill>
                  <a:schemeClr val="tx1"/>
                </a:solidFill>
                <a:effectLst/>
                <a:latin typeface="Arial Narrow" pitchFamily="34" charset="0"/>
                <a:cs typeface="Arial" pitchFamily="34" charset="0"/>
              </a:rPr>
              <a:t>Apoyo de URSS.</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s-ES" sz="1400" b="0" i="0" u="none" strike="noStrike" cap="none" normalizeH="0" baseline="0" dirty="0">
                <a:ln>
                  <a:noFill/>
                </a:ln>
                <a:solidFill>
                  <a:schemeClr val="tx1"/>
                </a:solidFill>
                <a:effectLst/>
                <a:latin typeface="Arial Narrow" pitchFamily="34" charset="0"/>
                <a:cs typeface="Arial" pitchFamily="34" charset="0"/>
              </a:rPr>
              <a:t>Amenaza al capitalismo en América Latina.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CR" sz="1800" b="0" i="0" u="none" strike="noStrike" cap="none" normalizeH="0" baseline="0" dirty="0">
              <a:ln>
                <a:noFill/>
              </a:ln>
              <a:solidFill>
                <a:schemeClr val="tx1"/>
              </a:solidFill>
              <a:effectLst/>
              <a:latin typeface="Arial" pitchFamily="34" charset="0"/>
              <a:cs typeface="Arial" pitchFamily="34" charset="0"/>
            </a:endParaRPr>
          </a:p>
        </p:txBody>
      </p:sp>
      <p:sp>
        <p:nvSpPr>
          <p:cNvPr id="4100" name="Text Box 4"/>
          <p:cNvSpPr txBox="1">
            <a:spLocks noChangeArrowheads="1"/>
          </p:cNvSpPr>
          <p:nvPr/>
        </p:nvSpPr>
        <p:spPr bwMode="auto">
          <a:xfrm>
            <a:off x="4572000" y="142852"/>
            <a:ext cx="4071966" cy="6529387"/>
          </a:xfrm>
          <a:prstGeom prst="rect">
            <a:avLst/>
          </a:prstGeom>
          <a:ln w="76200">
            <a:prstDash val="sysDot"/>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CR" b="1" i="1" u="none" strike="noStrike" cap="none" normalizeH="0" baseline="0" dirty="0">
                <a:ln>
                  <a:noFill/>
                </a:ln>
                <a:solidFill>
                  <a:schemeClr val="tx1"/>
                </a:solidFill>
                <a:effectLst/>
                <a:latin typeface="AR CHRISTY" pitchFamily="2" charset="0"/>
                <a:cs typeface="Arial" pitchFamily="34" charset="0"/>
              </a:rPr>
              <a:t>REVOLUCIÓN MEXICANA</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CR" sz="1600" b="1" i="1" u="none" strike="noStrike" cap="none" normalizeH="0" baseline="0" dirty="0">
              <a:ln>
                <a:noFill/>
              </a:ln>
              <a:solidFill>
                <a:schemeClr val="tx1"/>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CR" sz="1600" b="1" i="1" u="none" strike="noStrike" cap="none" normalizeH="0" baseline="0" dirty="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CR" sz="1600" b="1" i="1" u="none" strike="noStrike" cap="none" normalizeH="0" baseline="0" dirty="0">
              <a:ln>
                <a:noFill/>
              </a:ln>
              <a:solidFill>
                <a:srgbClr val="FF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CR" sz="1600" b="1" i="1" u="none" strike="noStrike" cap="none" normalizeH="0" baseline="0" dirty="0">
              <a:ln>
                <a:noFill/>
              </a:ln>
              <a:solidFill>
                <a:srgbClr val="FF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lang="es-CR" sz="1600" b="1" i="1" dirty="0">
              <a:solidFill>
                <a:srgbClr val="FF0000"/>
              </a:solidFill>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CR" sz="1600" b="1" i="1" u="none" strike="noStrike" cap="none" normalizeH="0" baseline="0" dirty="0">
              <a:ln>
                <a:noFill/>
              </a:ln>
              <a:solidFill>
                <a:srgbClr val="FF00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s-ES" sz="1400" b="1" i="0" u="none" strike="noStrike" cap="none" normalizeH="0" baseline="0" dirty="0">
                <a:ln>
                  <a:noFill/>
                </a:ln>
                <a:solidFill>
                  <a:schemeClr val="tx1"/>
                </a:solidFill>
                <a:effectLst/>
                <a:latin typeface="Arial Narrow" pitchFamily="34" charset="0"/>
                <a:cs typeface="Arial" pitchFamily="34" charset="0"/>
              </a:rPr>
              <a:t>CAUSAS</a:t>
            </a:r>
          </a:p>
          <a:p>
            <a:pPr marL="0" marR="0" lvl="0" indent="0" algn="l" defTabSz="914400" rtl="0" eaLnBrk="1" fontAlgn="base" latinLnBrk="0" hangingPunct="1">
              <a:lnSpc>
                <a:spcPct val="100000"/>
              </a:lnSpc>
              <a:spcBef>
                <a:spcPct val="0"/>
              </a:spcBef>
              <a:buClrTx/>
              <a:buSzTx/>
              <a:buFont typeface="Wingdings" pitchFamily="2" charset="2"/>
              <a:buChar char="ü"/>
              <a:tabLst/>
            </a:pPr>
            <a:r>
              <a:rPr kumimoji="0" lang="es-ES" sz="1400" b="0" i="0" u="none" strike="noStrike" cap="none" normalizeH="0" baseline="0" dirty="0">
                <a:ln>
                  <a:noFill/>
                </a:ln>
                <a:solidFill>
                  <a:schemeClr val="tx1"/>
                </a:solidFill>
                <a:effectLst/>
                <a:latin typeface="Arial Narrow" pitchFamily="34" charset="0"/>
                <a:cs typeface="Arial" pitchFamily="34" charset="0"/>
              </a:rPr>
              <a:t>Dominio extranjero.</a:t>
            </a:r>
          </a:p>
          <a:p>
            <a:pPr marL="0" marR="0" lvl="0" indent="0" algn="l" defTabSz="914400" rtl="0" eaLnBrk="1" fontAlgn="base" latinLnBrk="0" hangingPunct="1">
              <a:lnSpc>
                <a:spcPct val="100000"/>
              </a:lnSpc>
              <a:spcBef>
                <a:spcPct val="0"/>
              </a:spcBef>
              <a:buClrTx/>
              <a:buSzTx/>
              <a:buFont typeface="Wingdings" pitchFamily="2" charset="2"/>
              <a:buChar char="ü"/>
              <a:tabLst/>
            </a:pPr>
            <a:r>
              <a:rPr kumimoji="0" lang="es-ES" sz="1400" b="0" i="0" u="none" strike="noStrike" cap="none" normalizeH="0" baseline="0" dirty="0">
                <a:ln>
                  <a:noFill/>
                </a:ln>
                <a:solidFill>
                  <a:schemeClr val="tx1"/>
                </a:solidFill>
                <a:effectLst/>
                <a:latin typeface="Arial Narrow" pitchFamily="34" charset="0"/>
                <a:cs typeface="Arial" pitchFamily="34" charset="0"/>
              </a:rPr>
              <a:t>Descontento popular contra el gobierno de Porfirio Díaz.</a:t>
            </a:r>
          </a:p>
          <a:p>
            <a:pPr marL="0" marR="0" lvl="0" indent="0" algn="l" defTabSz="914400" rtl="0" eaLnBrk="1" fontAlgn="base" latinLnBrk="0" hangingPunct="1">
              <a:lnSpc>
                <a:spcPct val="100000"/>
              </a:lnSpc>
              <a:spcBef>
                <a:spcPct val="0"/>
              </a:spcBef>
              <a:buClrTx/>
              <a:buSzTx/>
              <a:buFont typeface="Wingdings" pitchFamily="2" charset="2"/>
              <a:buChar char="ü"/>
              <a:tabLst/>
            </a:pPr>
            <a:r>
              <a:rPr kumimoji="0" lang="es-ES" sz="1400" b="0" i="0" u="none" strike="noStrike" cap="none" normalizeH="0" baseline="0" dirty="0">
                <a:ln>
                  <a:noFill/>
                </a:ln>
                <a:solidFill>
                  <a:schemeClr val="tx1"/>
                </a:solidFill>
                <a:effectLst/>
                <a:latin typeface="Arial Narrow" pitchFamily="34" charset="0"/>
                <a:cs typeface="Arial" pitchFamily="34" charset="0"/>
              </a:rPr>
              <a:t>Propiedad privada en pocas manos.</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s-ES" sz="1400" b="0" i="0" u="none" strike="noStrike" cap="none" normalizeH="0" baseline="0" dirty="0">
                <a:ln>
                  <a:noFill/>
                </a:ln>
                <a:solidFill>
                  <a:schemeClr val="tx1"/>
                </a:solidFill>
                <a:effectLst/>
                <a:latin typeface="Arial Narrow" pitchFamily="34" charset="0"/>
                <a:cs typeface="Arial" pitchFamily="34" charset="0"/>
              </a:rPr>
              <a:t>Campesinos sin tierras.</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s-ES" sz="1400" b="0" i="0" u="none" strike="noStrike" cap="none" normalizeH="0" baseline="0" dirty="0">
                <a:ln>
                  <a:noFill/>
                </a:ln>
                <a:solidFill>
                  <a:schemeClr val="tx1"/>
                </a:solidFill>
                <a:effectLst/>
                <a:latin typeface="Arial Narrow" pitchFamily="34" charset="0"/>
                <a:cs typeface="Arial" pitchFamily="34" charset="0"/>
              </a:rPr>
              <a:t>Inconformidad obreros clase media.</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s-ES" sz="1400" b="0" i="0" u="none" strike="noStrike" cap="none" normalizeH="0" baseline="0" dirty="0">
                <a:ln>
                  <a:noFill/>
                </a:ln>
                <a:solidFill>
                  <a:schemeClr val="tx1"/>
                </a:solidFill>
                <a:effectLst/>
                <a:latin typeface="Arial Narrow" pitchFamily="34" charset="0"/>
                <a:cs typeface="Arial" pitchFamily="34" charset="0"/>
              </a:rPr>
              <a:t>Ausencia de derechos laborales</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1400" b="0"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lang="es-ES" sz="1400" b="1" dirty="0">
                <a:latin typeface="Times New Roman" pitchFamily="18" charset="0"/>
                <a:cs typeface="Arial" pitchFamily="34" charset="0"/>
              </a:rPr>
              <a:t>CONSECUENCIAS</a:t>
            </a:r>
          </a:p>
          <a:p>
            <a:pPr marL="0" marR="0" lvl="0" indent="0" algn="l" defTabSz="914400" rtl="0" eaLnBrk="1" fontAlgn="base" latinLnBrk="0" hangingPunct="1">
              <a:lnSpc>
                <a:spcPct val="100000"/>
              </a:lnSpc>
              <a:spcBef>
                <a:spcPct val="0"/>
              </a:spcBef>
              <a:buClrTx/>
              <a:buSzTx/>
              <a:buFont typeface="Wingdings" pitchFamily="2" charset="2"/>
              <a:buChar char="ü"/>
              <a:tabLst/>
            </a:pPr>
            <a:r>
              <a:rPr kumimoji="0" lang="es-ES" sz="1400" b="0" i="0" u="none" strike="noStrike" cap="none" normalizeH="0" baseline="0" dirty="0">
                <a:ln>
                  <a:noFill/>
                </a:ln>
                <a:solidFill>
                  <a:schemeClr val="tx1"/>
                </a:solidFill>
                <a:effectLst/>
                <a:latin typeface="Arial Narrow" pitchFamily="34" charset="0"/>
                <a:cs typeface="Arial" pitchFamily="34" charset="0"/>
              </a:rPr>
              <a:t>Nueva legislación sector agrario (1917), </a:t>
            </a:r>
            <a:r>
              <a:rPr kumimoji="0" lang="es-ES" sz="1400" b="1" i="0" u="none" strike="noStrike" cap="none" normalizeH="0" baseline="0" dirty="0">
                <a:ln>
                  <a:noFill/>
                </a:ln>
                <a:solidFill>
                  <a:schemeClr val="tx1"/>
                </a:solidFill>
                <a:effectLst/>
                <a:latin typeface="Arial Narrow" pitchFamily="34" charset="0"/>
                <a:cs typeface="Arial" pitchFamily="34" charset="0"/>
              </a:rPr>
              <a:t>reforma agraria</a:t>
            </a:r>
          </a:p>
          <a:p>
            <a:pPr marL="0" marR="0" lvl="0" indent="0" algn="l" defTabSz="914400" rtl="0" eaLnBrk="1" fontAlgn="base" latinLnBrk="0" hangingPunct="1">
              <a:lnSpc>
                <a:spcPct val="100000"/>
              </a:lnSpc>
              <a:spcBef>
                <a:spcPct val="0"/>
              </a:spcBef>
              <a:buClrTx/>
              <a:buSzTx/>
              <a:buFont typeface="Wingdings" pitchFamily="2" charset="2"/>
              <a:buChar char="ü"/>
              <a:tabLst/>
            </a:pPr>
            <a:r>
              <a:rPr kumimoji="0" lang="es-ES" sz="1400" b="0" i="0" u="none" strike="noStrike" cap="none" normalizeH="0" baseline="0" dirty="0">
                <a:ln>
                  <a:noFill/>
                </a:ln>
                <a:solidFill>
                  <a:schemeClr val="tx1"/>
                </a:solidFill>
                <a:effectLst/>
                <a:latin typeface="Arial Narrow" pitchFamily="34" charset="0"/>
                <a:cs typeface="Arial" pitchFamily="34" charset="0"/>
              </a:rPr>
              <a:t>Nacionalización de minerales, ferrocarriles y banca.</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s-ES" sz="1400" b="0" i="0" u="none" strike="noStrike" cap="none" normalizeH="0" baseline="0" dirty="0">
                <a:ln>
                  <a:noFill/>
                </a:ln>
                <a:solidFill>
                  <a:schemeClr val="tx1"/>
                </a:solidFill>
                <a:effectLst/>
                <a:latin typeface="Arial Narrow" pitchFamily="34" charset="0"/>
                <a:cs typeface="Arial" pitchFamily="34" charset="0"/>
              </a:rPr>
              <a:t>Garantías laborales.</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s-ES" sz="1400" b="0" i="0" u="none" strike="noStrike" cap="none" normalizeH="0" baseline="0" dirty="0">
                <a:ln>
                  <a:noFill/>
                </a:ln>
                <a:solidFill>
                  <a:schemeClr val="tx1"/>
                </a:solidFill>
                <a:effectLst/>
                <a:latin typeface="Arial Narrow" pitchFamily="34" charset="0"/>
                <a:cs typeface="Arial" pitchFamily="34" charset="0"/>
              </a:rPr>
              <a:t>Surge el Partido Revolucionario Institucional ( PRI)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CR" sz="1800" b="0" i="0" u="none" strike="noStrike" cap="none" normalizeH="0" baseline="0" dirty="0">
              <a:ln>
                <a:noFill/>
              </a:ln>
              <a:solidFill>
                <a:schemeClr val="tx1"/>
              </a:solidFill>
              <a:effectLst/>
              <a:latin typeface="Arial" pitchFamily="34" charset="0"/>
              <a:cs typeface="Arial" pitchFamily="34" charset="0"/>
            </a:endParaRPr>
          </a:p>
        </p:txBody>
      </p:sp>
      <p:pic>
        <p:nvPicPr>
          <p:cNvPr id="6" name="5 Imagen" descr="C:\Users\Rosa\Pictures\Galería multimedia de Microsoft\AO9D3Z7CA0RTHCGCA6FU5V9CAX6IV12CA0LNRVUCAH0MOUZCAB44HD2CALDXG9MCAFLDJQ5CAFWG5BFCAC04WH4CACVQEP3CAH806VICAR3XQ3QCAON8MIUCARFJXYJCAUX894VCAJNP65ECA9TSSQSCAYY5W62.jpg"/>
          <p:cNvPicPr/>
          <p:nvPr/>
        </p:nvPicPr>
        <p:blipFill>
          <a:blip r:embed="rId2"/>
          <a:srcRect/>
          <a:stretch>
            <a:fillRect/>
          </a:stretch>
        </p:blipFill>
        <p:spPr bwMode="auto">
          <a:xfrm>
            <a:off x="928662" y="714356"/>
            <a:ext cx="2676208" cy="1836738"/>
          </a:xfrm>
          <a:prstGeom prst="rect">
            <a:avLst/>
          </a:prstGeom>
          <a:ln>
            <a:noFill/>
          </a:ln>
          <a:effectLst>
            <a:softEdge rad="112500"/>
          </a:effectLst>
        </p:spPr>
      </p:pic>
      <p:pic>
        <p:nvPicPr>
          <p:cNvPr id="7" name="6 Imagen" descr="C:\Users\Rosa\Pictures\Galería multimedia de Microsoft\images[1] (2).jpg"/>
          <p:cNvPicPr/>
          <p:nvPr/>
        </p:nvPicPr>
        <p:blipFill>
          <a:blip r:embed="rId3"/>
          <a:srcRect/>
          <a:stretch>
            <a:fillRect/>
          </a:stretch>
        </p:blipFill>
        <p:spPr bwMode="auto">
          <a:xfrm>
            <a:off x="5286380" y="642918"/>
            <a:ext cx="2328545" cy="1967230"/>
          </a:xfrm>
          <a:prstGeom prst="rect">
            <a:avLst/>
          </a:prstGeom>
          <a:ln>
            <a:noFill/>
          </a:ln>
          <a:effectLst>
            <a:softEdge rad="112500"/>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57158" y="285728"/>
            <a:ext cx="2643206" cy="6143668"/>
          </a:xfrm>
          <a:prstGeom prst="rect">
            <a:avLst/>
          </a:prstGeom>
          <a:ln w="76200">
            <a:headEnd/>
            <a:tailEnd/>
          </a:ln>
          <a:effectLst>
            <a:glow rad="1397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CR" sz="1400" b="1" i="0" u="none" strike="noStrike" cap="none" normalizeH="0" baseline="0" dirty="0">
                <a:ln>
                  <a:noFill/>
                </a:ln>
                <a:solidFill>
                  <a:schemeClr val="tx1"/>
                </a:solidFill>
                <a:effectLst/>
                <a:latin typeface="Arial Narrow" pitchFamily="34" charset="0"/>
                <a:cs typeface="Arial" pitchFamily="34" charset="0"/>
              </a:rPr>
              <a:t>Chile: </a:t>
            </a:r>
          </a:p>
          <a:p>
            <a:pPr fontAlgn="base">
              <a:spcBef>
                <a:spcPct val="0"/>
              </a:spcBef>
              <a:spcAft>
                <a:spcPts val="1000"/>
              </a:spcAft>
            </a:pPr>
            <a:r>
              <a:rPr lang="es-ES" sz="1400" b="1" dirty="0"/>
              <a:t> </a:t>
            </a:r>
            <a:r>
              <a:rPr lang="es-ES" sz="1400" dirty="0"/>
              <a:t>En 1973 las fuerzas armadas derrocan al gobierno socialista de </a:t>
            </a:r>
            <a:r>
              <a:rPr lang="es-ES" sz="1400" b="1" i="1" u="sng" dirty="0"/>
              <a:t>Salvador Allende</a:t>
            </a:r>
            <a:r>
              <a:rPr lang="es-ES" sz="1400" dirty="0"/>
              <a:t> y ponen en la presidencia a </a:t>
            </a:r>
            <a:r>
              <a:rPr lang="es-ES" sz="1400" b="1" i="1" u="sng" dirty="0"/>
              <a:t>Augusto Pinochet</a:t>
            </a:r>
            <a:r>
              <a:rPr lang="es-ES" sz="1400" dirty="0"/>
              <a:t>, quien posteriormente suprimiría las garantías constitucionales. Gobernó bajo una fuerte dictadura, represiva contra el pueblo, hasta que en 1990 llega al poder </a:t>
            </a:r>
            <a:r>
              <a:rPr lang="es-ES" sz="1400" b="1" i="1" u="sng" dirty="0"/>
              <a:t>Patricio Aylwin</a:t>
            </a:r>
            <a:r>
              <a:rPr lang="es-ES" sz="1400" dirty="0"/>
              <a:t> cuando vuelve a la democracia.</a:t>
            </a:r>
            <a:endParaRPr lang="es-CR" sz="1400" dirty="0"/>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CR" sz="1000" b="1" i="0" u="none" strike="noStrike" cap="none" normalizeH="0" baseline="0" dirty="0">
              <a:ln>
                <a:noFill/>
              </a:ln>
              <a:solidFill>
                <a:schemeClr val="tx1"/>
              </a:solidFill>
              <a:effectLst/>
              <a:latin typeface="Arial Narrow"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CR" sz="1100" b="0" i="0" u="none" strike="noStrike" cap="none" normalizeH="0" baseline="0" dirty="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CR" sz="1000" b="0" i="0" u="none" strike="noStrike" cap="none" normalizeH="0" baseline="0" dirty="0">
              <a:ln>
                <a:noFill/>
              </a:ln>
              <a:solidFill>
                <a:schemeClr val="tx1"/>
              </a:solidFill>
              <a:effectLst/>
              <a:latin typeface="Arial Narrow"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lang="es-CR" sz="1000" dirty="0">
              <a:latin typeface="Arial Narrow"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CR" sz="1000" b="0" i="0" u="none" strike="noStrike" cap="none" normalizeH="0" baseline="0" dirty="0">
              <a:ln>
                <a:noFill/>
              </a:ln>
              <a:solidFill>
                <a:schemeClr val="tx1"/>
              </a:solidFill>
              <a:effectLst/>
              <a:latin typeface="Arial Narrow"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lang="es-CR" sz="1000" dirty="0">
              <a:latin typeface="Arial Narrow"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CR" sz="1000" b="0" i="0" u="none" strike="noStrike" cap="none" normalizeH="0" baseline="0" dirty="0">
              <a:ln>
                <a:noFill/>
              </a:ln>
              <a:solidFill>
                <a:schemeClr val="tx1"/>
              </a:solidFill>
              <a:effectLst/>
              <a:latin typeface="Arial Narrow"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lang="es-CR" sz="1000" dirty="0">
              <a:latin typeface="Arial Narrow"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CR" sz="1000" b="0" i="0" u="none" strike="noStrike" cap="none" normalizeH="0" baseline="0" dirty="0">
              <a:ln>
                <a:noFill/>
              </a:ln>
              <a:solidFill>
                <a:schemeClr val="tx1"/>
              </a:solidFill>
              <a:effectLst/>
              <a:latin typeface="Arial Narrow"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CR" sz="1400" b="1" i="0" u="none" strike="noStrike" cap="none" normalizeH="0" baseline="0" dirty="0">
                <a:ln>
                  <a:noFill/>
                </a:ln>
                <a:solidFill>
                  <a:schemeClr val="tx1"/>
                </a:solidFill>
                <a:effectLst/>
                <a:latin typeface="Arial Narrow" pitchFamily="34" charset="0"/>
                <a:cs typeface="Arial" pitchFamily="34" charset="0"/>
              </a:rPr>
              <a:t>Augusto </a:t>
            </a:r>
            <a:r>
              <a:rPr kumimoji="0" lang="es-CR" sz="1400" b="1" i="0" u="none" strike="noStrike" cap="none" normalizeH="0" baseline="0" dirty="0" err="1">
                <a:ln>
                  <a:noFill/>
                </a:ln>
                <a:solidFill>
                  <a:schemeClr val="tx1"/>
                </a:solidFill>
                <a:effectLst/>
                <a:latin typeface="Arial Narrow" pitchFamily="34" charset="0"/>
                <a:cs typeface="Arial" pitchFamily="34" charset="0"/>
              </a:rPr>
              <a:t>Pinichet</a:t>
            </a:r>
            <a:endParaRPr kumimoji="0" lang="es-CR" sz="1400" b="1" i="0" u="none" strike="noStrike" cap="none" normalizeH="0" baseline="0" dirty="0">
              <a:ln>
                <a:noFill/>
              </a:ln>
              <a:solidFill>
                <a:schemeClr val="tx1"/>
              </a:solidFill>
              <a:effectLst/>
              <a:latin typeface="Arial" pitchFamily="34" charset="0"/>
              <a:cs typeface="Arial" pitchFamily="34" charset="0"/>
            </a:endParaRPr>
          </a:p>
        </p:txBody>
      </p:sp>
      <p:sp>
        <p:nvSpPr>
          <p:cNvPr id="5123" name="Text Box 3"/>
          <p:cNvSpPr txBox="1">
            <a:spLocks noChangeArrowheads="1"/>
          </p:cNvSpPr>
          <p:nvPr/>
        </p:nvSpPr>
        <p:spPr bwMode="auto">
          <a:xfrm>
            <a:off x="3214678" y="285728"/>
            <a:ext cx="2714644" cy="6143668"/>
          </a:xfrm>
          <a:prstGeom prst="rect">
            <a:avLst/>
          </a:prstGeom>
          <a:ln w="76200">
            <a:headEnd/>
            <a:tailEnd/>
          </a:ln>
          <a:effectLst>
            <a:glow rad="139700">
              <a:schemeClr val="accent5">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CR" sz="1400" b="1" i="0" u="none" strike="noStrike" cap="none" normalizeH="0" baseline="0" dirty="0">
                <a:ln>
                  <a:noFill/>
                </a:ln>
                <a:solidFill>
                  <a:schemeClr val="tx1"/>
                </a:solidFill>
                <a:effectLst/>
                <a:cs typeface="Arial" pitchFamily="34" charset="0"/>
              </a:rPr>
              <a:t>Argentina:</a:t>
            </a:r>
          </a:p>
          <a:p>
            <a:pPr marL="0" marR="0" lvl="0" indent="0" algn="l" defTabSz="914400" rtl="0" eaLnBrk="1" fontAlgn="base" latinLnBrk="0" hangingPunct="1">
              <a:lnSpc>
                <a:spcPct val="100000"/>
              </a:lnSpc>
              <a:spcBef>
                <a:spcPct val="0"/>
              </a:spcBef>
              <a:spcAft>
                <a:spcPts val="1000"/>
              </a:spcAft>
              <a:buClrTx/>
              <a:buSzTx/>
              <a:buFontTx/>
              <a:buNone/>
              <a:tabLst/>
            </a:pPr>
            <a:r>
              <a:rPr lang="es-CR" sz="1400" b="1" dirty="0">
                <a:cs typeface="Arial" pitchFamily="34" charset="0"/>
              </a:rPr>
              <a:t>J</a:t>
            </a:r>
            <a:r>
              <a:rPr kumimoji="0" lang="es-CR" sz="1400" b="1" i="0" u="none" strike="noStrike" cap="none" normalizeH="0" baseline="0" dirty="0">
                <a:ln>
                  <a:noFill/>
                </a:ln>
                <a:solidFill>
                  <a:schemeClr val="tx1"/>
                </a:solidFill>
                <a:effectLst/>
                <a:cs typeface="Arial" pitchFamily="34" charset="0"/>
              </a:rPr>
              <a:t>uan Domingo Perón</a:t>
            </a:r>
            <a:r>
              <a:rPr kumimoji="0" lang="es-CR" sz="1400" b="0" i="0" u="none" strike="noStrike" cap="none" normalizeH="0" baseline="0" dirty="0">
                <a:ln>
                  <a:noFill/>
                </a:ln>
                <a:solidFill>
                  <a:schemeClr val="tx1"/>
                </a:solidFill>
                <a:effectLst/>
                <a:cs typeface="Arial" pitchFamily="34" charset="0"/>
              </a:rPr>
              <a:t> llegó a ser líder de este movimiento del golpe de Estado de 1943  y en las elecciones de 1946 ganó la presidencia con una importante mayoría.</a:t>
            </a:r>
          </a:p>
          <a:p>
            <a:pPr marL="0" marR="0" lvl="0" indent="0" algn="l" defTabSz="914400" rtl="0" eaLnBrk="1" fontAlgn="base" latinLnBrk="0" hangingPunct="1">
              <a:lnSpc>
                <a:spcPct val="100000"/>
              </a:lnSpc>
              <a:spcBef>
                <a:spcPct val="0"/>
              </a:spcBef>
              <a:spcAft>
                <a:spcPts val="1000"/>
              </a:spcAft>
              <a:buClrTx/>
              <a:buSzTx/>
              <a:buFontTx/>
              <a:buNone/>
              <a:tabLst/>
            </a:pPr>
            <a:r>
              <a:rPr lang="es-CR" sz="1400" dirty="0">
                <a:cs typeface="Arial" pitchFamily="34" charset="0"/>
              </a:rPr>
              <a:t>Su p</a:t>
            </a:r>
            <a:r>
              <a:rPr kumimoji="0" lang="es-CR" sz="1400" b="0" i="0" u="none" strike="noStrike" cap="none" normalizeH="0" baseline="0" dirty="0">
                <a:ln>
                  <a:noFill/>
                </a:ln>
                <a:solidFill>
                  <a:schemeClr val="tx1"/>
                </a:solidFill>
                <a:effectLst/>
                <a:cs typeface="Arial" pitchFamily="34" charset="0"/>
              </a:rPr>
              <a:t>rincipal colaboradora a su esposa: </a:t>
            </a:r>
            <a:r>
              <a:rPr kumimoji="0" lang="es-CR" sz="1400" b="1" i="0" u="none" strike="noStrike" cap="none" normalizeH="0" baseline="0" dirty="0">
                <a:ln>
                  <a:noFill/>
                </a:ln>
                <a:solidFill>
                  <a:schemeClr val="tx1"/>
                </a:solidFill>
                <a:effectLst/>
                <a:cs typeface="Arial" pitchFamily="34" charset="0"/>
              </a:rPr>
              <a:t>Eva Duarte de Perón</a:t>
            </a:r>
            <a:r>
              <a:rPr kumimoji="0" lang="es-CR" sz="1400" b="0" i="0" u="none" strike="noStrike" cap="none" normalizeH="0" baseline="0" dirty="0">
                <a:ln>
                  <a:noFill/>
                </a:ln>
                <a:solidFill>
                  <a:schemeClr val="tx1"/>
                </a:solidFill>
                <a:effectLst/>
                <a:cs typeface="Arial" pitchFamily="34" charset="0"/>
              </a:rPr>
              <a:t>. Ella logró grandes conquistas para los pobres y los obreros llamados" d</a:t>
            </a:r>
            <a:r>
              <a:rPr kumimoji="0" lang="es-CR" sz="1400" b="1" i="0" u="none" strike="noStrike" cap="none" normalizeH="0" baseline="0" dirty="0">
                <a:ln>
                  <a:noFill/>
                </a:ln>
                <a:solidFill>
                  <a:schemeClr val="tx1"/>
                </a:solidFill>
                <a:effectLst/>
                <a:cs typeface="Arial" pitchFamily="34" charset="0"/>
              </a:rPr>
              <a:t>escamisados</a:t>
            </a:r>
            <a:r>
              <a:rPr kumimoji="0" lang="es-CR" sz="1400" b="0" i="0" u="none" strike="noStrike" cap="none" normalizeH="0" baseline="0" dirty="0">
                <a:ln>
                  <a:noFill/>
                </a:ln>
                <a:solidFill>
                  <a:schemeClr val="tx1"/>
                </a:solidFill>
                <a:effectLst/>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CR" sz="1400" b="0" i="0" u="none" strike="noStrike" cap="none" normalizeH="0" baseline="0" dirty="0">
                <a:ln>
                  <a:noFill/>
                </a:ln>
                <a:solidFill>
                  <a:schemeClr val="tx1"/>
                </a:solidFill>
                <a:effectLst/>
                <a:cs typeface="Arial" pitchFamily="34" charset="0"/>
              </a:rPr>
              <a:t>El </a:t>
            </a:r>
            <a:r>
              <a:rPr kumimoji="0" lang="es-CR" sz="1400" b="1" i="0" u="none" strike="noStrike" cap="none" normalizeH="0" baseline="0" dirty="0">
                <a:ln>
                  <a:noFill/>
                </a:ln>
                <a:solidFill>
                  <a:schemeClr val="tx1"/>
                </a:solidFill>
                <a:effectLst/>
                <a:cs typeface="Arial" pitchFamily="34" charset="0"/>
              </a:rPr>
              <a:t>justicialismo</a:t>
            </a:r>
            <a:r>
              <a:rPr kumimoji="0" lang="es-CR" sz="1400" b="0" i="0" u="none" strike="noStrike" cap="none" normalizeH="0" baseline="0" dirty="0">
                <a:ln>
                  <a:noFill/>
                </a:ln>
                <a:solidFill>
                  <a:schemeClr val="tx1"/>
                </a:solidFill>
                <a:effectLst/>
                <a:cs typeface="Arial" pitchFamily="34" charset="0"/>
              </a:rPr>
              <a:t> fue el nombre dado a su doctrina en la que se fundamentó su movimiento. </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CR" sz="1400" b="0" i="0" u="none" strike="noStrike" cap="none" normalizeH="0" baseline="0" dirty="0">
                <a:ln>
                  <a:noFill/>
                </a:ln>
                <a:solidFill>
                  <a:schemeClr val="tx1"/>
                </a:solidFill>
                <a:effectLst/>
                <a:cs typeface="Arial" pitchFamily="34" charset="0"/>
              </a:rPr>
              <a:t>En 1983 se realizan elecciones libres de las que salió electo  </a:t>
            </a:r>
            <a:r>
              <a:rPr kumimoji="0" lang="es-CR" sz="1400" b="1" i="0" u="none" strike="noStrike" cap="none" normalizeH="0" baseline="0" dirty="0">
                <a:ln>
                  <a:noFill/>
                </a:ln>
                <a:solidFill>
                  <a:schemeClr val="tx1"/>
                </a:solidFill>
                <a:effectLst/>
                <a:cs typeface="Arial" pitchFamily="34" charset="0"/>
              </a:rPr>
              <a:t>Raúl Alfonsín</a:t>
            </a:r>
            <a:r>
              <a:rPr kumimoji="0" lang="es-CR" sz="1400" b="0" i="0" u="none" strike="noStrike" cap="none" normalizeH="0" baseline="0" dirty="0">
                <a:ln>
                  <a:noFill/>
                </a:ln>
                <a:solidFill>
                  <a:schemeClr val="tx1"/>
                </a:solidFill>
                <a:effectLst/>
                <a:cs typeface="Arial" pitchFamily="34" charset="0"/>
              </a:rPr>
              <a:t>; el nuevo gobierno trajo democracia a su país.</a:t>
            </a:r>
          </a:p>
          <a:p>
            <a:pPr marL="0" marR="0" lvl="0" indent="0" algn="l" defTabSz="914400" rtl="0" eaLnBrk="1" fontAlgn="base" latinLnBrk="0" hangingPunct="1">
              <a:lnSpc>
                <a:spcPct val="100000"/>
              </a:lnSpc>
              <a:spcBef>
                <a:spcPct val="0"/>
              </a:spcBef>
              <a:spcAft>
                <a:spcPct val="0"/>
              </a:spcAft>
              <a:buClrTx/>
              <a:buSzTx/>
              <a:tabLst/>
            </a:pPr>
            <a:endParaRPr kumimoji="0" lang="es-CR" sz="1400" b="0" i="0" u="none" strike="noStrike" cap="none" normalizeH="0" baseline="0" dirty="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CR" sz="1100" b="0" i="0" u="none" strike="noStrike" cap="none" normalizeH="0" baseline="0" dirty="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CR" sz="1100" b="0" i="0" u="none" strike="noStrike" cap="none" normalizeH="0" baseline="0" dirty="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CR" sz="1100" b="0" i="0" u="none" strike="noStrike" cap="none" normalizeH="0" baseline="0" dirty="0">
              <a:ln>
                <a:noFill/>
              </a:ln>
              <a:solidFill>
                <a:schemeClr val="tx1"/>
              </a:solidFill>
              <a:effectLst/>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CR" sz="1400" b="1" i="0" u="none" strike="noStrike" cap="none" normalizeH="0" baseline="0" dirty="0">
              <a:ln>
                <a:noFill/>
              </a:ln>
              <a:solidFill>
                <a:schemeClr val="tx1"/>
              </a:solidFill>
              <a:effectLst/>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CR" sz="1400" b="1" i="0" u="none" strike="noStrike" cap="none" normalizeH="0" baseline="0" dirty="0">
                <a:ln>
                  <a:noFill/>
                </a:ln>
                <a:solidFill>
                  <a:schemeClr val="tx1"/>
                </a:solidFill>
                <a:effectLst/>
                <a:cs typeface="Arial" pitchFamily="34" charset="0"/>
              </a:rPr>
              <a:t>Juan</a:t>
            </a:r>
            <a:r>
              <a:rPr kumimoji="0" lang="es-CR" sz="1400" b="1" i="0" u="none" strike="noStrike" cap="none" normalizeH="0" dirty="0">
                <a:ln>
                  <a:noFill/>
                </a:ln>
                <a:solidFill>
                  <a:schemeClr val="tx1"/>
                </a:solidFill>
                <a:effectLst/>
                <a:cs typeface="Arial" pitchFamily="34" charset="0"/>
              </a:rPr>
              <a:t> Domingo Perón</a:t>
            </a:r>
            <a:endParaRPr kumimoji="0" lang="es-CR" sz="1400" b="1" i="0" u="none" strike="noStrike" cap="none" normalizeH="0" baseline="0" dirty="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CR" sz="1100" b="0" i="0" u="none" strike="noStrike" cap="none" normalizeH="0" baseline="0" dirty="0">
              <a:ln>
                <a:noFill/>
              </a:ln>
              <a:solidFill>
                <a:schemeClr val="tx1"/>
              </a:solidFill>
              <a:effectLst/>
              <a:latin typeface="Garamond"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CR" sz="1100" b="0" i="0" u="none" strike="noStrike" cap="none" normalizeH="0" baseline="0" dirty="0">
              <a:ln>
                <a:noFill/>
              </a:ln>
              <a:solidFill>
                <a:schemeClr val="tx1"/>
              </a:solidFill>
              <a:effectLst/>
              <a:latin typeface="Garamond"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s-CR" sz="1100" b="0" i="0" u="none" strike="noStrike" cap="none" normalizeH="0" baseline="0" dirty="0">
                <a:ln>
                  <a:noFill/>
                </a:ln>
                <a:solidFill>
                  <a:schemeClr val="tx1"/>
                </a:solidFill>
                <a:effectLst/>
                <a:latin typeface="Garamond"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CR" sz="1800" b="0" i="0" u="none" strike="noStrike" cap="none" normalizeH="0" baseline="0" dirty="0">
              <a:ln>
                <a:noFill/>
              </a:ln>
              <a:solidFill>
                <a:schemeClr val="tx1"/>
              </a:solidFill>
              <a:effectLst/>
              <a:latin typeface="Arial" pitchFamily="34" charset="0"/>
              <a:cs typeface="Arial" pitchFamily="34" charset="0"/>
            </a:endParaRPr>
          </a:p>
        </p:txBody>
      </p:sp>
      <p:sp>
        <p:nvSpPr>
          <p:cNvPr id="5124" name="Text Box 4"/>
          <p:cNvSpPr txBox="1">
            <a:spLocks noChangeArrowheads="1"/>
          </p:cNvSpPr>
          <p:nvPr/>
        </p:nvSpPr>
        <p:spPr bwMode="auto">
          <a:xfrm>
            <a:off x="6215074" y="285728"/>
            <a:ext cx="2643206" cy="6143668"/>
          </a:xfrm>
          <a:prstGeom prst="rect">
            <a:avLst/>
          </a:prstGeom>
          <a:ln w="76200">
            <a:headEnd/>
            <a:tailEnd/>
          </a:ln>
          <a:effectLst>
            <a:glow rad="139700">
              <a:schemeClr val="accent2">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CR" sz="1400" b="1" i="0" u="none" strike="noStrike" cap="none" normalizeH="0" baseline="0" dirty="0">
                <a:ln>
                  <a:noFill/>
                </a:ln>
                <a:solidFill>
                  <a:schemeClr val="tx1"/>
                </a:solidFill>
                <a:effectLst/>
                <a:cs typeface="Arial" pitchFamily="34" charset="0"/>
              </a:rPr>
              <a:t>Venezuela:</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CR" sz="1400" b="0" i="0" u="none" strike="noStrike" cap="none" normalizeH="0" baseline="0" dirty="0">
                <a:ln>
                  <a:noFill/>
                </a:ln>
                <a:solidFill>
                  <a:schemeClr val="tx1"/>
                </a:solidFill>
                <a:effectLst/>
                <a:cs typeface="Arial" pitchFamily="34" charset="0"/>
              </a:rPr>
              <a:t>En 1998 el líder del golpe, </a:t>
            </a:r>
            <a:r>
              <a:rPr kumimoji="0" lang="es-CR" sz="1400" b="1" i="0" u="none" strike="noStrike" cap="none" normalizeH="0" baseline="0" dirty="0">
                <a:ln>
                  <a:noFill/>
                </a:ln>
                <a:solidFill>
                  <a:schemeClr val="tx1"/>
                </a:solidFill>
                <a:effectLst/>
                <a:cs typeface="Arial" pitchFamily="34" charset="0"/>
              </a:rPr>
              <a:t>Chávez,</a:t>
            </a:r>
            <a:r>
              <a:rPr kumimoji="0" lang="es-CR" sz="1400" b="0" i="0" u="none" strike="noStrike" cap="none" normalizeH="0" baseline="0" dirty="0">
                <a:ln>
                  <a:noFill/>
                </a:ln>
                <a:solidFill>
                  <a:schemeClr val="tx1"/>
                </a:solidFill>
                <a:effectLst/>
                <a:cs typeface="Arial" pitchFamily="34" charset="0"/>
              </a:rPr>
              <a:t> formó un partido llamado el </a:t>
            </a:r>
            <a:r>
              <a:rPr kumimoji="0" lang="es-CR" sz="1400" b="1" i="0" u="none" strike="noStrike" cap="none" normalizeH="0" baseline="0" dirty="0">
                <a:ln>
                  <a:noFill/>
                </a:ln>
                <a:solidFill>
                  <a:schemeClr val="tx1"/>
                </a:solidFill>
                <a:effectLst/>
                <a:cs typeface="Arial" pitchFamily="34" charset="0"/>
              </a:rPr>
              <a:t>Movimiento Quinta República (MVR)</a:t>
            </a:r>
            <a:r>
              <a:rPr kumimoji="0" lang="es-CR" sz="1400" b="0" i="0" u="none" strike="noStrike" cap="none" normalizeH="0" baseline="0" dirty="0">
                <a:ln>
                  <a:noFill/>
                </a:ln>
                <a:solidFill>
                  <a:schemeClr val="tx1"/>
                </a:solidFill>
                <a:effectLst/>
                <a:cs typeface="Arial" pitchFamily="34" charset="0"/>
              </a:rPr>
              <a:t>, ganó la presidencia en 1999 como </a:t>
            </a:r>
            <a:r>
              <a:rPr kumimoji="0" lang="es-CR" sz="1400" b="1" i="0" u="none" strike="noStrike" cap="none" normalizeH="0" baseline="0" dirty="0">
                <a:ln>
                  <a:noFill/>
                </a:ln>
                <a:solidFill>
                  <a:schemeClr val="tx1"/>
                </a:solidFill>
                <a:effectLst/>
                <a:cs typeface="Arial" pitchFamily="34" charset="0"/>
              </a:rPr>
              <a:t>abanderado del pueblo y de las reformas sociales.</a:t>
            </a:r>
            <a:endParaRPr kumimoji="0" lang="es-CR" sz="1400" b="0" i="0" u="none" strike="noStrike" cap="none" normalizeH="0" baseline="0" dirty="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CR" sz="1400" b="0" i="0" u="none" strike="noStrike" cap="none" normalizeH="0" baseline="0" dirty="0">
                <a:ln>
                  <a:noFill/>
                </a:ln>
                <a:solidFill>
                  <a:schemeClr val="tx1"/>
                </a:solidFill>
                <a:effectLst/>
                <a:cs typeface="Arial" pitchFamily="34" charset="0"/>
              </a:rPr>
              <a:t>Chávez alteró la constitución para reforzar el Poder Ejecutivo y  su país que adoptó el nombre de </a:t>
            </a:r>
            <a:r>
              <a:rPr kumimoji="0" lang="es-CR" sz="1400" b="1" i="0" u="none" strike="noStrike" cap="none" normalizeH="0" baseline="0" dirty="0">
                <a:ln>
                  <a:noFill/>
                </a:ln>
                <a:solidFill>
                  <a:schemeClr val="tx1"/>
                </a:solidFill>
                <a:effectLst/>
                <a:cs typeface="Arial" pitchFamily="34" charset="0"/>
              </a:rPr>
              <a:t>“República Bolivariana de Venezuela”.</a:t>
            </a:r>
            <a:endParaRPr kumimoji="0" lang="es-CR" sz="1400" b="0" i="0" u="none" strike="noStrike" cap="none" normalizeH="0" baseline="0" dirty="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CR" sz="1400" b="0" i="0" u="none" strike="noStrike" cap="none" normalizeH="0" baseline="0" dirty="0">
                <a:ln>
                  <a:noFill/>
                </a:ln>
                <a:solidFill>
                  <a:schemeClr val="tx1"/>
                </a:solidFill>
                <a:effectLst/>
                <a:cs typeface="Arial" pitchFamily="34" charset="0"/>
              </a:rPr>
              <a:t>El ánimo </a:t>
            </a:r>
            <a:r>
              <a:rPr kumimoji="0" lang="es-CR" sz="1400" b="0" i="0" u="none" strike="noStrike" cap="none" normalizeH="0" baseline="0" dirty="0" err="1">
                <a:ln>
                  <a:noFill/>
                </a:ln>
                <a:solidFill>
                  <a:schemeClr val="tx1"/>
                </a:solidFill>
                <a:effectLst/>
                <a:cs typeface="Arial" pitchFamily="34" charset="0"/>
              </a:rPr>
              <a:t>antinorteamericano</a:t>
            </a:r>
            <a:r>
              <a:rPr kumimoji="0" lang="es-CR" sz="1400" b="0" i="0" u="none" strike="noStrike" cap="none" normalizeH="0" baseline="0" dirty="0">
                <a:ln>
                  <a:noFill/>
                </a:ln>
                <a:solidFill>
                  <a:schemeClr val="tx1"/>
                </a:solidFill>
                <a:effectLst/>
                <a:cs typeface="Arial" pitchFamily="34" charset="0"/>
              </a:rPr>
              <a:t> de Chávez y su proximidad con Fidel Castro es un punto importante en la agenda de ingobernabilidad en Latinoamérica.</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endParaRPr kumimoji="0" lang="es-CR" sz="1400" b="0" i="0" u="none" strike="noStrike" cap="none" normalizeH="0" baseline="0" dirty="0">
              <a:ln>
                <a:noFill/>
              </a:ln>
              <a:solidFill>
                <a:schemeClr val="tx1"/>
              </a:solidFill>
              <a:effectLst/>
              <a:cs typeface="Arial" pitchFamily="34" charset="0"/>
            </a:endParaRPr>
          </a:p>
          <a:p>
            <a:pPr marL="457200" marR="0" lvl="1" indent="0" algn="l" defTabSz="914400" rtl="0" eaLnBrk="1" fontAlgn="base" latinLnBrk="0" hangingPunct="1">
              <a:lnSpc>
                <a:spcPct val="100000"/>
              </a:lnSpc>
              <a:spcBef>
                <a:spcPct val="0"/>
              </a:spcBef>
              <a:spcAft>
                <a:spcPts val="1000"/>
              </a:spcAft>
              <a:buClrTx/>
              <a:buSzTx/>
              <a:buFontTx/>
              <a:buNone/>
              <a:tabLst/>
            </a:pPr>
            <a:endParaRPr kumimoji="0" lang="es-CR" sz="1000" b="0" i="0" u="none" strike="noStrike" cap="none" normalizeH="0" baseline="0" dirty="0">
              <a:ln>
                <a:noFill/>
              </a:ln>
              <a:solidFill>
                <a:schemeClr val="tx1"/>
              </a:solidFill>
              <a:effectLst/>
              <a:latin typeface="Arial Narrow"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CR" sz="1100" b="0" i="0" u="none" strike="noStrike" cap="none" normalizeH="0" baseline="0" dirty="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CR" sz="1000" b="0" i="0" u="none" strike="noStrike" cap="none" normalizeH="0" baseline="0" dirty="0">
              <a:ln>
                <a:noFill/>
              </a:ln>
              <a:solidFill>
                <a:schemeClr val="tx1"/>
              </a:solidFill>
              <a:effectLst/>
              <a:latin typeface="Arial Narrow"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lang="es-CR" sz="1000" dirty="0">
              <a:latin typeface="Arial Narrow"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CR" sz="1000" b="0" i="0" u="none" strike="noStrike" cap="none" normalizeH="0" baseline="0" dirty="0">
              <a:ln>
                <a:noFill/>
              </a:ln>
              <a:solidFill>
                <a:schemeClr val="tx1"/>
              </a:solidFill>
              <a:effectLst/>
              <a:latin typeface="Arial Narrow"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CR" sz="1000" b="0" i="0" u="none" strike="noStrike" cap="none" normalizeH="0" baseline="0" dirty="0">
              <a:ln>
                <a:noFill/>
              </a:ln>
              <a:solidFill>
                <a:schemeClr val="tx1"/>
              </a:solidFill>
              <a:effectLst/>
              <a:latin typeface="Arial Narrow"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CR" sz="1400" b="1" i="0" u="none" strike="noStrike" cap="none" normalizeH="0" baseline="0" dirty="0">
                <a:ln>
                  <a:noFill/>
                </a:ln>
                <a:solidFill>
                  <a:schemeClr val="tx1"/>
                </a:solidFill>
                <a:effectLst/>
                <a:latin typeface="Arial Narrow" pitchFamily="34" charset="0"/>
                <a:cs typeface="Arial" pitchFamily="34" charset="0"/>
              </a:rPr>
              <a:t>Hugo Chaves</a:t>
            </a:r>
            <a:endParaRPr kumimoji="0" lang="es-CR" sz="1400" b="1" i="0" u="none" strike="noStrike" cap="none" normalizeH="0" baseline="0" dirty="0">
              <a:ln>
                <a:noFill/>
              </a:ln>
              <a:solidFill>
                <a:schemeClr val="tx1"/>
              </a:solidFill>
              <a:effectLst/>
              <a:latin typeface="Arial" pitchFamily="34" charset="0"/>
              <a:cs typeface="Arial" pitchFamily="34" charset="0"/>
            </a:endParaRPr>
          </a:p>
        </p:txBody>
      </p:sp>
      <p:pic>
        <p:nvPicPr>
          <p:cNvPr id="5" name="4 Imagen" descr="Augusto P.jpg"/>
          <p:cNvPicPr>
            <a:picLocks noChangeAspect="1"/>
          </p:cNvPicPr>
          <p:nvPr/>
        </p:nvPicPr>
        <p:blipFill>
          <a:blip r:embed="rId2"/>
          <a:stretch>
            <a:fillRect/>
          </a:stretch>
        </p:blipFill>
        <p:spPr>
          <a:xfrm>
            <a:off x="428596" y="3643314"/>
            <a:ext cx="2571768" cy="2000264"/>
          </a:xfrm>
          <a:prstGeom prst="rect">
            <a:avLst/>
          </a:prstGeom>
          <a:ln>
            <a:noFill/>
          </a:ln>
          <a:effectLst>
            <a:softEdge rad="112500"/>
          </a:effectLst>
        </p:spPr>
        <p:style>
          <a:lnRef idx="1">
            <a:schemeClr val="accent1"/>
          </a:lnRef>
          <a:fillRef idx="3">
            <a:schemeClr val="accent1"/>
          </a:fillRef>
          <a:effectRef idx="2">
            <a:schemeClr val="accent1"/>
          </a:effectRef>
          <a:fontRef idx="minor">
            <a:schemeClr val="lt1"/>
          </a:fontRef>
        </p:style>
      </p:pic>
      <p:pic>
        <p:nvPicPr>
          <p:cNvPr id="6" name="il_fi" descr="http://www.historiadelpais.com.ar/images/peron.jpg"/>
          <p:cNvPicPr/>
          <p:nvPr/>
        </p:nvPicPr>
        <p:blipFill>
          <a:blip r:embed="rId3"/>
          <a:srcRect/>
          <a:stretch>
            <a:fillRect/>
          </a:stretch>
        </p:blipFill>
        <p:spPr bwMode="auto">
          <a:xfrm>
            <a:off x="3571868" y="4786322"/>
            <a:ext cx="2000264" cy="1357322"/>
          </a:xfrm>
          <a:prstGeom prst="rect">
            <a:avLst/>
          </a:prstGeom>
          <a:ln>
            <a:noFill/>
          </a:ln>
          <a:effectLst>
            <a:softEdge rad="112500"/>
          </a:effectLst>
        </p:spPr>
      </p:pic>
      <p:pic>
        <p:nvPicPr>
          <p:cNvPr id="8" name="7 Imagen" descr="Hugo C.jpg"/>
          <p:cNvPicPr>
            <a:picLocks noChangeAspect="1"/>
          </p:cNvPicPr>
          <p:nvPr/>
        </p:nvPicPr>
        <p:blipFill>
          <a:blip r:embed="rId4"/>
          <a:stretch>
            <a:fillRect/>
          </a:stretch>
        </p:blipFill>
        <p:spPr>
          <a:xfrm>
            <a:off x="6643702" y="4429132"/>
            <a:ext cx="1939084" cy="1669400"/>
          </a:xfrm>
          <a:prstGeom prst="rect">
            <a:avLst/>
          </a:prstGeom>
          <a:ln>
            <a:noFill/>
          </a:ln>
          <a:effectLst>
            <a:softEdge rad="112500"/>
          </a:effectLst>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gunda Revolución Industrial'"/>
          <p:cNvPicPr>
            <a:picLocks noChangeAspect="1" noChangeArrowheads="1"/>
          </p:cNvPicPr>
          <p:nvPr/>
        </p:nvPicPr>
        <p:blipFill>
          <a:blip r:embed="rId2">
            <a:lum bright="-10000" contrast="30000"/>
          </a:blip>
          <a:srcRect/>
          <a:stretch>
            <a:fillRect/>
          </a:stretch>
        </p:blipFill>
        <p:spPr bwMode="auto">
          <a:xfrm>
            <a:off x="1785918" y="214290"/>
            <a:ext cx="7143800" cy="6500858"/>
          </a:xfrm>
          <a:prstGeom prst="rect">
            <a:avLst/>
          </a:prstGeom>
          <a:noFill/>
          <a:ln w="76200">
            <a:solidFill>
              <a:srgbClr val="FF0000"/>
            </a:solidFill>
          </a:ln>
          <a:effectLst>
            <a:glow rad="228600">
              <a:schemeClr val="accent1">
                <a:satMod val="175000"/>
                <a:alpha val="40000"/>
              </a:schemeClr>
            </a:glow>
          </a:effectLst>
        </p:spPr>
      </p:pic>
      <p:sp>
        <p:nvSpPr>
          <p:cNvPr id="3" name="2 CuadroTexto"/>
          <p:cNvSpPr txBox="1"/>
          <p:nvPr/>
        </p:nvSpPr>
        <p:spPr>
          <a:xfrm rot="16200000">
            <a:off x="-2230847" y="3110776"/>
            <a:ext cx="6072232" cy="707886"/>
          </a:xfrm>
          <a:prstGeom prst="rect">
            <a:avLst/>
          </a:prstGeom>
          <a:noFill/>
        </p:spPr>
        <p:txBody>
          <a:bodyPr wrap="square" rtlCol="0">
            <a:spAutoFit/>
          </a:bodyPr>
          <a:lstStyle/>
          <a:p>
            <a:pPr algn="ctr"/>
            <a:r>
              <a:rPr lang="es-CR" sz="4000" b="1" dirty="0">
                <a:latin typeface="AR CENA" pitchFamily="2" charset="0"/>
              </a:rPr>
              <a:t>Imperialismo europeo en África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42844" y="142852"/>
            <a:ext cx="2857520" cy="6715148"/>
          </a:xfrm>
          <a:prstGeom prst="rect">
            <a:avLst/>
          </a:prstGeom>
          <a:ln w="57150">
            <a:prstDash val="lgDashDot"/>
            <a:headEnd/>
            <a:tailEnd/>
          </a:ln>
          <a:effectLst>
            <a:glow rad="63500">
              <a:schemeClr val="accent5">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ts val="400"/>
              </a:spcBef>
              <a:spcAft>
                <a:spcPct val="0"/>
              </a:spcAft>
              <a:buClrTx/>
              <a:buSzTx/>
              <a:buFontTx/>
              <a:buNone/>
              <a:tabLst/>
            </a:pPr>
            <a:r>
              <a:rPr kumimoji="0" lang="es-ES_tradnl" sz="1200" b="1" i="0" u="none" strike="noStrike" cap="none" normalizeH="0" baseline="0" dirty="0">
                <a:ln>
                  <a:noFill/>
                </a:ln>
                <a:solidFill>
                  <a:schemeClr val="tx1"/>
                </a:solidFill>
                <a:effectLst/>
                <a:latin typeface="Arial Narrow" pitchFamily="34" charset="0"/>
                <a:cs typeface="Arial" pitchFamily="34" charset="0"/>
              </a:rPr>
              <a:t>El Salvador</a:t>
            </a:r>
          </a:p>
          <a:p>
            <a:pPr lvl="0" algn="just" fontAlgn="base">
              <a:spcBef>
                <a:spcPts val="400"/>
              </a:spcBef>
              <a:spcAft>
                <a:spcPct val="0"/>
              </a:spcAft>
              <a:buFont typeface="Arial" pitchFamily="34" charset="0"/>
              <a:buChar char="•"/>
            </a:pPr>
            <a:r>
              <a:rPr lang="es-ES" sz="1200" dirty="0"/>
              <a:t> Gobiernos inestables con </a:t>
            </a:r>
            <a:r>
              <a:rPr lang="es-ES" sz="1200" dirty="0">
                <a:latin typeface="+mj-lt"/>
              </a:rPr>
              <a:t>participación de grupos políticos como ARENA y el FMLN.</a:t>
            </a:r>
            <a:endParaRPr kumimoji="0" lang="es-ES_tradnl" sz="1200" b="1" i="0" u="none" strike="noStrike" cap="none" normalizeH="0" baseline="0" dirty="0">
              <a:ln>
                <a:noFill/>
              </a:ln>
              <a:solidFill>
                <a:schemeClr val="tx1"/>
              </a:solidFill>
              <a:effectLst/>
              <a:latin typeface="+mj-lt"/>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CR" sz="1200" b="0" i="0" u="none" strike="noStrike" cap="none" normalizeH="0" baseline="0" dirty="0">
                <a:ln>
                  <a:noFill/>
                </a:ln>
                <a:solidFill>
                  <a:schemeClr val="tx1"/>
                </a:solidFill>
                <a:effectLst/>
                <a:latin typeface="+mj-lt"/>
                <a:cs typeface="Arial" pitchFamily="34" charset="0"/>
              </a:rPr>
              <a:t>En 1980 matan en plena misa a un sacerdote que luchaba y denunciaba los crímenes de estos escuadrones, el arzobispo </a:t>
            </a:r>
            <a:r>
              <a:rPr kumimoji="0" lang="es-CR" sz="1200" b="1" i="0" u="none" strike="noStrike" cap="none" normalizeH="0" baseline="0" dirty="0">
                <a:ln>
                  <a:noFill/>
                </a:ln>
                <a:solidFill>
                  <a:schemeClr val="tx1"/>
                </a:solidFill>
                <a:effectLst/>
                <a:latin typeface="+mj-lt"/>
                <a:cs typeface="Arial" pitchFamily="34" charset="0"/>
              </a:rPr>
              <a:t>Monseñor Arnulfo Oscar Romero</a:t>
            </a:r>
            <a:r>
              <a:rPr kumimoji="0" lang="es-CR" sz="1200" b="0" i="0" u="none" strike="noStrike" cap="none" normalizeH="0" baseline="0" dirty="0">
                <a:ln>
                  <a:noFill/>
                </a:ln>
                <a:solidFill>
                  <a:schemeClr val="tx1"/>
                </a:solidFill>
                <a:effectLst/>
                <a:latin typeface="+mj-lt"/>
                <a:cs typeface="Arial" pitchFamily="34" charset="0"/>
              </a:rPr>
              <a:t> y también asesinan a 6 jesuitas que tenían ideas cristiano-comunistas.</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CR" sz="1200" b="0" i="0" u="none" strike="noStrike" cap="none" normalizeH="0" baseline="0" dirty="0">
                <a:ln>
                  <a:noFill/>
                </a:ln>
                <a:solidFill>
                  <a:schemeClr val="tx1"/>
                </a:solidFill>
                <a:effectLst/>
                <a:latin typeface="+mj-lt"/>
                <a:cs typeface="Arial" pitchFamily="34" charset="0"/>
              </a:rPr>
              <a:t>Varios movimientos de resistencia se reúnen y en 1980 conforman el </a:t>
            </a:r>
            <a:r>
              <a:rPr kumimoji="0" lang="es-CR" sz="1200" b="1" i="0" u="none" strike="noStrike" cap="none" normalizeH="0" baseline="0" dirty="0">
                <a:ln>
                  <a:noFill/>
                </a:ln>
                <a:solidFill>
                  <a:schemeClr val="tx1"/>
                </a:solidFill>
                <a:effectLst/>
                <a:latin typeface="+mj-lt"/>
                <a:cs typeface="Arial" pitchFamily="34" charset="0"/>
              </a:rPr>
              <a:t>Frente Farabundo Martí de Liberación Nacional (FMLN)</a:t>
            </a:r>
            <a:endParaRPr kumimoji="0" lang="es-CR" sz="1200" b="0" i="0" u="none" strike="noStrike" cap="none" normalizeH="0" baseline="0" dirty="0">
              <a:ln>
                <a:noFill/>
              </a:ln>
              <a:solidFill>
                <a:schemeClr val="tx1"/>
              </a:solidFill>
              <a:effectLst/>
              <a:latin typeface="+mj-lt"/>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CR" sz="1200" b="0" i="0" u="none" strike="noStrike" cap="none" normalizeH="0" baseline="0" dirty="0">
                <a:ln>
                  <a:noFill/>
                </a:ln>
                <a:solidFill>
                  <a:schemeClr val="tx1"/>
                </a:solidFill>
                <a:effectLst/>
                <a:latin typeface="+mj-lt"/>
                <a:cs typeface="Arial" pitchFamily="34" charset="0"/>
              </a:rPr>
              <a:t>La crisis recrudece y en las elecciones de 1989 sale electo presidente </a:t>
            </a:r>
            <a:r>
              <a:rPr kumimoji="0" lang="es-CR" sz="1200" b="1" i="0" u="none" strike="noStrike" cap="none" normalizeH="0" baseline="0" dirty="0">
                <a:ln>
                  <a:noFill/>
                </a:ln>
                <a:solidFill>
                  <a:schemeClr val="tx1"/>
                </a:solidFill>
                <a:effectLst/>
                <a:latin typeface="+mj-lt"/>
                <a:cs typeface="Arial" pitchFamily="34" charset="0"/>
              </a:rPr>
              <a:t>Alfredo </a:t>
            </a:r>
            <a:r>
              <a:rPr kumimoji="0" lang="es-CR" sz="1200" b="1" i="0" u="none" strike="noStrike" cap="none" normalizeH="0" baseline="0" dirty="0" err="1">
                <a:ln>
                  <a:noFill/>
                </a:ln>
                <a:solidFill>
                  <a:schemeClr val="tx1"/>
                </a:solidFill>
                <a:effectLst/>
                <a:latin typeface="+mj-lt"/>
                <a:cs typeface="Arial" pitchFamily="34" charset="0"/>
              </a:rPr>
              <a:t>Cristiani</a:t>
            </a:r>
            <a:r>
              <a:rPr kumimoji="0" lang="es-CR" sz="1200" b="0" i="0" u="none" strike="noStrike" cap="none" normalizeH="0" baseline="0" dirty="0">
                <a:ln>
                  <a:noFill/>
                </a:ln>
                <a:solidFill>
                  <a:schemeClr val="tx1"/>
                </a:solidFill>
                <a:effectLst/>
                <a:latin typeface="+mj-lt"/>
                <a:cs typeface="Arial" pitchFamily="34" charset="0"/>
              </a:rPr>
              <a:t>,  reanuda conversaciones de paz  al amparo de </a:t>
            </a:r>
            <a:r>
              <a:rPr kumimoji="0" lang="es-CR" sz="1200" b="1" i="0" u="none" strike="noStrike" cap="none" normalizeH="0" baseline="0" dirty="0" err="1">
                <a:ln>
                  <a:noFill/>
                </a:ln>
                <a:solidFill>
                  <a:schemeClr val="tx1"/>
                </a:solidFill>
                <a:effectLst/>
                <a:latin typeface="+mj-lt"/>
                <a:cs typeface="Arial" pitchFamily="34" charset="0"/>
              </a:rPr>
              <a:t>Esquipulas</a:t>
            </a:r>
            <a:r>
              <a:rPr kumimoji="0" lang="es-CR" sz="1200" b="1" i="0" u="none" strike="noStrike" cap="none" normalizeH="0" baseline="0" dirty="0">
                <a:ln>
                  <a:noFill/>
                </a:ln>
                <a:solidFill>
                  <a:schemeClr val="tx1"/>
                </a:solidFill>
                <a:effectLst/>
                <a:latin typeface="+mj-lt"/>
                <a:cs typeface="Arial" pitchFamily="34" charset="0"/>
              </a:rPr>
              <a:t> II.</a:t>
            </a:r>
            <a:r>
              <a:rPr kumimoji="0" lang="es-CR" sz="1200" b="0" i="0" u="none" strike="noStrike" cap="none" normalizeH="0" baseline="0" dirty="0">
                <a:ln>
                  <a:noFill/>
                </a:ln>
                <a:solidFill>
                  <a:schemeClr val="tx1"/>
                </a:solidFill>
                <a:effectLst/>
                <a:latin typeface="+mj-lt"/>
                <a:cs typeface="Arial" pitchFamily="34" charset="0"/>
              </a:rPr>
              <a:t> </a:t>
            </a:r>
          </a:p>
          <a:p>
            <a:pPr fontAlgn="base">
              <a:spcBef>
                <a:spcPct val="0"/>
              </a:spcBef>
              <a:spcAft>
                <a:spcPct val="0"/>
              </a:spcAft>
              <a:buFont typeface="Symbol" pitchFamily="18" charset="2"/>
              <a:buChar char="·"/>
            </a:pPr>
            <a:r>
              <a:rPr lang="es-ES_tradnl" sz="1200" dirty="0">
                <a:latin typeface="+mj-lt"/>
              </a:rPr>
              <a:t>El </a:t>
            </a:r>
            <a:r>
              <a:rPr lang="es-ES_tradnl" sz="1200" b="1" dirty="0">
                <a:latin typeface="+mj-lt"/>
              </a:rPr>
              <a:t>Frente Farabundo </a:t>
            </a:r>
            <a:r>
              <a:rPr lang="es-ES_tradnl" sz="1200" b="1" dirty="0"/>
              <a:t>Martí de Liberación Nacional</a:t>
            </a:r>
            <a:r>
              <a:rPr lang="es-ES_tradnl" sz="1200" dirty="0"/>
              <a:t> pasó de ser un grupo guerrillero a un partido político, el 15 de marzo del 2009, su candidato </a:t>
            </a:r>
            <a:r>
              <a:rPr lang="es-ES_tradnl" sz="1200" b="1" dirty="0"/>
              <a:t>Mauricio </a:t>
            </a:r>
            <a:r>
              <a:rPr lang="es-ES_tradnl" sz="1200" b="1" dirty="0" err="1"/>
              <a:t>Funes</a:t>
            </a:r>
            <a:r>
              <a:rPr lang="es-ES_tradnl" sz="1200" dirty="0"/>
              <a:t> ganó las elecciones presidenciales. </a:t>
            </a:r>
            <a:endParaRPr lang="es-CR" sz="1200" dirty="0"/>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endParaRPr kumimoji="0" lang="es-CR" sz="1200" b="0" i="0" u="none" strike="noStrike" cap="none" normalizeH="0" baseline="0" dirty="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CR" sz="1200" b="0" i="0" u="none" strike="noStrike" cap="none" normalizeH="0" baseline="0" dirty="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CR" sz="1200" b="0" i="0" u="none" strike="noStrike" cap="none" normalizeH="0" baseline="0" dirty="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s-CR" sz="1200" dirty="0">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CR" sz="1200" b="0" i="0" u="none" strike="noStrike" cap="none" normalizeH="0" baseline="0" dirty="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s-CR" sz="1200" dirty="0">
              <a:latin typeface="Arial Narrow"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CR" sz="1200" b="1" i="1" u="none" strike="noStrike" cap="none" normalizeH="0" baseline="0" dirty="0">
                <a:ln>
                  <a:noFill/>
                </a:ln>
                <a:solidFill>
                  <a:schemeClr val="tx1"/>
                </a:solidFill>
                <a:effectLst/>
                <a:latin typeface="Arial Narrow" pitchFamily="34" charset="0"/>
                <a:cs typeface="Arial" pitchFamily="34" charset="0"/>
              </a:rPr>
              <a:t>Monseñor Oscar Arnulfo Romero, Arzobispo de San Salvador.</a:t>
            </a:r>
          </a:p>
        </p:txBody>
      </p:sp>
      <p:sp>
        <p:nvSpPr>
          <p:cNvPr id="6147" name="Text Box 3"/>
          <p:cNvSpPr txBox="1">
            <a:spLocks noChangeArrowheads="1"/>
          </p:cNvSpPr>
          <p:nvPr/>
        </p:nvSpPr>
        <p:spPr bwMode="auto">
          <a:xfrm>
            <a:off x="3143240" y="142852"/>
            <a:ext cx="2714644" cy="6715148"/>
          </a:xfrm>
          <a:prstGeom prst="rect">
            <a:avLst/>
          </a:prstGeom>
          <a:ln w="57150">
            <a:prstDash val="lgDashDot"/>
            <a:headEnd/>
            <a:tailEnd/>
          </a:ln>
          <a:effectLst>
            <a:glow rad="63500">
              <a:schemeClr val="accent5">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ts val="400"/>
              </a:spcBef>
              <a:spcAft>
                <a:spcPct val="0"/>
              </a:spcAft>
              <a:buClrTx/>
              <a:buSzTx/>
              <a:buFontTx/>
              <a:buNone/>
              <a:tabLst/>
            </a:pPr>
            <a:r>
              <a:rPr kumimoji="0" lang="es-ES_tradnl" sz="1200" b="1" i="0" u="none" strike="noStrike" cap="none" normalizeH="0" baseline="0" dirty="0">
                <a:ln>
                  <a:noFill/>
                </a:ln>
                <a:solidFill>
                  <a:schemeClr val="tx1"/>
                </a:solidFill>
                <a:effectLst/>
                <a:cs typeface="Arial" pitchFamily="34" charset="0"/>
              </a:rPr>
              <a:t>Nicaragua</a:t>
            </a:r>
          </a:p>
          <a:p>
            <a:pPr marL="0" marR="0" lvl="0" indent="0" algn="l" defTabSz="914400" rtl="0" eaLnBrk="1" fontAlgn="base" latinLnBrk="0" hangingPunct="1">
              <a:lnSpc>
                <a:spcPct val="100000"/>
              </a:lnSpc>
              <a:spcBef>
                <a:spcPct val="0"/>
              </a:spcBef>
              <a:spcAft>
                <a:spcPct val="0"/>
              </a:spcAft>
              <a:buClrTx/>
              <a:buSzTx/>
              <a:tabLst/>
            </a:pPr>
            <a:endParaRPr kumimoji="0" lang="es-CR" sz="1200" b="0" i="0" u="none" strike="noStrike" cap="none" normalizeH="0" baseline="0" dirty="0">
              <a:ln>
                <a:noFill/>
              </a:ln>
              <a:solidFill>
                <a:schemeClr val="tx1"/>
              </a:solidFill>
              <a:effectLst/>
              <a:cs typeface="Arial" pitchFamily="34" charset="0"/>
            </a:endParaRPr>
          </a:p>
          <a:p>
            <a:pPr fontAlgn="base">
              <a:spcBef>
                <a:spcPct val="0"/>
              </a:spcBef>
              <a:spcAft>
                <a:spcPct val="0"/>
              </a:spcAft>
              <a:buFont typeface="Symbol" pitchFamily="18" charset="2"/>
              <a:buChar char="·"/>
            </a:pPr>
            <a:r>
              <a:rPr lang="es-ES" sz="1200" b="1" dirty="0"/>
              <a:t>Nicaragua:</a:t>
            </a:r>
            <a:r>
              <a:rPr lang="es-ES" sz="1200" dirty="0"/>
              <a:t> Estuvo gobernada por la dinastía de los Somoza. EEUU intervino militarmente desde 1912 hasta 1933. En 1934 dejó en el gobierno a </a:t>
            </a:r>
            <a:r>
              <a:rPr lang="es-ES" sz="1200" b="1" i="1" u="sng" dirty="0"/>
              <a:t>Anastasio Somoza García</a:t>
            </a:r>
            <a:r>
              <a:rPr lang="es-ES" sz="1200" dirty="0"/>
              <a:t> que gobernó al país con manos de hierro, con una lealtad incondicional al gobierno de EEUU, desde 1934 hasta 1956 en que fue asesinado. Suprimió las libertades políticas e impidió el desarrollo de reformas sociales. Fue la </a:t>
            </a:r>
            <a:r>
              <a:rPr lang="es-ES" sz="1200" b="1" i="1" u="sng" dirty="0"/>
              <a:t>dictadura más larga de América Latina</a:t>
            </a:r>
            <a:r>
              <a:rPr lang="es-ES" sz="1200" dirty="0"/>
              <a:t> (45 años) ya que continuó a través de sus hijos y parientes hasta 1979 en que fue derrocado por la revolución sandinista de izquierda (FSLN) liderado por </a:t>
            </a:r>
            <a:r>
              <a:rPr lang="es-ES" sz="1200" b="1" i="1" u="sng" dirty="0"/>
              <a:t>Daniel Ortega</a:t>
            </a:r>
            <a:r>
              <a:rPr lang="es-ES" sz="1200" dirty="0"/>
              <a:t> actual presidente. En su dictadura asesinó al líder guerrillero revolucionario </a:t>
            </a:r>
            <a:r>
              <a:rPr lang="es-ES" sz="1200" b="1" i="1" u="sng" dirty="0"/>
              <a:t>Augusto César Sandino.</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CR" sz="1200" b="0" i="0" u="none" strike="noStrike" cap="none" normalizeH="0" baseline="0" dirty="0">
                <a:ln>
                  <a:noFill/>
                </a:ln>
                <a:solidFill>
                  <a:schemeClr val="tx1"/>
                </a:solidFill>
                <a:effectLst/>
                <a:cs typeface="Arial" pitchFamily="34" charset="0"/>
              </a:rPr>
              <a:t>El 25 de febrero de 1990, la candidata de la Unión Nacional Opositora, la </a:t>
            </a:r>
            <a:r>
              <a:rPr kumimoji="0" lang="es-CR" sz="1200" b="1" i="0" u="none" strike="noStrike" cap="none" normalizeH="0" baseline="0" dirty="0">
                <a:ln>
                  <a:noFill/>
                </a:ln>
                <a:solidFill>
                  <a:schemeClr val="tx1"/>
                </a:solidFill>
                <a:effectLst/>
                <a:cs typeface="Arial" pitchFamily="34" charset="0"/>
              </a:rPr>
              <a:t>Sra. Violeta Barrios Vda. de Chamorro</a:t>
            </a:r>
            <a:r>
              <a:rPr kumimoji="0" lang="es-CR" sz="1200" b="0" i="0" u="none" strike="noStrike" cap="none" normalizeH="0" baseline="0" dirty="0">
                <a:ln>
                  <a:noFill/>
                </a:ln>
                <a:solidFill>
                  <a:schemeClr val="tx1"/>
                </a:solidFill>
                <a:effectLst/>
                <a:cs typeface="Arial" pitchFamily="34" charset="0"/>
              </a:rPr>
              <a:t>.</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endParaRPr lang="es-CR" sz="1200" dirty="0">
              <a:solidFill>
                <a:schemeClr val="tx1"/>
              </a:solidFill>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endParaRPr kumimoji="0" lang="es-CR" sz="1200" b="0" i="0" u="none" strike="noStrike" cap="none" normalizeH="0" baseline="0" dirty="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endParaRPr lang="es-CR" sz="1200" dirty="0">
              <a:solidFill>
                <a:schemeClr val="tx1"/>
              </a:solidFill>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endParaRPr kumimoji="0" lang="es-CR" sz="1200" b="0" i="0" u="none" strike="noStrike" cap="none" normalizeH="0" baseline="0" dirty="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endParaRPr lang="es-CR" sz="1200" dirty="0">
              <a:solidFill>
                <a:schemeClr val="tx1"/>
              </a:solidFill>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endParaRPr kumimoji="0" lang="es-CR" sz="1200" b="0" i="0" u="none" strike="noStrike" cap="none" normalizeH="0" baseline="0" dirty="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endParaRPr lang="es-CR" sz="1200" dirty="0">
              <a:solidFill>
                <a:schemeClr val="tx1"/>
              </a:solidFill>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endParaRPr kumimoji="0" lang="es-CR" sz="1200" b="0" i="0" u="none" strike="noStrike" cap="none" normalizeH="0" baseline="0" dirty="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endParaRPr lang="es-CR" sz="1200" dirty="0">
              <a:solidFill>
                <a:schemeClr val="tx1"/>
              </a:solidFill>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endParaRPr kumimoji="0" lang="es-CR" sz="1200" b="0" i="0" u="none" strike="noStrike" cap="none" normalizeH="0" baseline="0" dirty="0">
              <a:ln>
                <a:noFill/>
              </a:ln>
              <a:solidFill>
                <a:schemeClr val="tx1"/>
              </a:solidFill>
              <a:effectLst/>
              <a:cs typeface="Arial" pitchFamily="34" charset="0"/>
            </a:endParaRPr>
          </a:p>
          <a:p>
            <a:pPr lvl="0" algn="ctr" fontAlgn="base">
              <a:spcBef>
                <a:spcPct val="0"/>
              </a:spcBef>
              <a:spcAft>
                <a:spcPct val="0"/>
              </a:spcAft>
            </a:pPr>
            <a:r>
              <a:rPr lang="es-CR" sz="1200" b="1" i="1" dirty="0">
                <a:solidFill>
                  <a:schemeClr val="tx1"/>
                </a:solidFill>
                <a:cs typeface="Arial" pitchFamily="34" charset="0"/>
              </a:rPr>
              <a:t>Violeta Barrios</a:t>
            </a:r>
            <a:endParaRPr kumimoji="0" lang="es-CR" sz="1200" b="1" i="1" u="none" strike="noStrike" cap="none" normalizeH="0" baseline="0" dirty="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endParaRPr kumimoji="0" lang="es-CR" sz="1200" b="0" i="0" u="none" strike="noStrike" cap="none" normalizeH="0" baseline="0" dirty="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CR" sz="1200" b="0" i="0" u="none" strike="noStrike" cap="none" normalizeH="0" baseline="0" dirty="0">
              <a:ln>
                <a:noFill/>
              </a:ln>
              <a:solidFill>
                <a:schemeClr val="tx1"/>
              </a:solidFill>
              <a:effectLst/>
              <a:latin typeface="Arial Narrow"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CR" sz="1200" b="0" i="0" u="none" strike="noStrike" cap="none" normalizeH="0" baseline="0" dirty="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CR" sz="1200" b="0" i="0" u="none" strike="noStrike" cap="none" normalizeH="0" baseline="0" dirty="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CR" sz="1200" b="0" i="0" u="none" strike="noStrike" cap="none" normalizeH="0" baseline="0" dirty="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CR" sz="1200" b="0" i="0" u="none" strike="noStrike" cap="none" normalizeH="0" baseline="0" dirty="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CR" sz="1200" b="0" i="0" u="none" strike="noStrike" cap="none" normalizeH="0" baseline="0" dirty="0">
              <a:ln>
                <a:noFill/>
              </a:ln>
              <a:solidFill>
                <a:schemeClr val="tx1"/>
              </a:solidFill>
              <a:effectLst/>
              <a:latin typeface="Arial" pitchFamily="34" charset="0"/>
              <a:cs typeface="Arial" pitchFamily="34" charset="0"/>
            </a:endParaRPr>
          </a:p>
        </p:txBody>
      </p:sp>
      <p:sp>
        <p:nvSpPr>
          <p:cNvPr id="6148" name="Text Box 4"/>
          <p:cNvSpPr txBox="1">
            <a:spLocks noChangeArrowheads="1"/>
          </p:cNvSpPr>
          <p:nvPr/>
        </p:nvSpPr>
        <p:spPr bwMode="auto">
          <a:xfrm>
            <a:off x="6000760" y="142852"/>
            <a:ext cx="2928958" cy="6715148"/>
          </a:xfrm>
          <a:prstGeom prst="rect">
            <a:avLst/>
          </a:prstGeom>
          <a:ln w="57150">
            <a:prstDash val="lgDashDot"/>
            <a:headEnd/>
            <a:tailEnd/>
          </a:ln>
          <a:effectLst>
            <a:glow rad="63500">
              <a:schemeClr val="accent5">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ts val="400"/>
              </a:spcBef>
              <a:spcAft>
                <a:spcPct val="0"/>
              </a:spcAft>
              <a:buClrTx/>
              <a:buSzTx/>
              <a:buFontTx/>
              <a:buNone/>
              <a:tabLst/>
            </a:pPr>
            <a:r>
              <a:rPr kumimoji="0" lang="es-ES_tradnl" sz="1200" b="1" i="0" u="none" strike="noStrike" cap="none" normalizeH="0" baseline="0" dirty="0">
                <a:ln>
                  <a:noFill/>
                </a:ln>
                <a:solidFill>
                  <a:schemeClr val="tx1"/>
                </a:solidFill>
                <a:effectLst/>
                <a:latin typeface="+mj-lt"/>
                <a:cs typeface="Arial" pitchFamily="34" charset="0"/>
              </a:rPr>
              <a:t>Guatemala</a:t>
            </a:r>
          </a:p>
          <a:p>
            <a:pPr marL="0" marR="0" lvl="0" indent="0" algn="just" defTabSz="914400" rtl="0" eaLnBrk="1" fontAlgn="base" latinLnBrk="0" hangingPunct="1">
              <a:lnSpc>
                <a:spcPct val="100000"/>
              </a:lnSpc>
              <a:spcBef>
                <a:spcPts val="400"/>
              </a:spcBef>
              <a:spcAft>
                <a:spcPct val="0"/>
              </a:spcAft>
              <a:buClrTx/>
              <a:buSzTx/>
              <a:buFontTx/>
              <a:buNone/>
              <a:tabLst/>
            </a:pPr>
            <a:r>
              <a:rPr kumimoji="0" lang="es-CR" sz="1200" b="0" i="0" u="none" strike="noStrike" cap="none" normalizeH="0" baseline="0" dirty="0">
                <a:ln>
                  <a:noFill/>
                </a:ln>
                <a:solidFill>
                  <a:schemeClr val="tx1"/>
                </a:solidFill>
                <a:effectLst/>
                <a:latin typeface="+mj-lt"/>
                <a:cs typeface="Arial" pitchFamily="34" charset="0"/>
              </a:rPr>
              <a:t>La historia guatemalteca del siglo XX se caracteriza por la gran inestabilidad política, la sucesión de los golpes de Estados y el protagonismo del ejército. </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CR" sz="1200" b="0" i="0" u="none" strike="noStrike" cap="none" normalizeH="0" baseline="0" dirty="0">
                <a:ln>
                  <a:noFill/>
                </a:ln>
                <a:solidFill>
                  <a:schemeClr val="tx1"/>
                </a:solidFill>
                <a:effectLst/>
                <a:latin typeface="+mj-lt"/>
                <a:cs typeface="Arial" pitchFamily="34" charset="0"/>
              </a:rPr>
              <a:t>En  1960 aparecieron movimientos guerrilleros antigobiernistas, la población indígena fue la víctima principal de esta situación, agravada por la acción de los </a:t>
            </a:r>
            <a:r>
              <a:rPr kumimoji="0" lang="es-CR" sz="1200" b="1" i="0" u="none" strike="noStrike" cap="none" normalizeH="0" baseline="0" dirty="0">
                <a:ln>
                  <a:noFill/>
                </a:ln>
                <a:solidFill>
                  <a:schemeClr val="tx1"/>
                </a:solidFill>
                <a:effectLst/>
                <a:latin typeface="+mj-lt"/>
                <a:cs typeface="Arial" pitchFamily="34" charset="0"/>
              </a:rPr>
              <a:t>escuadrones de la muerte</a:t>
            </a:r>
            <a:r>
              <a:rPr kumimoji="0" lang="es-CR" sz="1200" b="0" i="0" u="none" strike="noStrike" cap="none" normalizeH="0" baseline="0" dirty="0">
                <a:ln>
                  <a:noFill/>
                </a:ln>
                <a:solidFill>
                  <a:schemeClr val="tx1"/>
                </a:solidFill>
                <a:effectLst/>
                <a:latin typeface="+mj-lt"/>
                <a:cs typeface="Arial" pitchFamily="34" charset="0"/>
              </a:rPr>
              <a:t>, parapoliciales y de la extrema derecha.</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CR" sz="1200" b="0" i="0" u="none" strike="noStrike" cap="none" normalizeH="0" baseline="0" dirty="0">
                <a:ln>
                  <a:noFill/>
                </a:ln>
                <a:solidFill>
                  <a:schemeClr val="tx1"/>
                </a:solidFill>
                <a:effectLst/>
                <a:latin typeface="+mj-lt"/>
                <a:cs typeface="Arial" pitchFamily="34" charset="0"/>
              </a:rPr>
              <a:t>En 1982, tres grupos formaron la </a:t>
            </a:r>
            <a:r>
              <a:rPr kumimoji="0" lang="es-CR" sz="1200" b="1" i="0" u="none" strike="noStrike" cap="none" normalizeH="0" baseline="0" dirty="0">
                <a:ln>
                  <a:noFill/>
                </a:ln>
                <a:solidFill>
                  <a:schemeClr val="tx1"/>
                </a:solidFill>
                <a:effectLst/>
                <a:latin typeface="+mj-lt"/>
                <a:cs typeface="Arial" pitchFamily="34" charset="0"/>
              </a:rPr>
              <a:t>Unión Revolucionaria Nacional de Guatemala</a:t>
            </a:r>
            <a:r>
              <a:rPr kumimoji="0" lang="es-CR" sz="1200" b="0" i="0" u="none" strike="noStrike" cap="none" normalizeH="0" baseline="0" dirty="0">
                <a:ln>
                  <a:noFill/>
                </a:ln>
                <a:solidFill>
                  <a:schemeClr val="tx1"/>
                </a:solidFill>
                <a:effectLst/>
                <a:latin typeface="+mj-lt"/>
                <a:cs typeface="Arial" pitchFamily="34" charset="0"/>
              </a:rPr>
              <a:t> (URNG); la guerrilla, el Ejército y la extrema derecha, éstos han sido responsables de unas        100 000 muertes, casi todas de civiles.</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CR" sz="1200" b="0" i="0" u="none" strike="noStrike" cap="none" normalizeH="0" baseline="0" dirty="0">
                <a:ln>
                  <a:noFill/>
                </a:ln>
                <a:solidFill>
                  <a:schemeClr val="tx1"/>
                </a:solidFill>
                <a:effectLst/>
                <a:latin typeface="+mj-lt"/>
                <a:cs typeface="Arial" pitchFamily="34" charset="0"/>
              </a:rPr>
              <a:t>En 1985, triunfó en las elecciones el demócrata Cristiano Vinicio Cerezo, este gobierno firmó el Acuerdo de </a:t>
            </a:r>
            <a:r>
              <a:rPr kumimoji="0" lang="es-CR" sz="1200" b="0" i="0" u="none" strike="noStrike" cap="none" normalizeH="0" baseline="0" dirty="0" err="1">
                <a:ln>
                  <a:noFill/>
                </a:ln>
                <a:solidFill>
                  <a:schemeClr val="tx1"/>
                </a:solidFill>
                <a:effectLst/>
                <a:latin typeface="+mj-lt"/>
                <a:cs typeface="Arial" pitchFamily="34" charset="0"/>
              </a:rPr>
              <a:t>Esquipulas</a:t>
            </a:r>
            <a:r>
              <a:rPr kumimoji="0" lang="es-CR" sz="1200" b="0" i="0" u="none" strike="noStrike" cap="none" normalizeH="0" baseline="0" dirty="0">
                <a:ln>
                  <a:noFill/>
                </a:ln>
                <a:solidFill>
                  <a:schemeClr val="tx1"/>
                </a:solidFill>
                <a:effectLst/>
                <a:latin typeface="+mj-lt"/>
                <a:cs typeface="Arial" pitchFamily="34" charset="0"/>
              </a:rPr>
              <a:t>, en agosto de 1987.</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CR" sz="1200" b="0" i="0" u="none" strike="noStrike" cap="none" normalizeH="0" baseline="0" dirty="0">
                <a:ln>
                  <a:noFill/>
                </a:ln>
                <a:solidFill>
                  <a:schemeClr val="tx1"/>
                </a:solidFill>
                <a:effectLst/>
                <a:latin typeface="+mj-lt"/>
                <a:cs typeface="Arial" pitchFamily="34" charset="0"/>
              </a:rPr>
              <a:t>En octubre de 1992, el Premio Nobel de la Paz le fue otorgado a </a:t>
            </a:r>
            <a:r>
              <a:rPr kumimoji="0" lang="es-CR" sz="1200" b="1" i="0" u="none" strike="noStrike" cap="none" normalizeH="0" baseline="0" dirty="0">
                <a:ln>
                  <a:noFill/>
                </a:ln>
                <a:solidFill>
                  <a:schemeClr val="tx1"/>
                </a:solidFill>
                <a:effectLst/>
                <a:latin typeface="+mj-lt"/>
                <a:cs typeface="Arial" pitchFamily="34" charset="0"/>
              </a:rPr>
              <a:t>Rigoberta Menchú</a:t>
            </a:r>
            <a:r>
              <a:rPr kumimoji="0" lang="es-CR" sz="1200" b="0" i="0" u="none" strike="noStrike" cap="none" normalizeH="0" baseline="0" dirty="0">
                <a:ln>
                  <a:noFill/>
                </a:ln>
                <a:solidFill>
                  <a:schemeClr val="tx1"/>
                </a:solidFill>
                <a:effectLst/>
                <a:latin typeface="+mj-lt"/>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CR" sz="1200" b="1" i="0" u="none" strike="noStrike" cap="none" normalizeH="0" baseline="0" dirty="0" err="1">
                <a:ln>
                  <a:noFill/>
                </a:ln>
                <a:solidFill>
                  <a:schemeClr val="tx1"/>
                </a:solidFill>
                <a:effectLst/>
                <a:latin typeface="+mj-lt"/>
                <a:cs typeface="Arial" pitchFamily="34" charset="0"/>
              </a:rPr>
              <a:t>Alvaro</a:t>
            </a:r>
            <a:r>
              <a:rPr kumimoji="0" lang="es-CR" sz="1200" b="1" i="0" u="none" strike="noStrike" cap="none" normalizeH="0" baseline="0" dirty="0">
                <a:ln>
                  <a:noFill/>
                </a:ln>
                <a:solidFill>
                  <a:schemeClr val="tx1"/>
                </a:solidFill>
                <a:effectLst/>
                <a:latin typeface="+mj-lt"/>
                <a:cs typeface="Arial" pitchFamily="34" charset="0"/>
              </a:rPr>
              <a:t> Arzú Irigoyen</a:t>
            </a:r>
            <a:r>
              <a:rPr kumimoji="0" lang="es-CR" sz="1200" b="0" i="0" u="none" strike="noStrike" cap="none" normalizeH="0" baseline="0" dirty="0">
                <a:ln>
                  <a:noFill/>
                </a:ln>
                <a:solidFill>
                  <a:schemeClr val="tx1"/>
                </a:solidFill>
                <a:effectLst/>
                <a:latin typeface="+mj-lt"/>
                <a:cs typeface="Arial" pitchFamily="34" charset="0"/>
              </a:rPr>
              <a:t> elegido en 1995, y los comandantes de la URNG, suscribieron el Acuerdo de paz firme y duradera, que pone fin al conflicto armado de 36 años.</a:t>
            </a:r>
          </a:p>
          <a:p>
            <a:pPr marL="457200" marR="0" lvl="1" indent="0" algn="l" defTabSz="914400" rtl="0" eaLnBrk="1" fontAlgn="base" latinLnBrk="0" hangingPunct="1">
              <a:lnSpc>
                <a:spcPct val="100000"/>
              </a:lnSpc>
              <a:spcBef>
                <a:spcPct val="0"/>
              </a:spcBef>
              <a:spcAft>
                <a:spcPts val="1000"/>
              </a:spcAft>
              <a:buClrTx/>
              <a:buSzTx/>
              <a:buFontTx/>
              <a:buNone/>
              <a:tabLst/>
            </a:pPr>
            <a:endParaRPr kumimoji="0" lang="es-CR" sz="1200" b="0" i="0" u="none" strike="noStrike" cap="none" normalizeH="0" baseline="0" dirty="0">
              <a:ln>
                <a:noFill/>
              </a:ln>
              <a:solidFill>
                <a:schemeClr val="tx1"/>
              </a:solidFill>
              <a:effectLst/>
              <a:latin typeface="+mj-lt"/>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CR" sz="1200" b="0" i="0" u="none" strike="noStrike" cap="none" normalizeH="0" baseline="0" dirty="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CR" sz="1200" b="0" i="0" u="none" strike="noStrike" cap="none" normalizeH="0" baseline="0" dirty="0">
              <a:ln>
                <a:noFill/>
              </a:ln>
              <a:solidFill>
                <a:schemeClr val="tx1"/>
              </a:solidFill>
              <a:effectLst/>
              <a:latin typeface="Arial Narrow"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lang="es-CR" sz="1200" dirty="0">
              <a:latin typeface="Arial Narrow"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CR" sz="1200" b="1" i="1" u="none" strike="noStrike" cap="none" normalizeH="0" baseline="0" dirty="0">
                <a:ln>
                  <a:noFill/>
                </a:ln>
                <a:solidFill>
                  <a:schemeClr val="tx1"/>
                </a:solidFill>
                <a:effectLst/>
                <a:latin typeface="Arial Narrow" pitchFamily="34" charset="0"/>
                <a:cs typeface="Arial" pitchFamily="34" charset="0"/>
              </a:rPr>
              <a:t>Rigoberta Menchú</a:t>
            </a:r>
            <a:endParaRPr kumimoji="0" lang="es-CR" sz="1200" b="1" i="1" u="none" strike="noStrike" cap="none" normalizeH="0" baseline="0" dirty="0">
              <a:ln>
                <a:noFill/>
              </a:ln>
              <a:solidFill>
                <a:schemeClr val="tx1"/>
              </a:solidFill>
              <a:effectLst/>
              <a:latin typeface="Arial" pitchFamily="34" charset="0"/>
              <a:cs typeface="Arial" pitchFamily="34" charset="0"/>
            </a:endParaRPr>
          </a:p>
        </p:txBody>
      </p:sp>
      <p:pic>
        <p:nvPicPr>
          <p:cNvPr id="5" name="4 Imagen" descr="Monseñor.jpg"/>
          <p:cNvPicPr>
            <a:picLocks noChangeAspect="1"/>
          </p:cNvPicPr>
          <p:nvPr/>
        </p:nvPicPr>
        <p:blipFill>
          <a:blip r:embed="rId2"/>
          <a:stretch>
            <a:fillRect/>
          </a:stretch>
        </p:blipFill>
        <p:spPr>
          <a:xfrm>
            <a:off x="714348" y="4500570"/>
            <a:ext cx="1928826" cy="1571636"/>
          </a:xfrm>
          <a:prstGeom prst="rect">
            <a:avLst/>
          </a:prstGeom>
          <a:ln>
            <a:noFill/>
          </a:ln>
          <a:effectLst>
            <a:softEdge rad="112500"/>
          </a:effectLst>
        </p:spPr>
        <p:style>
          <a:lnRef idx="3">
            <a:schemeClr val="lt1"/>
          </a:lnRef>
          <a:fillRef idx="1">
            <a:schemeClr val="accent2"/>
          </a:fillRef>
          <a:effectRef idx="1">
            <a:schemeClr val="accent2"/>
          </a:effectRef>
          <a:fontRef idx="minor">
            <a:schemeClr val="lt1"/>
          </a:fontRef>
        </p:style>
      </p:pic>
      <p:pic>
        <p:nvPicPr>
          <p:cNvPr id="6" name="5 Imagen" descr="R. menchú.jpg"/>
          <p:cNvPicPr>
            <a:picLocks noChangeAspect="1"/>
          </p:cNvPicPr>
          <p:nvPr/>
        </p:nvPicPr>
        <p:blipFill>
          <a:blip r:embed="rId3"/>
          <a:stretch>
            <a:fillRect/>
          </a:stretch>
        </p:blipFill>
        <p:spPr>
          <a:xfrm>
            <a:off x="6429388" y="5214950"/>
            <a:ext cx="1706108" cy="1214446"/>
          </a:xfrm>
          <a:prstGeom prst="rect">
            <a:avLst/>
          </a:prstGeom>
          <a:ln>
            <a:noFill/>
          </a:ln>
          <a:effectLst>
            <a:softEdge rad="112500"/>
          </a:effectLst>
        </p:spPr>
      </p:pic>
      <p:pic>
        <p:nvPicPr>
          <p:cNvPr id="7" name="6 Imagen" descr="violeta barrios ch..jpg"/>
          <p:cNvPicPr>
            <a:picLocks noChangeAspect="1"/>
          </p:cNvPicPr>
          <p:nvPr/>
        </p:nvPicPr>
        <p:blipFill>
          <a:blip r:embed="rId4"/>
          <a:stretch>
            <a:fillRect/>
          </a:stretch>
        </p:blipFill>
        <p:spPr>
          <a:xfrm>
            <a:off x="3643306" y="4714884"/>
            <a:ext cx="1357322" cy="1643074"/>
          </a:xfrm>
          <a:prstGeom prst="rect">
            <a:avLst/>
          </a:prstGeom>
          <a:ln>
            <a:noFill/>
          </a:ln>
          <a:effectLst>
            <a:softEdge rad="112500"/>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noAutofit/>
          </a:bodyPr>
          <a:lstStyle/>
          <a:p>
            <a:r>
              <a:rPr lang="es-CR" sz="3200" b="1" i="1" dirty="0">
                <a:solidFill>
                  <a:srgbClr val="00B050"/>
                </a:solidFill>
              </a:rPr>
              <a:t>Problemáticas asociadas con la globalización</a:t>
            </a:r>
          </a:p>
        </p:txBody>
      </p:sp>
      <p:sp>
        <p:nvSpPr>
          <p:cNvPr id="3" name="2 Marcador de contenido"/>
          <p:cNvSpPr>
            <a:spLocks noGrp="1"/>
          </p:cNvSpPr>
          <p:nvPr>
            <p:ph idx="1"/>
          </p:nvPr>
        </p:nvSpPr>
        <p:spPr>
          <a:ln w="76200"/>
          <a:effectLst>
            <a:glow rad="228600">
              <a:schemeClr val="accent1">
                <a:satMod val="175000"/>
                <a:alpha val="40000"/>
              </a:schemeClr>
            </a:glow>
          </a:effectLst>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pPr lvl="0" algn="just"/>
            <a:endParaRPr lang="es-ES" sz="2400" dirty="0"/>
          </a:p>
          <a:p>
            <a:pPr lvl="0" algn="just"/>
            <a:r>
              <a:rPr lang="es-ES" sz="2400" dirty="0"/>
              <a:t>Aumento de la pobreza en la mayoría de las naciones.</a:t>
            </a:r>
          </a:p>
          <a:p>
            <a:pPr lvl="0" algn="just"/>
            <a:r>
              <a:rPr lang="es-ES" sz="2400" dirty="0"/>
              <a:t>Inseguridad Ciudadana.</a:t>
            </a:r>
            <a:endParaRPr lang="es-CR" sz="2400" dirty="0"/>
          </a:p>
          <a:p>
            <a:pPr lvl="0" algn="just"/>
            <a:r>
              <a:rPr lang="es-ES" sz="2400" dirty="0"/>
              <a:t>Disminución de los salarios reales.</a:t>
            </a:r>
            <a:endParaRPr lang="es-CR" sz="2400" dirty="0"/>
          </a:p>
          <a:p>
            <a:pPr lvl="0" algn="just"/>
            <a:r>
              <a:rPr lang="es-ES" sz="2400" dirty="0"/>
              <a:t>Aumento del índice de pobreza.</a:t>
            </a:r>
            <a:endParaRPr lang="es-CR" sz="2400" dirty="0"/>
          </a:p>
          <a:p>
            <a:pPr lvl="0" algn="just"/>
            <a:r>
              <a:rPr lang="es-ES" sz="2400" dirty="0"/>
              <a:t>Desafíos de la equidad.</a:t>
            </a:r>
            <a:endParaRPr lang="es-CR" sz="2400" dirty="0"/>
          </a:p>
          <a:p>
            <a:pPr lvl="0" algn="just"/>
            <a:r>
              <a:rPr lang="es-ES" sz="2400" dirty="0"/>
              <a:t>Problemas ambientales.</a:t>
            </a:r>
          </a:p>
          <a:p>
            <a:pPr lvl="0" algn="just"/>
            <a:r>
              <a:rPr lang="es-ES" sz="2400" dirty="0"/>
              <a:t>Contaminación.</a:t>
            </a:r>
          </a:p>
          <a:p>
            <a:pPr lvl="0" algn="just"/>
            <a:r>
              <a:rPr lang="es-ES" sz="2400" dirty="0"/>
              <a:t>Desempleo.</a:t>
            </a:r>
          </a:p>
          <a:p>
            <a:pPr lvl="0" algn="just"/>
            <a:r>
              <a:rPr lang="es-ES" sz="2400" dirty="0"/>
              <a:t>Pérdida de autonomía.</a:t>
            </a:r>
          </a:p>
          <a:p>
            <a:pPr lvl="0" algn="just"/>
            <a:r>
              <a:rPr lang="es-ES" sz="2400" dirty="0"/>
              <a:t>Dominio de mercados extranjeros.</a:t>
            </a:r>
          </a:p>
          <a:p>
            <a:pPr lvl="0" algn="just"/>
            <a:r>
              <a:rPr lang="es-ES" sz="2400" dirty="0"/>
              <a:t>Nueva división del trabajo.</a:t>
            </a:r>
          </a:p>
          <a:p>
            <a:pPr lvl="0"/>
            <a:endParaRPr lang="es-CR" dirty="0"/>
          </a:p>
          <a:p>
            <a:endParaRPr lang="es-CR" dirty="0"/>
          </a:p>
        </p:txBody>
      </p:sp>
      <p:pic>
        <p:nvPicPr>
          <p:cNvPr id="131074" name="Picture 2" descr="C:\Users\ignacio\Pictures\Nueva carpeta\america latina.jpg"/>
          <p:cNvPicPr>
            <a:picLocks noChangeAspect="1" noChangeArrowheads="1"/>
          </p:cNvPicPr>
          <p:nvPr/>
        </p:nvPicPr>
        <p:blipFill>
          <a:blip r:embed="rId2" cstate="print"/>
          <a:srcRect/>
          <a:stretch>
            <a:fillRect/>
          </a:stretch>
        </p:blipFill>
        <p:spPr bwMode="auto">
          <a:xfrm>
            <a:off x="5436096" y="2564904"/>
            <a:ext cx="2610832" cy="3077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340768"/>
            <a:ext cx="7772400" cy="1470025"/>
          </a:xfrm>
          <a:effectLst>
            <a:outerShdw blurRad="50800" dist="381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r>
              <a:rPr lang="es-CR" b="1" dirty="0">
                <a:ln w="12700">
                  <a:solidFill>
                    <a:schemeClr val="tx2">
                      <a:satMod val="155000"/>
                    </a:schemeClr>
                  </a:solidFill>
                  <a:prstDash val="solid"/>
                </a:ln>
                <a:solidFill>
                  <a:srgbClr val="FF9933"/>
                </a:solidFill>
                <a:effectLst>
                  <a:outerShdw blurRad="41275" dist="20320" dir="1800000" algn="tl" rotWithShape="0">
                    <a:srgbClr val="000000">
                      <a:alpha val="40000"/>
                    </a:srgbClr>
                  </a:outerShdw>
                </a:effectLst>
              </a:rPr>
              <a:t>Objetivo </a:t>
            </a:r>
            <a:r>
              <a:rPr lang="es-CR" b="1" dirty="0">
                <a:ln w="12700">
                  <a:solidFill>
                    <a:schemeClr val="tx2">
                      <a:satMod val="155000"/>
                    </a:schemeClr>
                  </a:solidFill>
                  <a:prstDash val="solid"/>
                </a:ln>
                <a:solidFill>
                  <a:srgbClr val="FF9933"/>
                </a:solidFill>
                <a:effectLst>
                  <a:outerShdw blurRad="41275" dist="20320" dir="1800000" algn="tl" rotWithShape="0">
                    <a:srgbClr val="000000">
                      <a:alpha val="40000"/>
                    </a:srgbClr>
                  </a:outerShdw>
                </a:effectLst>
              </a:rPr>
              <a:t>9</a:t>
            </a:r>
            <a:r>
              <a:rPr lang="es-CR" b="1" dirty="0" smtClean="0">
                <a:ln w="12700">
                  <a:solidFill>
                    <a:schemeClr val="tx2">
                      <a:satMod val="155000"/>
                    </a:schemeClr>
                  </a:solidFill>
                  <a:prstDash val="solid"/>
                </a:ln>
                <a:solidFill>
                  <a:srgbClr val="FF9933"/>
                </a:solidFill>
                <a:effectLst>
                  <a:outerShdw blurRad="41275" dist="20320" dir="1800000" algn="tl" rotWithShape="0">
                    <a:srgbClr val="000000">
                      <a:alpha val="40000"/>
                    </a:srgbClr>
                  </a:outerShdw>
                </a:effectLst>
              </a:rPr>
              <a:t>. </a:t>
            </a:r>
            <a:endParaRPr lang="es-CR" b="1" dirty="0">
              <a:ln w="12700">
                <a:solidFill>
                  <a:schemeClr val="tx2">
                    <a:satMod val="155000"/>
                  </a:schemeClr>
                </a:solidFill>
                <a:prstDash val="solid"/>
              </a:ln>
              <a:solidFill>
                <a:srgbClr val="FF9933"/>
              </a:solidFill>
              <a:effectLst>
                <a:outerShdw blurRad="41275" dist="20320" dir="1800000" algn="tl" rotWithShape="0">
                  <a:srgbClr val="000000">
                    <a:alpha val="40000"/>
                  </a:srgbClr>
                </a:outerShdw>
              </a:effectLst>
            </a:endParaRPr>
          </a:p>
        </p:txBody>
      </p:sp>
      <p:sp>
        <p:nvSpPr>
          <p:cNvPr id="3" name="2 Subtítulo"/>
          <p:cNvSpPr>
            <a:spLocks noGrp="1"/>
          </p:cNvSpPr>
          <p:nvPr>
            <p:ph type="subTitle" idx="1"/>
          </p:nvPr>
        </p:nvSpPr>
        <p:spPr>
          <a:xfrm>
            <a:off x="1331640" y="3140968"/>
            <a:ext cx="6696744" cy="1944216"/>
          </a:xfrm>
        </p:spPr>
        <p:style>
          <a:lnRef idx="1">
            <a:schemeClr val="accent6"/>
          </a:lnRef>
          <a:fillRef idx="2">
            <a:schemeClr val="accent6"/>
          </a:fillRef>
          <a:effectRef idx="1">
            <a:schemeClr val="accent6"/>
          </a:effectRef>
          <a:fontRef idx="minor">
            <a:schemeClr val="dk1"/>
          </a:fontRef>
        </p:style>
        <p:txBody>
          <a:bodyPr>
            <a:normAutofit fontScale="92500"/>
          </a:bodyPr>
          <a:lstStyle/>
          <a:p>
            <a:r>
              <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Analizar los tipos y repercusiones de los problemas ambientales y el impacto de los fenómenos naturales en la comunidad, en la región y en el país. </a:t>
            </a:r>
          </a:p>
          <a:p>
            <a:endParaRPr lang="es-C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R" sz="3200" b="1" dirty="0">
                <a:solidFill>
                  <a:srgbClr val="0070C0"/>
                </a:solidFill>
              </a:rPr>
              <a:t>Problemas Ambientales</a:t>
            </a:r>
          </a:p>
        </p:txBody>
      </p:sp>
      <p:sp>
        <p:nvSpPr>
          <p:cNvPr id="4" name="3 Marcador de contenido"/>
          <p:cNvSpPr>
            <a:spLocks noGrp="1"/>
          </p:cNvSpPr>
          <p:nvPr>
            <p:ph sz="half" idx="2"/>
          </p:nvPr>
        </p:nvSpPr>
        <p:spPr>
          <a:xfrm>
            <a:off x="395536" y="1643050"/>
            <a:ext cx="4040188" cy="4286280"/>
          </a:xfrm>
          <a:ln w="57150">
            <a:prstDash val="lgDashDotDot"/>
          </a:ln>
          <a:effectLst>
            <a:glow rad="228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a:lstStyle/>
          <a:p>
            <a:pPr lvl="0" algn="just"/>
            <a:r>
              <a:rPr lang="es-ES" dirty="0"/>
              <a:t>Erosión (desgaste del suelo)</a:t>
            </a:r>
            <a:endParaRPr lang="es-CR" dirty="0"/>
          </a:p>
          <a:p>
            <a:pPr lvl="0" algn="just"/>
            <a:endParaRPr lang="es-ES" dirty="0"/>
          </a:p>
          <a:p>
            <a:pPr lvl="0" algn="just"/>
            <a:r>
              <a:rPr lang="es-ES" dirty="0"/>
              <a:t>Tratamiento inadecuado de la basura o desechos.</a:t>
            </a:r>
            <a:endParaRPr lang="es-CR" dirty="0"/>
          </a:p>
          <a:p>
            <a:pPr lvl="0" algn="just"/>
            <a:endParaRPr lang="es-ES" dirty="0"/>
          </a:p>
          <a:p>
            <a:pPr lvl="0" algn="just"/>
            <a:r>
              <a:rPr lang="es-ES" dirty="0"/>
              <a:t>Deforestación (corta abusiva de árboles).</a:t>
            </a:r>
          </a:p>
          <a:p>
            <a:pPr lvl="0" algn="just"/>
            <a:r>
              <a:rPr lang="es-ES" dirty="0"/>
              <a:t>Deslizamientos.</a:t>
            </a:r>
            <a:endParaRPr lang="es-CR" dirty="0"/>
          </a:p>
        </p:txBody>
      </p:sp>
      <p:pic>
        <p:nvPicPr>
          <p:cNvPr id="129025" name="Picture 1" descr="C:\Users\ignacio\Pictures\Nueva carpeta\contaminacion-colombia.jpg"/>
          <p:cNvPicPr>
            <a:picLocks noGrp="1" noChangeAspect="1" noChangeArrowheads="1"/>
          </p:cNvPicPr>
          <p:nvPr>
            <p:ph sz="quarter" idx="4"/>
          </p:nvPr>
        </p:nvPicPr>
        <p:blipFill>
          <a:blip r:embed="rId2" cstate="print"/>
          <a:srcRect/>
          <a:stretch>
            <a:fillRect/>
          </a:stretch>
        </p:blipFill>
        <p:spPr bwMode="auto">
          <a:xfrm>
            <a:off x="4716016" y="2060848"/>
            <a:ext cx="4104456" cy="30783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R" sz="3600" b="1" dirty="0">
                <a:solidFill>
                  <a:srgbClr val="FF9933"/>
                </a:solidFill>
              </a:rPr>
              <a:t>Tipos de contaminación</a:t>
            </a:r>
          </a:p>
        </p:txBody>
      </p:sp>
      <p:sp>
        <p:nvSpPr>
          <p:cNvPr id="4" name="3 Marcador de contenido"/>
          <p:cNvSpPr>
            <a:spLocks noGrp="1"/>
          </p:cNvSpPr>
          <p:nvPr>
            <p:ph sz="half" idx="2"/>
          </p:nvPr>
        </p:nvSpPr>
        <p:spPr>
          <a:xfrm>
            <a:off x="285720" y="1500174"/>
            <a:ext cx="4608512" cy="4377098"/>
          </a:xfrm>
          <a:ln w="38100">
            <a:solidFill>
              <a:srgbClr val="FF9933"/>
            </a:solidFill>
          </a:ln>
          <a:effectLst>
            <a:glow rad="1397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lnSpcReduction="10000"/>
          </a:bodyPr>
          <a:lstStyle/>
          <a:p>
            <a:pPr lvl="0"/>
            <a:endParaRPr lang="es-ES" sz="2000" dirty="0"/>
          </a:p>
          <a:p>
            <a:pPr lvl="0"/>
            <a:r>
              <a:rPr lang="es-ES" sz="2800" dirty="0">
                <a:latin typeface="AR CENA" pitchFamily="2" charset="0"/>
              </a:rPr>
              <a:t>Hídrica (agua)</a:t>
            </a:r>
            <a:endParaRPr lang="es-CR" sz="2800" dirty="0">
              <a:latin typeface="AR CENA" pitchFamily="2" charset="0"/>
            </a:endParaRPr>
          </a:p>
          <a:p>
            <a:pPr lvl="0"/>
            <a:r>
              <a:rPr lang="es-ES" sz="2800" dirty="0">
                <a:latin typeface="AR CENA" pitchFamily="2" charset="0"/>
              </a:rPr>
              <a:t>Atmosférica (aire por combustibles fósiles)</a:t>
            </a:r>
            <a:endParaRPr lang="es-CR" sz="2800" dirty="0">
              <a:latin typeface="AR CENA" pitchFamily="2" charset="0"/>
            </a:endParaRPr>
          </a:p>
          <a:p>
            <a:pPr lvl="0"/>
            <a:r>
              <a:rPr lang="es-ES" sz="2800" dirty="0">
                <a:latin typeface="AR CENA" pitchFamily="2" charset="0"/>
              </a:rPr>
              <a:t>Tecnológica (desechos computadoras, faxes, celulares)</a:t>
            </a:r>
            <a:endParaRPr lang="es-CR" sz="2800" dirty="0">
              <a:latin typeface="AR CENA" pitchFamily="2" charset="0"/>
            </a:endParaRPr>
          </a:p>
          <a:p>
            <a:pPr lvl="0"/>
            <a:r>
              <a:rPr lang="es-ES" sz="2800" dirty="0">
                <a:latin typeface="AR CENA" pitchFamily="2" charset="0"/>
              </a:rPr>
              <a:t>Sónica (ruido)</a:t>
            </a:r>
            <a:endParaRPr lang="es-CR" sz="2800" dirty="0">
              <a:latin typeface="AR CENA" pitchFamily="2" charset="0"/>
            </a:endParaRPr>
          </a:p>
          <a:p>
            <a:pPr lvl="0"/>
            <a:r>
              <a:rPr lang="es-ES" sz="2800" dirty="0">
                <a:latin typeface="AR CENA" pitchFamily="2" charset="0"/>
              </a:rPr>
              <a:t>Agroquímica (plaguicidas en cultivos)</a:t>
            </a:r>
            <a:endParaRPr lang="es-CR" sz="2800" dirty="0">
              <a:latin typeface="AR CENA" pitchFamily="2" charset="0"/>
            </a:endParaRPr>
          </a:p>
          <a:p>
            <a:pPr lvl="0">
              <a:buNone/>
            </a:pPr>
            <a:endParaRPr lang="es-CR" sz="2800" dirty="0">
              <a:latin typeface="AR CENA" pitchFamily="2" charset="0"/>
            </a:endParaRPr>
          </a:p>
        </p:txBody>
      </p:sp>
      <p:pic>
        <p:nvPicPr>
          <p:cNvPr id="128001" name="Picture 1" descr="C:\Users\ignacio\Pictures\Nueva carpeta\contaminacion.jpg"/>
          <p:cNvPicPr>
            <a:picLocks noChangeAspect="1" noChangeArrowheads="1"/>
          </p:cNvPicPr>
          <p:nvPr/>
        </p:nvPicPr>
        <p:blipFill>
          <a:blip r:embed="rId2" cstate="print"/>
          <a:srcRect/>
          <a:stretch>
            <a:fillRect/>
          </a:stretch>
        </p:blipFill>
        <p:spPr bwMode="auto">
          <a:xfrm>
            <a:off x="5148064" y="2420888"/>
            <a:ext cx="3810000" cy="2867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340768"/>
            <a:ext cx="7772400" cy="1470025"/>
          </a:xfrm>
          <a:effectLst>
            <a:outerShdw blurRad="50800" dist="381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r>
              <a:rPr lang="es-CR"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Objetivo </a:t>
            </a:r>
            <a:r>
              <a:rPr lang="es-CR"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10. </a:t>
            </a:r>
            <a:endParaRPr lang="es-CR"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
        <p:nvSpPr>
          <p:cNvPr id="3" name="2 Subtítulo"/>
          <p:cNvSpPr>
            <a:spLocks noGrp="1"/>
          </p:cNvSpPr>
          <p:nvPr>
            <p:ph type="subTitle" idx="1"/>
          </p:nvPr>
        </p:nvSpPr>
        <p:spPr>
          <a:xfrm>
            <a:off x="1331640" y="3140968"/>
            <a:ext cx="6624736" cy="1872208"/>
          </a:xfrm>
        </p:spPr>
        <p:style>
          <a:lnRef idx="3">
            <a:schemeClr val="lt1"/>
          </a:lnRef>
          <a:fillRef idx="1">
            <a:schemeClr val="accent5"/>
          </a:fillRef>
          <a:effectRef idx="1">
            <a:schemeClr val="accent5"/>
          </a:effectRef>
          <a:fontRef idx="minor">
            <a:schemeClr val="lt1"/>
          </a:fontRef>
        </p:style>
        <p:txBody>
          <a:bodyPr>
            <a:normAutofit fontScale="92500" lnSpcReduction="10000"/>
          </a:bodyPr>
          <a:lstStyle/>
          <a:p>
            <a:r>
              <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Analizar las implicaciones sociales, legales, económicas y ambientales del desarrollo humano sostenible en costa rica. (DHS)</a:t>
            </a:r>
          </a:p>
          <a:p>
            <a:endParaRPr lang="es-C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R" sz="3200" dirty="0"/>
              <a:t>El DHS busca…</a:t>
            </a:r>
          </a:p>
        </p:txBody>
      </p:sp>
      <p:sp>
        <p:nvSpPr>
          <p:cNvPr id="4" name="3 Marcador de contenido"/>
          <p:cNvSpPr>
            <a:spLocks noGrp="1"/>
          </p:cNvSpPr>
          <p:nvPr>
            <p:ph sz="half" idx="2"/>
          </p:nvPr>
        </p:nvSpPr>
        <p:spPr>
          <a:xfrm>
            <a:off x="467544" y="1412776"/>
            <a:ext cx="4464496" cy="4896544"/>
          </a:xfrm>
          <a:ln w="57150"/>
          <a:effectLst>
            <a:glow rad="228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lvl="0" algn="just"/>
            <a:endParaRPr lang="es-ES" dirty="0"/>
          </a:p>
          <a:p>
            <a:pPr lvl="0" algn="just"/>
            <a:r>
              <a:rPr lang="es-ES" dirty="0"/>
              <a:t>Desarrollar en armonía con la naturaleza.</a:t>
            </a:r>
            <a:endParaRPr lang="es-CR" dirty="0"/>
          </a:p>
          <a:p>
            <a:pPr lvl="0" algn="just"/>
            <a:r>
              <a:rPr lang="es-ES" dirty="0"/>
              <a:t>Usar tecnologías limpias que no dañen el ambiente.</a:t>
            </a:r>
            <a:endParaRPr lang="es-CR" dirty="0"/>
          </a:p>
          <a:p>
            <a:pPr lvl="0" algn="just"/>
            <a:r>
              <a:rPr lang="es-ES" dirty="0"/>
              <a:t>Que las comunidades se involucren  (evitar desastres ambientales, quemas, poner denuncias.)</a:t>
            </a:r>
            <a:endParaRPr lang="es-CR" dirty="0"/>
          </a:p>
          <a:p>
            <a:pPr algn="just"/>
            <a:r>
              <a:rPr lang="es-ES" dirty="0"/>
              <a:t>Lograr que las personas vivan en ambientes sanos y dignos.</a:t>
            </a:r>
          </a:p>
          <a:p>
            <a:pPr lvl="0" algn="just"/>
            <a:r>
              <a:rPr lang="es-ES" dirty="0"/>
              <a:t>Buscar el equilibrio con la naturaleza.</a:t>
            </a:r>
            <a:endParaRPr lang="es-CR" dirty="0"/>
          </a:p>
          <a:p>
            <a:pPr lvl="0" algn="just"/>
            <a:r>
              <a:rPr lang="es-ES" dirty="0"/>
              <a:t>Fomentar la unión familiar, comunal y valores.</a:t>
            </a:r>
            <a:endParaRPr lang="es-CR" dirty="0"/>
          </a:p>
          <a:p>
            <a:pPr lvl="0" algn="just"/>
            <a:r>
              <a:rPr lang="es-ES" dirty="0"/>
              <a:t>Oportunidades económicas.</a:t>
            </a:r>
            <a:endParaRPr lang="es-CR" dirty="0"/>
          </a:p>
          <a:p>
            <a:pPr lvl="0" algn="just"/>
            <a:r>
              <a:rPr lang="es-ES" dirty="0"/>
              <a:t>Fortalecimiento de la democracia y buen gobierno.</a:t>
            </a:r>
            <a:endParaRPr lang="es-CR" dirty="0"/>
          </a:p>
          <a:p>
            <a:pPr lvl="0" algn="just"/>
            <a:r>
              <a:rPr lang="es-ES" dirty="0"/>
              <a:t>Equidad e integración.</a:t>
            </a:r>
            <a:endParaRPr lang="es-CR" dirty="0"/>
          </a:p>
          <a:p>
            <a:endParaRPr lang="es-CR" dirty="0"/>
          </a:p>
        </p:txBody>
      </p:sp>
      <p:pic>
        <p:nvPicPr>
          <p:cNvPr id="110594" name="Picture 2" descr="C:\Users\ignacio\Pictures\Nueva carpeta\rio-celeste-costa-rica.jpg"/>
          <p:cNvPicPr>
            <a:picLocks noChangeAspect="1" noChangeArrowheads="1"/>
          </p:cNvPicPr>
          <p:nvPr/>
        </p:nvPicPr>
        <p:blipFill>
          <a:blip r:embed="rId2" cstate="print"/>
          <a:srcRect/>
          <a:stretch>
            <a:fillRect/>
          </a:stretch>
        </p:blipFill>
        <p:spPr bwMode="auto">
          <a:xfrm>
            <a:off x="5508104" y="1556792"/>
            <a:ext cx="3048000" cy="21828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0595" name="Picture 3" descr="C:\Users\ignacio\Pictures\Nueva carpeta\crisis5.jpg"/>
          <p:cNvPicPr>
            <a:picLocks noChangeAspect="1" noChangeArrowheads="1"/>
          </p:cNvPicPr>
          <p:nvPr/>
        </p:nvPicPr>
        <p:blipFill>
          <a:blip r:embed="rId3" cstate="print"/>
          <a:srcRect/>
          <a:stretch>
            <a:fillRect/>
          </a:stretch>
        </p:blipFill>
        <p:spPr bwMode="auto">
          <a:xfrm>
            <a:off x="5508104" y="4005064"/>
            <a:ext cx="3096344" cy="22172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8 Rectángulo"/>
          <p:cNvSpPr/>
          <p:nvPr/>
        </p:nvSpPr>
        <p:spPr>
          <a:xfrm>
            <a:off x="7884368" y="4005064"/>
            <a:ext cx="360040" cy="830997"/>
          </a:xfrm>
          <a:prstGeom prst="rect">
            <a:avLst/>
          </a:prstGeom>
        </p:spPr>
        <p:txBody>
          <a:bodyPr wrap="square">
            <a:spAutoFit/>
          </a:bodyPr>
          <a:lstStyle/>
          <a:p>
            <a:r>
              <a:rPr lang="es-CR" sz="4800" dirty="0">
                <a:solidFill>
                  <a:srgbClr val="FF0000"/>
                </a:solidFill>
                <a:sym typeface="Wingdings"/>
              </a:rPr>
              <a:t></a:t>
            </a:r>
            <a:endParaRPr lang="es-CR" sz="4800" dirty="0">
              <a:solidFill>
                <a:srgbClr val="FF0000"/>
              </a:solidFill>
            </a:endParaRPr>
          </a:p>
        </p:txBody>
      </p:sp>
      <p:sp>
        <p:nvSpPr>
          <p:cNvPr id="10" name="9 Rectángulo"/>
          <p:cNvSpPr/>
          <p:nvPr/>
        </p:nvSpPr>
        <p:spPr>
          <a:xfrm>
            <a:off x="5580112" y="1628800"/>
            <a:ext cx="704039" cy="830997"/>
          </a:xfrm>
          <a:prstGeom prst="rect">
            <a:avLst/>
          </a:prstGeom>
        </p:spPr>
        <p:txBody>
          <a:bodyPr wrap="none">
            <a:spAutoFit/>
          </a:bodyPr>
          <a:lstStyle/>
          <a:p>
            <a:r>
              <a:rPr lang="es-CR" sz="4800" dirty="0">
                <a:solidFill>
                  <a:srgbClr val="FFFF00"/>
                </a:solidFill>
                <a:sym typeface="Wingdings"/>
              </a:rPr>
              <a:t></a:t>
            </a:r>
            <a:endParaRPr lang="es-CR" sz="4800" dirty="0">
              <a:solidFill>
                <a:srgbClr val="FFFF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340768"/>
            <a:ext cx="7772400" cy="1470025"/>
          </a:xfrm>
          <a:effectLst>
            <a:outerShdw blurRad="50800" dist="381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r>
              <a:rPr lang="es-CR"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Objetivo </a:t>
            </a:r>
            <a:r>
              <a:rPr lang="es-CR"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11. </a:t>
            </a:r>
            <a:endParaRPr lang="es-CR"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3" name="2 Subtítulo"/>
          <p:cNvSpPr>
            <a:spLocks noGrp="1"/>
          </p:cNvSpPr>
          <p:nvPr>
            <p:ph type="subTitle" idx="1"/>
          </p:nvPr>
        </p:nvSpPr>
        <p:spPr>
          <a:xfrm>
            <a:off x="1331640" y="3140968"/>
            <a:ext cx="6840760" cy="2160240"/>
          </a:xfrm>
        </p:spPr>
        <p:style>
          <a:lnRef idx="0">
            <a:scrgbClr r="0" g="0" b="0"/>
          </a:lnRef>
          <a:fillRef idx="1003">
            <a:schemeClr val="dk2"/>
          </a:fillRef>
          <a:effectRef idx="0">
            <a:scrgbClr r="0" g="0" b="0"/>
          </a:effectRef>
          <a:fontRef idx="major"/>
        </p:style>
        <p:txBody>
          <a:bodyPr>
            <a:normAutofit fontScale="70000" lnSpcReduction="20000"/>
          </a:bodyPr>
          <a:lstStyle/>
          <a:p>
            <a:r>
              <a:rPr lang="es-E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Explicar los factores que influyen en la distribución de la población costarricense; los conceptos de natalidad, mortalidad y los efectos del fenómeno migratorio en Costa Rica, a partir de 1950.</a:t>
            </a:r>
          </a:p>
          <a:p>
            <a:r>
              <a:rPr lang="es-E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s-CR"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es-C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14290"/>
            <a:ext cx="8229600" cy="1000132"/>
          </a:xfrm>
        </p:spPr>
        <p:style>
          <a:lnRef idx="2">
            <a:schemeClr val="accent2"/>
          </a:lnRef>
          <a:fillRef idx="1">
            <a:schemeClr val="lt1"/>
          </a:fillRef>
          <a:effectRef idx="0">
            <a:schemeClr val="accent2"/>
          </a:effectRef>
          <a:fontRef idx="minor">
            <a:schemeClr val="dk1"/>
          </a:fontRef>
        </p:style>
        <p:txBody>
          <a:bodyPr>
            <a:noAutofit/>
          </a:bodyPr>
          <a:lstStyle/>
          <a:p>
            <a:r>
              <a:rPr lang="es-CR" sz="1600" b="1" dirty="0">
                <a:solidFill>
                  <a:srgbClr val="0070C0"/>
                </a:solidFill>
              </a:rPr>
              <a:t>DINÁMICA DE LA POBLACIÓN COSTARRICENSE EN LA SEGUNDA MITAD DEL XX</a:t>
            </a:r>
            <a:br>
              <a:rPr lang="es-CR" sz="1600" b="1" dirty="0">
                <a:solidFill>
                  <a:srgbClr val="0070C0"/>
                </a:solidFill>
              </a:rPr>
            </a:br>
            <a:r>
              <a:rPr lang="es-CR" sz="1600" b="1" dirty="0">
                <a:solidFill>
                  <a:srgbClr val="0070C0"/>
                </a:solidFill>
              </a:rPr>
              <a:t/>
            </a:r>
            <a:br>
              <a:rPr lang="es-CR" sz="1600" b="1" dirty="0">
                <a:solidFill>
                  <a:srgbClr val="0070C0"/>
                </a:solidFill>
              </a:rPr>
            </a:br>
            <a:r>
              <a:rPr lang="es-CR" sz="1400" dirty="0"/>
              <a:t>El ritmo de crecimiento de la población en Costa Rica se caracteriza por el descenso en la tasa de natalidad, menor índice de mortalidad, disminución de la fecundidad y mayor esperanza de vida…</a:t>
            </a:r>
          </a:p>
        </p:txBody>
      </p:sp>
      <p:sp>
        <p:nvSpPr>
          <p:cNvPr id="4" name="3 Marcador de contenido"/>
          <p:cNvSpPr>
            <a:spLocks noGrp="1"/>
          </p:cNvSpPr>
          <p:nvPr>
            <p:ph sz="half" idx="2"/>
          </p:nvPr>
        </p:nvSpPr>
        <p:spPr>
          <a:xfrm>
            <a:off x="357158" y="1500175"/>
            <a:ext cx="5357850" cy="2571768"/>
          </a:xfrm>
        </p:spPr>
        <p:style>
          <a:lnRef idx="2">
            <a:schemeClr val="accent1"/>
          </a:lnRef>
          <a:fillRef idx="1">
            <a:schemeClr val="lt1"/>
          </a:fillRef>
          <a:effectRef idx="0">
            <a:schemeClr val="accent1"/>
          </a:effectRef>
          <a:fontRef idx="minor">
            <a:schemeClr val="dk1"/>
          </a:fontRef>
        </p:style>
        <p:txBody>
          <a:bodyPr>
            <a:normAutofit fontScale="47500" lnSpcReduction="20000"/>
          </a:bodyPr>
          <a:lstStyle/>
          <a:p>
            <a:pPr algn="just"/>
            <a:endParaRPr lang="es-ES" b="1" dirty="0"/>
          </a:p>
          <a:p>
            <a:r>
              <a:rPr lang="es-ES" sz="2500" b="1" dirty="0"/>
              <a:t>Natalidad: </a:t>
            </a:r>
            <a:r>
              <a:rPr lang="es-ES" sz="2500" dirty="0"/>
              <a:t>número de nacimientos en un lugar y período de tiempo determinados.  ( Tiene la relación de dependencia  con la fecundidad ). Incide en el crecimiento vegetativo total de una población determinada.</a:t>
            </a:r>
            <a:endParaRPr lang="es-CR" sz="2500" dirty="0"/>
          </a:p>
          <a:p>
            <a:r>
              <a:rPr lang="es-ES" sz="2500" b="1" dirty="0"/>
              <a:t>Tasa de natalidad:</a:t>
            </a:r>
            <a:r>
              <a:rPr lang="es-ES" sz="2500" dirty="0"/>
              <a:t> es el número de nacidos vivos por cada mil habitantes en un año y lugar determinado.</a:t>
            </a:r>
            <a:endParaRPr lang="es-CR" sz="2500" dirty="0"/>
          </a:p>
          <a:p>
            <a:r>
              <a:rPr lang="es-ES" sz="2500" dirty="0"/>
              <a:t> </a:t>
            </a:r>
            <a:endParaRPr lang="es-CR" sz="2500" dirty="0"/>
          </a:p>
          <a:p>
            <a:r>
              <a:rPr lang="es-ES" sz="2500" b="1" dirty="0"/>
              <a:t>Mortalidad: </a:t>
            </a:r>
            <a:r>
              <a:rPr lang="es-ES" sz="2500" dirty="0"/>
              <a:t>proporción de defunciones ( muertes) en una población en un tiempo determinado ( puede ser países o ciudades)</a:t>
            </a:r>
            <a:r>
              <a:rPr lang="es-ES" sz="2500" b="1" dirty="0"/>
              <a:t>.</a:t>
            </a:r>
            <a:endParaRPr lang="es-CR" sz="2500" dirty="0"/>
          </a:p>
          <a:p>
            <a:r>
              <a:rPr lang="es-ES" sz="2500" b="1" dirty="0"/>
              <a:t>Tasa de Mortalidad: </a:t>
            </a:r>
            <a:r>
              <a:rPr lang="es-ES" sz="2500" dirty="0"/>
              <a:t>es el número de defunciones ( muertos ) por cada mil habitantes en un año y lugar determinado.</a:t>
            </a:r>
            <a:endParaRPr lang="es-CR" sz="2500" dirty="0"/>
          </a:p>
          <a:p>
            <a:r>
              <a:rPr lang="es-ES" sz="2500" dirty="0"/>
              <a:t> </a:t>
            </a:r>
            <a:endParaRPr lang="es-CR" sz="2500" dirty="0"/>
          </a:p>
          <a:p>
            <a:r>
              <a:rPr lang="es-ES" sz="2500" b="1" dirty="0"/>
              <a:t>Densidad de población: </a:t>
            </a:r>
            <a:r>
              <a:rPr lang="es-ES" sz="2500" dirty="0"/>
              <a:t>número de habitantes por Km2. ( la relación entre la cantidad de población y el área geográfica o superficie. )</a:t>
            </a:r>
            <a:endParaRPr lang="es-CR" sz="2500" dirty="0"/>
          </a:p>
          <a:p>
            <a:pPr algn="just"/>
            <a:endParaRPr lang="es-CR" dirty="0"/>
          </a:p>
          <a:p>
            <a:endParaRPr lang="es-CR" dirty="0"/>
          </a:p>
        </p:txBody>
      </p:sp>
      <p:pic>
        <p:nvPicPr>
          <p:cNvPr id="111618" name="Picture 2" descr="C:\Users\ignacio\Pictures\Nueva carpeta\poblacion.jpg"/>
          <p:cNvPicPr>
            <a:picLocks noChangeAspect="1" noChangeArrowheads="1"/>
          </p:cNvPicPr>
          <p:nvPr/>
        </p:nvPicPr>
        <p:blipFill>
          <a:blip r:embed="rId2" cstate="print"/>
          <a:srcRect/>
          <a:stretch>
            <a:fillRect/>
          </a:stretch>
        </p:blipFill>
        <p:spPr bwMode="auto">
          <a:xfrm>
            <a:off x="5929322" y="1928802"/>
            <a:ext cx="2921837" cy="1928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5 CuadroTexto"/>
          <p:cNvSpPr txBox="1"/>
          <p:nvPr/>
        </p:nvSpPr>
        <p:spPr>
          <a:xfrm>
            <a:off x="214282" y="4286256"/>
            <a:ext cx="3143272" cy="2492990"/>
          </a:xfrm>
          <a:prstGeom prst="rect">
            <a:avLst/>
          </a:prstGeom>
          <a:noFill/>
        </p:spPr>
        <p:txBody>
          <a:bodyPr wrap="square" rtlCol="0">
            <a:spAutoFit/>
          </a:bodyPr>
          <a:lstStyle/>
          <a:p>
            <a:r>
              <a:rPr lang="es-ES" sz="1600" b="1" dirty="0"/>
              <a:t>Históricos:</a:t>
            </a:r>
            <a:endParaRPr lang="es-CR" sz="1600" b="1" dirty="0"/>
          </a:p>
          <a:p>
            <a:r>
              <a:rPr lang="es-ES" sz="1600" b="1" dirty="0"/>
              <a:t> </a:t>
            </a:r>
            <a:endParaRPr lang="es-CR" sz="1600" b="1" dirty="0"/>
          </a:p>
          <a:p>
            <a:r>
              <a:rPr lang="es-ES" sz="1200" dirty="0"/>
              <a:t>En Costa Rica desde la época colonial, el valle Central por las condiciones que presentaba ( mejor clima, facilidad de acceso...) se convirtió en la zona más poblada del país, y alrededor de este centro de población se fue asentando el resto de la población.</a:t>
            </a:r>
            <a:endParaRPr lang="es-CR" sz="1200" b="1" dirty="0"/>
          </a:p>
          <a:p>
            <a:pPr algn="ctr"/>
            <a:endParaRPr lang="es-CR" sz="1600" b="1" dirty="0"/>
          </a:p>
          <a:p>
            <a:endParaRPr lang="es-CR" dirty="0"/>
          </a:p>
          <a:p>
            <a:endParaRPr lang="es-CR" dirty="0"/>
          </a:p>
        </p:txBody>
      </p:sp>
      <p:sp>
        <p:nvSpPr>
          <p:cNvPr id="7" name="6 CuadroTexto"/>
          <p:cNvSpPr txBox="1"/>
          <p:nvPr/>
        </p:nvSpPr>
        <p:spPr>
          <a:xfrm>
            <a:off x="3357554" y="4143380"/>
            <a:ext cx="2786082" cy="2554545"/>
          </a:xfrm>
          <a:prstGeom prst="rect">
            <a:avLst/>
          </a:prstGeom>
          <a:noFill/>
        </p:spPr>
        <p:txBody>
          <a:bodyPr wrap="square" rtlCol="0">
            <a:spAutoFit/>
          </a:bodyPr>
          <a:lstStyle/>
          <a:p>
            <a:r>
              <a:rPr lang="es-CR" sz="1600" b="1" dirty="0"/>
              <a:t>Factores que influyen en la distribución de la población</a:t>
            </a:r>
          </a:p>
          <a:p>
            <a:endParaRPr lang="es-ES" sz="1600" b="1" dirty="0"/>
          </a:p>
          <a:p>
            <a:r>
              <a:rPr lang="es-ES" sz="1600" b="1" dirty="0"/>
              <a:t>Geográficos:</a:t>
            </a:r>
            <a:endParaRPr lang="es-CR" sz="1600" b="1" dirty="0"/>
          </a:p>
          <a:p>
            <a:r>
              <a:rPr lang="es-ES" sz="1200" b="1" dirty="0"/>
              <a:t> </a:t>
            </a:r>
            <a:endParaRPr lang="es-CR" sz="1200" b="1" dirty="0"/>
          </a:p>
          <a:p>
            <a:r>
              <a:rPr lang="es-ES" sz="1200" dirty="0"/>
              <a:t>Condiciones climáticas, calidad de los suelos ( fertilidad ), tipo de relieve ( llanuras y valles son los preferidos por el ser humano), la abundancia de agua...</a:t>
            </a:r>
            <a:endParaRPr lang="es-CR" sz="1200" b="1" dirty="0"/>
          </a:p>
          <a:p>
            <a:r>
              <a:rPr lang="es-ES" sz="1200" b="1" dirty="0"/>
              <a:t>Así por ejemplo el valle central del convirtió en la zona más poblada del país por contar con estas condiciones.</a:t>
            </a:r>
            <a:endParaRPr lang="es-CR" sz="1200" dirty="0"/>
          </a:p>
        </p:txBody>
      </p:sp>
      <p:sp>
        <p:nvSpPr>
          <p:cNvPr id="8" name="7 CuadroTexto"/>
          <p:cNvSpPr txBox="1"/>
          <p:nvPr/>
        </p:nvSpPr>
        <p:spPr>
          <a:xfrm>
            <a:off x="6072198" y="4286256"/>
            <a:ext cx="2857488" cy="2185214"/>
          </a:xfrm>
          <a:prstGeom prst="rect">
            <a:avLst/>
          </a:prstGeom>
          <a:noFill/>
        </p:spPr>
        <p:txBody>
          <a:bodyPr wrap="square" rtlCol="0">
            <a:spAutoFit/>
          </a:bodyPr>
          <a:lstStyle/>
          <a:p>
            <a:r>
              <a:rPr lang="es-ES" sz="1600" b="1" dirty="0"/>
              <a:t>Socioeconómicos:</a:t>
            </a:r>
            <a:endParaRPr lang="es-CR" sz="1600" b="1" dirty="0"/>
          </a:p>
          <a:p>
            <a:r>
              <a:rPr lang="es-ES" sz="1200" b="1" dirty="0"/>
              <a:t> </a:t>
            </a:r>
            <a:endParaRPr lang="es-CR" sz="1200" b="1" dirty="0"/>
          </a:p>
          <a:p>
            <a:r>
              <a:rPr lang="es-ES" sz="1200" dirty="0"/>
              <a:t>L a concentración de industrias y fábricas, el desarrollo </a:t>
            </a:r>
            <a:r>
              <a:rPr lang="es-ES_tradnl" sz="1200" dirty="0"/>
              <a:t>comercial y de servi­cios</a:t>
            </a:r>
            <a:r>
              <a:rPr lang="es-ES" sz="1200" dirty="0"/>
              <a:t> ( fuentes de trabajo ); los oficinas públicas y privadas; los principales centros educativos; vías de comunicación, fácil acceso, los mejores hospitales, las oficinas gubernamentales... entre otros.</a:t>
            </a:r>
            <a:endParaRPr lang="es-CR" sz="1200" b="1" dirty="0"/>
          </a:p>
          <a:p>
            <a:r>
              <a:rPr lang="es-ES" sz="1200" b="1" dirty="0"/>
              <a:t>Por otra parte la pobreza que impacta algunas zonas provoca migración interna.</a:t>
            </a:r>
            <a:endParaRPr lang="es-CR" sz="12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290"/>
            <a:ext cx="8286808" cy="714380"/>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s-ES" sz="2800" b="1" i="1" u="sng" dirty="0">
                <a:solidFill>
                  <a:srgbClr val="00B050"/>
                </a:solidFill>
              </a:rPr>
              <a:t>Características de la natalidad y mortalidad en nuestro país a partir de 1950</a:t>
            </a:r>
            <a:endParaRPr lang="es-CR" sz="2800" b="1" i="1" u="sng" dirty="0">
              <a:solidFill>
                <a:srgbClr val="00B050"/>
              </a:solidFill>
            </a:endParaRPr>
          </a:p>
        </p:txBody>
      </p:sp>
      <p:sp>
        <p:nvSpPr>
          <p:cNvPr id="3" name="2 Marcador de texto"/>
          <p:cNvSpPr>
            <a:spLocks noGrp="1"/>
          </p:cNvSpPr>
          <p:nvPr>
            <p:ph type="body" idx="1"/>
          </p:nvPr>
        </p:nvSpPr>
        <p:spPr>
          <a:xfrm>
            <a:off x="500034" y="1142984"/>
            <a:ext cx="4040188" cy="639762"/>
          </a:xfrm>
        </p:spPr>
        <p:style>
          <a:lnRef idx="1">
            <a:schemeClr val="accent3"/>
          </a:lnRef>
          <a:fillRef idx="2">
            <a:schemeClr val="accent3"/>
          </a:fillRef>
          <a:effectRef idx="1">
            <a:schemeClr val="accent3"/>
          </a:effectRef>
          <a:fontRef idx="minor">
            <a:schemeClr val="dk1"/>
          </a:fontRef>
        </p:style>
        <p:txBody>
          <a:bodyPr/>
          <a:lstStyle/>
          <a:p>
            <a:pPr algn="ctr"/>
            <a:r>
              <a:rPr lang="es-CR" dirty="0"/>
              <a:t>Natalidad</a:t>
            </a:r>
          </a:p>
        </p:txBody>
      </p:sp>
      <p:sp>
        <p:nvSpPr>
          <p:cNvPr id="4" name="3 Marcador de contenido"/>
          <p:cNvSpPr>
            <a:spLocks noGrp="1"/>
          </p:cNvSpPr>
          <p:nvPr>
            <p:ph sz="half" idx="2"/>
          </p:nvPr>
        </p:nvSpPr>
        <p:spPr>
          <a:xfrm>
            <a:off x="500034" y="1785926"/>
            <a:ext cx="4040188" cy="4786346"/>
          </a:xfrm>
        </p:spPr>
        <p:style>
          <a:lnRef idx="1">
            <a:schemeClr val="accent3"/>
          </a:lnRef>
          <a:fillRef idx="2">
            <a:schemeClr val="accent3"/>
          </a:fillRef>
          <a:effectRef idx="1">
            <a:schemeClr val="accent3"/>
          </a:effectRef>
          <a:fontRef idx="minor">
            <a:schemeClr val="dk1"/>
          </a:fontRef>
        </p:style>
        <p:txBody>
          <a:bodyPr>
            <a:noAutofit/>
          </a:bodyPr>
          <a:lstStyle/>
          <a:p>
            <a:r>
              <a:rPr lang="es-ES" sz="1400" dirty="0"/>
              <a:t>La natalidad se elevó constantemente desde la década de los veinte hasta mediados de los cincuentas.</a:t>
            </a:r>
            <a:endParaRPr lang="es-CR" sz="1400" dirty="0"/>
          </a:p>
          <a:p>
            <a:r>
              <a:rPr lang="es-ES" sz="1400" dirty="0"/>
              <a:t> La natalidad en un primer momento, se mantuvo muy alto 47,3, por mil, entre 1950 y 1960, sin embargo a partir de los años setenta el comportamiento de la natalidad inició una marcada tendencia al descenso.  </a:t>
            </a:r>
            <a:r>
              <a:rPr lang="es-ES" sz="1400" b="1" dirty="0"/>
              <a:t>La caída de la tasa global de crecimiento demográfico de las últimas décadas está asociada a las mejoras en el sistema educativo, a la generalización de la educación primaria y secundaria.</a:t>
            </a:r>
            <a:endParaRPr lang="es-CR" sz="1400" dirty="0"/>
          </a:p>
          <a:p>
            <a:r>
              <a:rPr lang="es-ES" sz="1400" dirty="0"/>
              <a:t>Además las  </a:t>
            </a:r>
            <a:r>
              <a:rPr lang="es-ES" sz="1400" b="1" dirty="0"/>
              <a:t>políticas de central de natalidad mediante planificación familiar, la incorporación de la mujer al trabajo fuera del hogar,  las campañas de divulgación sobre educación sexual (mayor conocimiento de métodos anticonceptivos ) , la tendencia a postergar la edad para el matrimonio y la rápida modernización experimentada por el país.</a:t>
            </a:r>
            <a:endParaRPr lang="es-CR" sz="1400" dirty="0"/>
          </a:p>
          <a:p>
            <a:endParaRPr lang="es-CR" sz="1400" dirty="0"/>
          </a:p>
        </p:txBody>
      </p:sp>
      <p:sp>
        <p:nvSpPr>
          <p:cNvPr id="5" name="4 Marcador de texto"/>
          <p:cNvSpPr>
            <a:spLocks noGrp="1"/>
          </p:cNvSpPr>
          <p:nvPr>
            <p:ph type="body" sz="quarter" idx="3"/>
          </p:nvPr>
        </p:nvSpPr>
        <p:spPr>
          <a:xfrm>
            <a:off x="4643438" y="1142984"/>
            <a:ext cx="4213255" cy="639762"/>
          </a:xfrm>
        </p:spPr>
        <p:style>
          <a:lnRef idx="1">
            <a:schemeClr val="accent6"/>
          </a:lnRef>
          <a:fillRef idx="2">
            <a:schemeClr val="accent6"/>
          </a:fillRef>
          <a:effectRef idx="1">
            <a:schemeClr val="accent6"/>
          </a:effectRef>
          <a:fontRef idx="minor">
            <a:schemeClr val="dk1"/>
          </a:fontRef>
        </p:style>
        <p:txBody>
          <a:bodyPr/>
          <a:lstStyle/>
          <a:p>
            <a:pPr algn="ctr"/>
            <a:r>
              <a:rPr lang="es-CR" dirty="0"/>
              <a:t>Mortalidad</a:t>
            </a:r>
          </a:p>
        </p:txBody>
      </p:sp>
      <p:sp>
        <p:nvSpPr>
          <p:cNvPr id="6" name="5 Marcador de contenido"/>
          <p:cNvSpPr>
            <a:spLocks noGrp="1"/>
          </p:cNvSpPr>
          <p:nvPr>
            <p:ph sz="quarter" idx="4"/>
          </p:nvPr>
        </p:nvSpPr>
        <p:spPr>
          <a:xfrm>
            <a:off x="4643438" y="1785926"/>
            <a:ext cx="4213255" cy="4786346"/>
          </a:xfrm>
        </p:spPr>
        <p:style>
          <a:lnRef idx="1">
            <a:schemeClr val="accent6"/>
          </a:lnRef>
          <a:fillRef idx="2">
            <a:schemeClr val="accent6"/>
          </a:fillRef>
          <a:effectRef idx="1">
            <a:schemeClr val="accent6"/>
          </a:effectRef>
          <a:fontRef idx="minor">
            <a:schemeClr val="dk1"/>
          </a:fontRef>
        </p:style>
        <p:txBody>
          <a:bodyPr>
            <a:noAutofit/>
          </a:bodyPr>
          <a:lstStyle/>
          <a:p>
            <a:r>
              <a:rPr lang="es-ES" sz="1400" dirty="0"/>
              <a:t> Las tasas de mortalidad infantil y de mortalidad global fueron sumamente elevadas antes de 1940.</a:t>
            </a:r>
            <a:endParaRPr lang="es-CR" sz="1400" dirty="0"/>
          </a:p>
          <a:p>
            <a:r>
              <a:rPr lang="es-ES" sz="1400" dirty="0"/>
              <a:t>La Creación de la Caja Costarricense del Seguro Social, fue un factor que incidió en que esta tasa de mortalidad elevada comenzara a disminuir. Así  también  se organizaron </a:t>
            </a:r>
            <a:r>
              <a:rPr lang="es-ES" sz="1400" b="1" dirty="0"/>
              <a:t>campañas de higiene y vacunación dirigidas sobre todo a la población infantil</a:t>
            </a:r>
            <a:r>
              <a:rPr lang="es-ES" sz="1400" dirty="0"/>
              <a:t>. También campañas educativas sobre asuntos de salud y medicina preventiva, los servicios de medicina asistencial se generalizaron, se crearon clínicas y nuevos hospitales.</a:t>
            </a:r>
          </a:p>
          <a:p>
            <a:r>
              <a:rPr lang="es-ES" sz="1400" b="1" dirty="0"/>
              <a:t>A partir de 1950 la tasa de mortalidad disminuyó drásticamente.</a:t>
            </a:r>
            <a:endParaRPr lang="es-CR" sz="1400" dirty="0"/>
          </a:p>
          <a:p>
            <a:r>
              <a:rPr lang="es-ES" sz="1400" dirty="0"/>
              <a:t>A partir</a:t>
            </a:r>
            <a:r>
              <a:rPr lang="es-ES" sz="1400" b="1" dirty="0"/>
              <a:t> </a:t>
            </a:r>
            <a:r>
              <a:rPr lang="es-ES" sz="1400" dirty="0"/>
              <a:t>de 1970, </a:t>
            </a:r>
            <a:r>
              <a:rPr lang="es-ES" sz="1400" b="1" dirty="0"/>
              <a:t> </a:t>
            </a:r>
            <a:r>
              <a:rPr lang="es-ES" sz="1400" dirty="0"/>
              <a:t>la extensión de los servicios, mediante programas de salud rural y medicina comunitaria, estos avances, hay que agregar la construcción de acueductos rurales, </a:t>
            </a:r>
            <a:r>
              <a:rPr lang="es-ES" sz="1400" dirty="0" err="1"/>
              <a:t>letrinización</a:t>
            </a:r>
            <a:r>
              <a:rPr lang="es-ES" sz="1400" dirty="0"/>
              <a:t>, mejoramiento nutricional y la ampliación de los servicios médico-hospitalarios, gracias a la univer­salización del seguro social incidieron en la disminución de la mortalidad.</a:t>
            </a:r>
            <a:endParaRPr lang="es-CR"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http://e-ducativa.catedu.es/44700165/aula/archivos/repositorio/500/629/html/Contenido_Unidad02_CCSS4ESO/imagenes/29.jpg"/>
          <p:cNvPicPr>
            <a:picLocks noChangeAspect="1" noChangeArrowheads="1"/>
          </p:cNvPicPr>
          <p:nvPr/>
        </p:nvPicPr>
        <p:blipFill>
          <a:blip r:embed="rId2"/>
          <a:srcRect/>
          <a:stretch>
            <a:fillRect/>
          </a:stretch>
        </p:blipFill>
        <p:spPr bwMode="auto">
          <a:xfrm>
            <a:off x="357158" y="285728"/>
            <a:ext cx="8501122" cy="6357982"/>
          </a:xfrm>
          <a:prstGeom prst="rect">
            <a:avLst/>
          </a:prstGeom>
          <a:noFill/>
          <a:ln w="76200">
            <a:solidFill>
              <a:srgbClr val="CC0099"/>
            </a:solidFill>
          </a:ln>
          <a:effectLst>
            <a:glow rad="228600">
              <a:schemeClr val="accent5">
                <a:satMod val="175000"/>
                <a:alpha val="40000"/>
              </a:schemeClr>
            </a:glow>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340768"/>
            <a:ext cx="7772400" cy="1470025"/>
          </a:xfrm>
          <a:effectLst>
            <a:outerShdw blurRad="50800" dist="381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r>
              <a:rPr lang="es-CR" b="1"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Objetivo </a:t>
            </a:r>
            <a:r>
              <a:rPr lang="es-CR" b="1" dirty="0" smtClean="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12. </a:t>
            </a:r>
            <a:endParaRPr lang="es-CR" b="1"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endParaRPr>
          </a:p>
        </p:txBody>
      </p:sp>
      <p:sp>
        <p:nvSpPr>
          <p:cNvPr id="3" name="2 Subtítulo"/>
          <p:cNvSpPr>
            <a:spLocks noGrp="1"/>
          </p:cNvSpPr>
          <p:nvPr>
            <p:ph type="subTitle" idx="1"/>
          </p:nvPr>
        </p:nvSpPr>
        <p:spPr>
          <a:xfrm>
            <a:off x="1187624" y="3140968"/>
            <a:ext cx="6840760" cy="2160240"/>
          </a:xfrm>
          <a:solidFill>
            <a:schemeClr val="accent2">
              <a:lumMod val="60000"/>
              <a:lumOff val="40000"/>
            </a:schemeClr>
          </a:solidFill>
          <a:effectLst>
            <a:glow rad="228600">
              <a:schemeClr val="accent4">
                <a:satMod val="175000"/>
                <a:alpha val="40000"/>
              </a:schemeClr>
            </a:glow>
          </a:effectLst>
        </p:spPr>
        <p:txBody>
          <a:bodyPr>
            <a:normAutofit fontScale="92500" lnSpcReduction="20000"/>
          </a:bodyPr>
          <a:lstStyle/>
          <a:p>
            <a:r>
              <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Explicar los acontecimientos que ocasionaron transformaciones en el Estado Liberal, de 1914 a 1929, en Costa Rica.</a:t>
            </a:r>
          </a:p>
          <a:p>
            <a:r>
              <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s-C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857232"/>
            <a:ext cx="3500430" cy="642942"/>
          </a:xfrm>
        </p:spPr>
        <p:txBody>
          <a:bodyPr>
            <a:normAutofit fontScale="90000"/>
          </a:bodyPr>
          <a:lstStyle/>
          <a:p>
            <a:r>
              <a:rPr lang="es-CR" sz="3200" dirty="0"/>
              <a:t>Alfredo González Flores</a:t>
            </a:r>
          </a:p>
        </p:txBody>
      </p:sp>
      <p:sp>
        <p:nvSpPr>
          <p:cNvPr id="4" name="3 Marcador de contenido"/>
          <p:cNvSpPr>
            <a:spLocks noGrp="1"/>
          </p:cNvSpPr>
          <p:nvPr>
            <p:ph sz="half" idx="2"/>
          </p:nvPr>
        </p:nvSpPr>
        <p:spPr>
          <a:xfrm>
            <a:off x="4286248" y="1643050"/>
            <a:ext cx="4040188" cy="4320480"/>
          </a:xfrm>
        </p:spPr>
        <p:style>
          <a:lnRef idx="2">
            <a:schemeClr val="accent1"/>
          </a:lnRef>
          <a:fillRef idx="1">
            <a:schemeClr val="lt1"/>
          </a:fillRef>
          <a:effectRef idx="0">
            <a:schemeClr val="accent1"/>
          </a:effectRef>
          <a:fontRef idx="minor">
            <a:schemeClr val="dk1"/>
          </a:fontRef>
        </p:style>
        <p:txBody>
          <a:bodyPr>
            <a:normAutofit lnSpcReduction="10000"/>
          </a:bodyPr>
          <a:lstStyle/>
          <a:p>
            <a:pPr lvl="0">
              <a:buNone/>
            </a:pPr>
            <a:r>
              <a:rPr lang="es-ES" dirty="0"/>
              <a:t>Propone:</a:t>
            </a:r>
          </a:p>
          <a:p>
            <a:r>
              <a:rPr lang="es-ES" dirty="0"/>
              <a:t>Mediación del Estado.</a:t>
            </a:r>
          </a:p>
          <a:p>
            <a:r>
              <a:rPr lang="es-ES" dirty="0"/>
              <a:t>Distribuir equitativamente los impuestos.</a:t>
            </a:r>
            <a:endParaRPr lang="es-CR" dirty="0"/>
          </a:p>
          <a:p>
            <a:pPr lvl="0"/>
            <a:r>
              <a:rPr lang="es-ES" dirty="0"/>
              <a:t>Establecimiento de reformas de carácter fiscal</a:t>
            </a:r>
            <a:endParaRPr lang="es-CR" dirty="0"/>
          </a:p>
          <a:p>
            <a:pPr lvl="0"/>
            <a:r>
              <a:rPr lang="es-ES" dirty="0"/>
              <a:t>Desarrollar una sociedad con equidad y justicia social</a:t>
            </a:r>
            <a:endParaRPr lang="es-CR" dirty="0"/>
          </a:p>
          <a:p>
            <a:r>
              <a:rPr lang="es-ES" dirty="0"/>
              <a:t>Brindar un sentido de equidad a la carga impositiva.</a:t>
            </a:r>
            <a:endParaRPr lang="es-CR" dirty="0"/>
          </a:p>
        </p:txBody>
      </p:sp>
      <p:pic>
        <p:nvPicPr>
          <p:cNvPr id="113666" name="Picture 2" descr="C:\Users\ignacio\Pictures\Nueva carpeta\Alfredo González Flores_jpg.jpg"/>
          <p:cNvPicPr>
            <a:picLocks noChangeAspect="1" noChangeArrowheads="1"/>
          </p:cNvPicPr>
          <p:nvPr/>
        </p:nvPicPr>
        <p:blipFill>
          <a:blip r:embed="rId2" cstate="print"/>
          <a:srcRect/>
          <a:stretch>
            <a:fillRect/>
          </a:stretch>
        </p:blipFill>
        <p:spPr bwMode="auto">
          <a:xfrm>
            <a:off x="642910" y="1714488"/>
            <a:ext cx="3078088" cy="41041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4 CuadroTexto"/>
          <p:cNvSpPr txBox="1"/>
          <p:nvPr/>
        </p:nvSpPr>
        <p:spPr>
          <a:xfrm>
            <a:off x="214282" y="214290"/>
            <a:ext cx="871543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dirty="0">
                <a:solidFill>
                  <a:schemeClr val="tx1"/>
                </a:solidFill>
              </a:rPr>
              <a:t> En pleno contexto de la Primera Guerra Mundial asume la presidencia:</a:t>
            </a:r>
            <a:endParaRPr lang="es-CR" dirty="0"/>
          </a:p>
        </p:txBody>
      </p:sp>
    </p:spTree>
  </p:cSld>
  <p:clrMapOvr>
    <a:masterClrMapping/>
  </p:clrMapOvr>
  <p:transition>
    <p:dissolv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82594"/>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es-CR" sz="1800" b="1" i="1" dirty="0"/>
              <a:t>Alfredo González Flores emprendió reformas con el fin de financiar el Estado y controlar el crédito</a:t>
            </a:r>
          </a:p>
        </p:txBody>
      </p:sp>
      <p:sp>
        <p:nvSpPr>
          <p:cNvPr id="3" name="2 Marcador de texto"/>
          <p:cNvSpPr>
            <a:spLocks noGrp="1"/>
          </p:cNvSpPr>
          <p:nvPr>
            <p:ph type="body" idx="1"/>
          </p:nvPr>
        </p:nvSpPr>
        <p:spPr>
          <a:xfrm>
            <a:off x="428596" y="1071546"/>
            <a:ext cx="4040188" cy="639762"/>
          </a:xfrm>
        </p:spPr>
        <p:style>
          <a:lnRef idx="3">
            <a:schemeClr val="lt1"/>
          </a:lnRef>
          <a:fillRef idx="1">
            <a:schemeClr val="accent5"/>
          </a:fillRef>
          <a:effectRef idx="1">
            <a:schemeClr val="accent5"/>
          </a:effectRef>
          <a:fontRef idx="minor">
            <a:schemeClr val="lt1"/>
          </a:fontRef>
        </p:style>
        <p:txBody>
          <a:bodyPr>
            <a:normAutofit/>
          </a:bodyPr>
          <a:lstStyle/>
          <a:p>
            <a:pPr algn="ctr"/>
            <a:r>
              <a:rPr lang="es-CR" sz="1800" dirty="0"/>
              <a:t>Banco Internacional: se pretendía</a:t>
            </a:r>
          </a:p>
        </p:txBody>
      </p:sp>
      <p:sp>
        <p:nvSpPr>
          <p:cNvPr id="4" name="3 Marcador de contenido"/>
          <p:cNvSpPr>
            <a:spLocks noGrp="1"/>
          </p:cNvSpPr>
          <p:nvPr>
            <p:ph sz="half" idx="2"/>
          </p:nvPr>
        </p:nvSpPr>
        <p:spPr>
          <a:xfrm>
            <a:off x="457200" y="1785926"/>
            <a:ext cx="4040188" cy="4643470"/>
          </a:xfrm>
        </p:spPr>
        <p:style>
          <a:lnRef idx="2">
            <a:schemeClr val="accent5">
              <a:shade val="50000"/>
            </a:schemeClr>
          </a:lnRef>
          <a:fillRef idx="1">
            <a:schemeClr val="accent5"/>
          </a:fillRef>
          <a:effectRef idx="0">
            <a:schemeClr val="accent5"/>
          </a:effectRef>
          <a:fontRef idx="minor">
            <a:schemeClr val="lt1"/>
          </a:fontRef>
        </p:style>
        <p:txBody>
          <a:bodyPr>
            <a:normAutofit fontScale="92500" lnSpcReduction="10000"/>
          </a:bodyPr>
          <a:lstStyle/>
          <a:p>
            <a:pPr lvl="0"/>
            <a:endParaRPr lang="es-ES" dirty="0"/>
          </a:p>
          <a:p>
            <a:pPr lvl="0"/>
            <a:r>
              <a:rPr lang="es-ES" sz="1900" dirty="0"/>
              <a:t>Romper con el monopolio crediticio establecido por los sectores adinerados .</a:t>
            </a:r>
          </a:p>
          <a:p>
            <a:pPr lvl="0"/>
            <a:r>
              <a:rPr lang="es-ES" sz="1900" dirty="0"/>
              <a:t>Facilitar crédito al pequeño y mediano productor.</a:t>
            </a:r>
          </a:p>
          <a:p>
            <a:pPr lvl="0"/>
            <a:r>
              <a:rPr lang="es-ES" sz="1900" dirty="0"/>
              <a:t>Estimular el desarrollo de la producción agropecuaria nacional.</a:t>
            </a:r>
          </a:p>
          <a:p>
            <a:pPr lvl="0"/>
            <a:r>
              <a:rPr lang="es-ES" sz="1900" dirty="0"/>
              <a:t>Financiar la expansión de la estructura productiva; en otras palabras impulsar la diversificación  (otras actividades productivas) de la economía nacional.</a:t>
            </a:r>
          </a:p>
          <a:p>
            <a:pPr lvl="0"/>
            <a:r>
              <a:rPr lang="es-ES" sz="1900" dirty="0"/>
              <a:t>El banco autorizó las juntas de crédito agrícola para otorgar crédito a los  agricultores y aumentar la producción.</a:t>
            </a:r>
          </a:p>
          <a:p>
            <a:pPr lvl="0"/>
            <a:endParaRPr lang="es-CR" dirty="0"/>
          </a:p>
          <a:p>
            <a:endParaRPr lang="es-CR" dirty="0"/>
          </a:p>
        </p:txBody>
      </p:sp>
      <p:sp>
        <p:nvSpPr>
          <p:cNvPr id="5" name="4 Marcador de texto"/>
          <p:cNvSpPr>
            <a:spLocks noGrp="1"/>
          </p:cNvSpPr>
          <p:nvPr>
            <p:ph type="body" sz="quarter" idx="3"/>
          </p:nvPr>
        </p:nvSpPr>
        <p:spPr>
          <a:xfrm>
            <a:off x="4643438" y="1071546"/>
            <a:ext cx="4041775" cy="639762"/>
          </a:xfrm>
        </p:spPr>
        <p:style>
          <a:lnRef idx="1">
            <a:schemeClr val="accent2"/>
          </a:lnRef>
          <a:fillRef idx="3">
            <a:schemeClr val="accent2"/>
          </a:fillRef>
          <a:effectRef idx="2">
            <a:schemeClr val="accent2"/>
          </a:effectRef>
          <a:fontRef idx="minor">
            <a:schemeClr val="lt1"/>
          </a:fontRef>
        </p:style>
        <p:txBody>
          <a:bodyPr>
            <a:normAutofit/>
          </a:bodyPr>
          <a:lstStyle/>
          <a:p>
            <a:pPr algn="ctr"/>
            <a:r>
              <a:rPr lang="es-CR" sz="1800" dirty="0"/>
              <a:t>Reforma Tributaria: pretendía</a:t>
            </a:r>
          </a:p>
        </p:txBody>
      </p:sp>
      <p:sp>
        <p:nvSpPr>
          <p:cNvPr id="6" name="5 Marcador de contenido"/>
          <p:cNvSpPr>
            <a:spLocks noGrp="1"/>
          </p:cNvSpPr>
          <p:nvPr>
            <p:ph sz="quarter" idx="4"/>
          </p:nvPr>
        </p:nvSpPr>
        <p:spPr>
          <a:xfrm>
            <a:off x="4645025" y="1785926"/>
            <a:ext cx="4041775" cy="4643470"/>
          </a:xfrm>
        </p:spPr>
        <p:style>
          <a:lnRef idx="1">
            <a:schemeClr val="accent2"/>
          </a:lnRef>
          <a:fillRef idx="3">
            <a:schemeClr val="accent2"/>
          </a:fillRef>
          <a:effectRef idx="2">
            <a:schemeClr val="accent2"/>
          </a:effectRef>
          <a:fontRef idx="minor">
            <a:schemeClr val="lt1"/>
          </a:fontRef>
        </p:style>
        <p:txBody>
          <a:bodyPr>
            <a:normAutofit/>
          </a:bodyPr>
          <a:lstStyle/>
          <a:p>
            <a:pPr>
              <a:buNone/>
            </a:pPr>
            <a:endParaRPr lang="es-CR" sz="1800" dirty="0"/>
          </a:p>
          <a:p>
            <a:r>
              <a:rPr lang="es-CR" sz="1800" dirty="0"/>
              <a:t>Llevar fondos al Estado que los percibiera de forma más segura.</a:t>
            </a:r>
          </a:p>
          <a:p>
            <a:r>
              <a:rPr lang="es-CR" sz="1800" dirty="0"/>
              <a:t>Lograr que el pago de impuestos se realizara de acuerdo con los ingresos y bienes de las personas, es decir que el pobre pague como pobre y el rico como rico (con el fin de establecer una equidad y justicia social en el pago de impuestos)</a:t>
            </a:r>
          </a:p>
          <a:p>
            <a:r>
              <a:rPr lang="es-CR" sz="1800" dirty="0"/>
              <a:t>Dejar la carga impositiva a las clases económicamente más fuertes.</a:t>
            </a:r>
          </a:p>
        </p:txBody>
      </p:sp>
    </p:spTree>
  </p:cSld>
  <p:clrMapOvr>
    <a:masterClrMapping/>
  </p:clrMapOvr>
  <p:transition>
    <p:circl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R" sz="3200" dirty="0"/>
              <a:t>Reformas Fiscales… </a:t>
            </a:r>
          </a:p>
        </p:txBody>
      </p:sp>
      <p:sp>
        <p:nvSpPr>
          <p:cNvPr id="3" name="2 Marcador de contenido"/>
          <p:cNvSpPr>
            <a:spLocks noGrp="1"/>
          </p:cNvSpPr>
          <p:nvPr>
            <p:ph sz="half" idx="1"/>
          </p:nvPr>
        </p:nvSpPr>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lgn="ctr">
              <a:buNone/>
            </a:pPr>
            <a:r>
              <a:rPr lang="es-ES" b="1" dirty="0"/>
              <a:t>Reforma Tributaria</a:t>
            </a:r>
          </a:p>
          <a:p>
            <a:pPr algn="ctr">
              <a:buNone/>
            </a:pPr>
            <a:r>
              <a:rPr lang="es-ES" b="1" dirty="0"/>
              <a:t>(Impuestos DIRECTOS)</a:t>
            </a:r>
            <a:endParaRPr lang="es-CR" dirty="0"/>
          </a:p>
          <a:p>
            <a:endParaRPr lang="es-CR" dirty="0"/>
          </a:p>
          <a:p>
            <a:pPr lvl="0" algn="just"/>
            <a:r>
              <a:rPr lang="es-ES" b="1" i="1" u="sng" dirty="0"/>
              <a:t>Renta:</a:t>
            </a:r>
            <a:r>
              <a:rPr lang="es-ES" dirty="0"/>
              <a:t> Que el rico pagara de acuerdo a sus riquezas y el pobre de acuerdo al salario que recibía.</a:t>
            </a:r>
            <a:endParaRPr lang="es-CR" dirty="0"/>
          </a:p>
          <a:p>
            <a:pPr algn="just">
              <a:buNone/>
            </a:pPr>
            <a:endParaRPr lang="es-CR" dirty="0"/>
          </a:p>
          <a:p>
            <a:pPr algn="just"/>
            <a:r>
              <a:rPr lang="es-ES" b="1" i="1" u="sng" dirty="0"/>
              <a:t>Territorial:</a:t>
            </a:r>
            <a:r>
              <a:rPr lang="es-ES" dirty="0"/>
              <a:t> Que el rico pagara de acuerdo a la extensión de sus tierras y el pobre también.</a:t>
            </a:r>
            <a:endParaRPr lang="es-CR" dirty="0"/>
          </a:p>
        </p:txBody>
      </p:sp>
      <p:sp>
        <p:nvSpPr>
          <p:cNvPr id="4" name="3 Marcador de contenido"/>
          <p:cNvSpPr>
            <a:spLocks noGrp="1"/>
          </p:cNvSpPr>
          <p:nvPr>
            <p:ph sz="half" idx="2"/>
          </p:nvPr>
        </p:nvSpPr>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lgn="ctr">
              <a:buNone/>
            </a:pPr>
            <a:r>
              <a:rPr lang="es-ES" b="1" dirty="0"/>
              <a:t>Reforma Financiera</a:t>
            </a:r>
            <a:endParaRPr lang="es-CR" dirty="0"/>
          </a:p>
          <a:p>
            <a:pPr>
              <a:buNone/>
            </a:pPr>
            <a:r>
              <a:rPr lang="es-ES" dirty="0"/>
              <a:t> </a:t>
            </a:r>
            <a:endParaRPr lang="es-CR" dirty="0"/>
          </a:p>
          <a:p>
            <a:pPr lvl="0" algn="just"/>
            <a:r>
              <a:rPr lang="es-ES" b="1" i="1" u="sng" dirty="0"/>
              <a:t>Creación del Banco Internacional de Costa Rica:</a:t>
            </a:r>
            <a:r>
              <a:rPr lang="es-ES" dirty="0"/>
              <a:t> Con la creación de un banco estatal se implementaba el sistema de créditos a las clases bajas o populares, con el objetivo de </a:t>
            </a:r>
            <a:r>
              <a:rPr lang="es-ES" b="1" i="1" u="sng" dirty="0"/>
              <a:t>ampliar la actividad productiva</a:t>
            </a:r>
            <a:r>
              <a:rPr lang="es-ES" dirty="0"/>
              <a:t>.</a:t>
            </a:r>
            <a:endParaRPr lang="es-CR" dirty="0"/>
          </a:p>
          <a:p>
            <a:endParaRPr lang="es-CR" dirty="0"/>
          </a:p>
        </p:txBody>
      </p:sp>
    </p:spTree>
  </p:cSld>
  <p:clrMapOvr>
    <a:masterClrMapping/>
  </p:clrMapOvr>
  <p:transition>
    <p:strips/>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36828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s-CR" sz="3200" dirty="0"/>
              <a:t>Nuevas formas de expresión social y política</a:t>
            </a:r>
          </a:p>
        </p:txBody>
      </p:sp>
      <p:sp>
        <p:nvSpPr>
          <p:cNvPr id="3" name="2 Marcador de texto"/>
          <p:cNvSpPr>
            <a:spLocks noGrp="1"/>
          </p:cNvSpPr>
          <p:nvPr>
            <p:ph type="body" idx="1"/>
          </p:nvPr>
        </p:nvSpPr>
        <p:spPr>
          <a:xfrm>
            <a:off x="285720" y="785794"/>
            <a:ext cx="4357718" cy="425448"/>
          </a:xfrm>
        </p:spPr>
        <p:style>
          <a:lnRef idx="2">
            <a:schemeClr val="accent1">
              <a:shade val="50000"/>
            </a:schemeClr>
          </a:lnRef>
          <a:fillRef idx="1">
            <a:schemeClr val="accent1"/>
          </a:fillRef>
          <a:effectRef idx="0">
            <a:schemeClr val="accent1"/>
          </a:effectRef>
          <a:fontRef idx="minor">
            <a:schemeClr val="lt1"/>
          </a:fontRef>
        </p:style>
        <p:txBody>
          <a:bodyPr>
            <a:normAutofit lnSpcReduction="10000"/>
          </a:bodyPr>
          <a:lstStyle/>
          <a:p>
            <a:pPr algn="ctr"/>
            <a:r>
              <a:rPr lang="es-CR" dirty="0"/>
              <a:t>Partido Reformista</a:t>
            </a:r>
          </a:p>
        </p:txBody>
      </p:sp>
      <p:sp>
        <p:nvSpPr>
          <p:cNvPr id="4" name="3 Marcador de contenido"/>
          <p:cNvSpPr>
            <a:spLocks noGrp="1"/>
          </p:cNvSpPr>
          <p:nvPr>
            <p:ph sz="half" idx="2"/>
          </p:nvPr>
        </p:nvSpPr>
        <p:spPr>
          <a:xfrm>
            <a:off x="323528" y="1285860"/>
            <a:ext cx="4320480" cy="4942300"/>
          </a:xfrm>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lvl="0" algn="just"/>
            <a:endParaRPr lang="es-ES" dirty="0"/>
          </a:p>
          <a:p>
            <a:pPr lvl="0" algn="just"/>
            <a:r>
              <a:rPr lang="es-ES" sz="3300" dirty="0"/>
              <a:t>Fundado en 1923.</a:t>
            </a:r>
          </a:p>
          <a:p>
            <a:pPr lvl="0" algn="just"/>
            <a:r>
              <a:rPr lang="es-ES" sz="3300" dirty="0"/>
              <a:t>Liderado por </a:t>
            </a:r>
            <a:r>
              <a:rPr lang="es-ES" sz="3300" b="1" dirty="0"/>
              <a:t>Jorge </a:t>
            </a:r>
            <a:r>
              <a:rPr lang="es-ES" sz="3300" b="1" dirty="0" err="1"/>
              <a:t>Volio</a:t>
            </a:r>
            <a:r>
              <a:rPr lang="es-ES" sz="3300" b="1" dirty="0"/>
              <a:t>.</a:t>
            </a:r>
          </a:p>
          <a:p>
            <a:pPr lvl="0" algn="just"/>
            <a:r>
              <a:rPr lang="es-ES" sz="3300" dirty="0"/>
              <a:t>Base social </a:t>
            </a:r>
            <a:r>
              <a:rPr lang="es-ES" sz="3300" b="1" dirty="0"/>
              <a:t>trabajadores u obreros.</a:t>
            </a:r>
            <a:endParaRPr lang="es-CR" sz="3300" b="1" dirty="0"/>
          </a:p>
          <a:p>
            <a:pPr lvl="0" algn="just"/>
            <a:r>
              <a:rPr lang="es-ES" sz="3300" dirty="0"/>
              <a:t>Pretendía aplicar reformas al sistema liberal capitalista.</a:t>
            </a:r>
            <a:endParaRPr lang="es-CR" sz="3300" dirty="0"/>
          </a:p>
          <a:p>
            <a:pPr lvl="0" algn="just"/>
            <a:r>
              <a:rPr lang="es-ES" sz="3300" dirty="0"/>
              <a:t>Recibió apoyo de la clase obrera en zonas urbanas</a:t>
            </a:r>
            <a:endParaRPr lang="es-CR" sz="3300" dirty="0"/>
          </a:p>
          <a:p>
            <a:pPr lvl="0" algn="just"/>
            <a:r>
              <a:rPr lang="es-ES" sz="3300" dirty="0"/>
              <a:t>Apoyo de campesinos e intelectuales</a:t>
            </a:r>
            <a:endParaRPr lang="es-CR" sz="3300" dirty="0"/>
          </a:p>
          <a:p>
            <a:pPr lvl="0" algn="just"/>
            <a:r>
              <a:rPr lang="es-ES" sz="3300" dirty="0"/>
              <a:t>Realizó una reforma agraria y programas de vivienda digna</a:t>
            </a:r>
            <a:endParaRPr lang="es-CR" sz="3300" dirty="0"/>
          </a:p>
          <a:p>
            <a:pPr lvl="0" algn="just"/>
            <a:r>
              <a:rPr lang="es-ES" sz="3300" dirty="0"/>
              <a:t>Mejoró el nivel de vida de los sectores populares</a:t>
            </a:r>
            <a:endParaRPr lang="es-CR" sz="3300" dirty="0"/>
          </a:p>
          <a:p>
            <a:pPr lvl="0" algn="just"/>
            <a:r>
              <a:rPr lang="es-ES" sz="3300" dirty="0"/>
              <a:t>Mejoramiento de viviendas</a:t>
            </a:r>
            <a:endParaRPr lang="es-CR" sz="3300" dirty="0"/>
          </a:p>
          <a:p>
            <a:pPr lvl="0" algn="just"/>
            <a:r>
              <a:rPr lang="es-ES" sz="3300" dirty="0"/>
              <a:t>Nacionalización del suelo y subsuelo</a:t>
            </a:r>
            <a:endParaRPr lang="es-CR" sz="3300" dirty="0"/>
          </a:p>
          <a:p>
            <a:pPr lvl="0" algn="just"/>
            <a:r>
              <a:rPr lang="es-ES" sz="3300" dirty="0"/>
              <a:t>Enseñanza media gratuita</a:t>
            </a:r>
          </a:p>
          <a:p>
            <a:pPr lvl="0" algn="just"/>
            <a:endParaRPr lang="es-ES" sz="3300" dirty="0"/>
          </a:p>
          <a:p>
            <a:pPr lvl="0" algn="just"/>
            <a:r>
              <a:rPr lang="es-ES" sz="3300" dirty="0"/>
              <a:t>Logros la Ley de Accidentes de Trabajo y obligatoriedad de Seguros.</a:t>
            </a:r>
            <a:endParaRPr lang="es-CR" sz="3300" dirty="0"/>
          </a:p>
          <a:p>
            <a:endParaRPr lang="es-CR" dirty="0"/>
          </a:p>
        </p:txBody>
      </p:sp>
      <p:sp>
        <p:nvSpPr>
          <p:cNvPr id="8" name="7 Marcador de contenido"/>
          <p:cNvSpPr>
            <a:spLocks noGrp="1"/>
          </p:cNvSpPr>
          <p:nvPr>
            <p:ph sz="quarter" idx="4"/>
          </p:nvPr>
        </p:nvSpPr>
        <p:spPr>
          <a:xfrm>
            <a:off x="4929190" y="1000108"/>
            <a:ext cx="3857652" cy="1928826"/>
          </a:xfrm>
        </p:spPr>
        <p:txBody>
          <a:bodyPr>
            <a:normAutofit/>
          </a:bodyPr>
          <a:lstStyle/>
          <a:p>
            <a:r>
              <a:rPr lang="es-CR" sz="2000" i="1" dirty="0">
                <a:solidFill>
                  <a:schemeClr val="tx2">
                    <a:lumMod val="60000"/>
                    <a:lumOff val="40000"/>
                  </a:schemeClr>
                </a:solidFill>
              </a:rPr>
              <a:t>Con ideas de intervencionismo estatal y la lucha social buscó mejorar las condiciones de vida de los sectores populares.</a:t>
            </a:r>
          </a:p>
          <a:p>
            <a:endParaRPr lang="es-CR" sz="2000" i="1" dirty="0"/>
          </a:p>
          <a:p>
            <a:endParaRPr lang="es-CR" sz="2000" i="1" dirty="0"/>
          </a:p>
          <a:p>
            <a:pPr>
              <a:buNone/>
            </a:pPr>
            <a:endParaRPr lang="es-CR" sz="2000" i="1" dirty="0"/>
          </a:p>
          <a:p>
            <a:pPr>
              <a:buNone/>
            </a:pPr>
            <a:endParaRPr lang="es-CR" sz="2000" i="1" dirty="0"/>
          </a:p>
          <a:p>
            <a:endParaRPr lang="es-CR" sz="2000" i="1" dirty="0"/>
          </a:p>
          <a:p>
            <a:endParaRPr lang="es-CR" sz="2000" i="1" dirty="0"/>
          </a:p>
          <a:p>
            <a:endParaRPr lang="es-CR" sz="2000" i="1" dirty="0"/>
          </a:p>
          <a:p>
            <a:endParaRPr lang="es-CR" sz="2000" i="1" dirty="0"/>
          </a:p>
        </p:txBody>
      </p:sp>
      <p:sp>
        <p:nvSpPr>
          <p:cNvPr id="9" name="8 Flecha derecha"/>
          <p:cNvSpPr/>
          <p:nvPr/>
        </p:nvSpPr>
        <p:spPr>
          <a:xfrm>
            <a:off x="4643438" y="3571876"/>
            <a:ext cx="35719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pic>
        <p:nvPicPr>
          <p:cNvPr id="12290" name="Picture 2" descr="http://t2.gstatic.com/images?q=tbn:ANd9GcSKD6u8d5yMfwyeAFs14ClaKKOCEviHVgcFEbR2WxKFaMUl3wNyxQ"/>
          <p:cNvPicPr>
            <a:picLocks noChangeAspect="1" noChangeArrowheads="1"/>
          </p:cNvPicPr>
          <p:nvPr/>
        </p:nvPicPr>
        <p:blipFill>
          <a:blip r:embed="rId2"/>
          <a:srcRect/>
          <a:stretch>
            <a:fillRect/>
          </a:stretch>
        </p:blipFill>
        <p:spPr bwMode="auto">
          <a:xfrm>
            <a:off x="5429256" y="2500306"/>
            <a:ext cx="3000396" cy="3214710"/>
          </a:xfrm>
          <a:prstGeom prst="rect">
            <a:avLst/>
          </a:prstGeom>
          <a:ln w="57150">
            <a:solidFill>
              <a:srgbClr val="0070C0"/>
            </a:solidFill>
          </a:ln>
        </p:spPr>
        <p:style>
          <a:lnRef idx="2">
            <a:schemeClr val="accent1"/>
          </a:lnRef>
          <a:fillRef idx="1">
            <a:schemeClr val="lt1"/>
          </a:fillRef>
          <a:effectRef idx="0">
            <a:schemeClr val="accent1"/>
          </a:effectRef>
          <a:fontRef idx="minor">
            <a:schemeClr val="dk1"/>
          </a:fontRef>
        </p:style>
      </p:pic>
      <p:sp>
        <p:nvSpPr>
          <p:cNvPr id="11" name="10 CuadroTexto"/>
          <p:cNvSpPr txBox="1"/>
          <p:nvPr/>
        </p:nvSpPr>
        <p:spPr>
          <a:xfrm>
            <a:off x="5357818" y="5786454"/>
            <a:ext cx="3143272" cy="923330"/>
          </a:xfrm>
          <a:prstGeom prst="rect">
            <a:avLst/>
          </a:prstGeom>
          <a:noFill/>
        </p:spPr>
        <p:txBody>
          <a:bodyPr wrap="square" rtlCol="0">
            <a:spAutoFit/>
          </a:bodyPr>
          <a:lstStyle/>
          <a:p>
            <a:pPr algn="ctr"/>
            <a:r>
              <a:rPr lang="es-CR" b="1" i="1" dirty="0">
                <a:solidFill>
                  <a:schemeClr val="tx2">
                    <a:lumMod val="60000"/>
                    <a:lumOff val="40000"/>
                  </a:schemeClr>
                </a:solidFill>
              </a:rPr>
              <a:t>Papel determinante en la modificación del Estado Liberal</a:t>
            </a:r>
          </a:p>
          <a:p>
            <a:endParaRPr lang="es-CR" dirty="0"/>
          </a:p>
        </p:txBody>
      </p:sp>
    </p:spTree>
  </p:cSld>
  <p:clrMapOvr>
    <a:masterClrMapping/>
  </p:clrMapOvr>
  <p:transition>
    <p:newsflash/>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Marcador de texto"/>
          <p:cNvSpPr txBox="1">
            <a:spLocks/>
          </p:cNvSpPr>
          <p:nvPr/>
        </p:nvSpPr>
        <p:spPr>
          <a:xfrm>
            <a:off x="4714876" y="285728"/>
            <a:ext cx="4041775" cy="428628"/>
          </a:xfrm>
          <a:prstGeom prst="rect">
            <a:avLst/>
          </a:prstGeom>
        </p:spPr>
        <p:style>
          <a:lnRef idx="3">
            <a:schemeClr val="lt1"/>
          </a:lnRef>
          <a:fillRef idx="1">
            <a:schemeClr val="accent2"/>
          </a:fillRef>
          <a:effectRef idx="1">
            <a:schemeClr val="accent2"/>
          </a:effectRef>
          <a:fontRef idx="minor">
            <a:schemeClr val="lt1"/>
          </a:fontRef>
        </p:style>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s-CR" sz="2400" b="0" i="0" u="none" strike="noStrike" kern="1200" cap="none" spc="0" normalizeH="0" baseline="0" noProof="0" dirty="0">
                <a:ln>
                  <a:noFill/>
                </a:ln>
                <a:solidFill>
                  <a:schemeClr val="bg1"/>
                </a:solidFill>
                <a:effectLst/>
                <a:uLnTx/>
                <a:uFillTx/>
                <a:latin typeface="+mn-lt"/>
                <a:ea typeface="+mn-ea"/>
                <a:cs typeface="+mn-cs"/>
              </a:rPr>
              <a:t>Partido Comunista</a:t>
            </a:r>
          </a:p>
        </p:txBody>
      </p:sp>
      <p:sp>
        <p:nvSpPr>
          <p:cNvPr id="3" name="5 Marcador de contenido"/>
          <p:cNvSpPr txBox="1">
            <a:spLocks/>
          </p:cNvSpPr>
          <p:nvPr/>
        </p:nvSpPr>
        <p:spPr>
          <a:xfrm>
            <a:off x="4714876" y="785794"/>
            <a:ext cx="4071966" cy="5786478"/>
          </a:xfrm>
          <a:prstGeom prst="rect">
            <a:avLst/>
          </a:prstGeom>
        </p:spPr>
        <p:style>
          <a:lnRef idx="2">
            <a:schemeClr val="accent2"/>
          </a:lnRef>
          <a:fillRef idx="1">
            <a:schemeClr val="lt1"/>
          </a:fillRef>
          <a:effectRef idx="0">
            <a:schemeClr val="accent2"/>
          </a:effectRef>
          <a:fontRef idx="minor">
            <a:schemeClr val="dk1"/>
          </a:fontRef>
        </p:style>
        <p:txBody>
          <a:bodyPr>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0" i="0" u="none" strike="noStrike" kern="1200" cap="none" spc="0" normalizeH="0" baseline="0" noProof="0" dirty="0">
              <a:ln>
                <a:noFill/>
              </a:ln>
              <a:solidFill>
                <a:schemeClr val="dk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3200" b="0" i="0" u="none" strike="noStrike" kern="1200" cap="none" spc="0" normalizeH="0" baseline="0" noProof="0" dirty="0">
                <a:ln>
                  <a:noFill/>
                </a:ln>
                <a:solidFill>
                  <a:schemeClr val="dk1"/>
                </a:solidFill>
                <a:effectLst/>
                <a:uLnTx/>
                <a:uFillTx/>
                <a:latin typeface="+mn-lt"/>
                <a:ea typeface="+mn-ea"/>
                <a:cs typeface="+mn-cs"/>
              </a:rPr>
              <a:t>Fundado en 1931.</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3200" b="0" i="0" u="none" strike="noStrike" kern="1200" cap="none" spc="0" normalizeH="0" baseline="0" noProof="0" dirty="0">
                <a:ln>
                  <a:noFill/>
                </a:ln>
                <a:solidFill>
                  <a:schemeClr val="dk1"/>
                </a:solidFill>
                <a:effectLst/>
                <a:uLnTx/>
                <a:uFillTx/>
                <a:latin typeface="+mn-lt"/>
                <a:ea typeface="+mn-ea"/>
                <a:cs typeface="+mn-cs"/>
              </a:rPr>
              <a:t>Liderado por </a:t>
            </a:r>
            <a:r>
              <a:rPr kumimoji="0" lang="es-ES" sz="3200" b="1" i="0" u="none" strike="noStrike" kern="1200" cap="none" spc="0" normalizeH="0" baseline="0" noProof="0" dirty="0">
                <a:ln>
                  <a:noFill/>
                </a:ln>
                <a:solidFill>
                  <a:schemeClr val="dk1"/>
                </a:solidFill>
                <a:effectLst/>
                <a:uLnTx/>
                <a:uFillTx/>
                <a:latin typeface="+mn-lt"/>
                <a:ea typeface="+mn-ea"/>
                <a:cs typeface="+mn-cs"/>
              </a:rPr>
              <a:t>Manuel Mora Valverde.</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es-ES" sz="3200" dirty="0"/>
              <a:t>Ideología marxista</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3200" i="0" u="none" strike="noStrike" kern="1200" cap="none" spc="0" normalizeH="0" baseline="0" noProof="0" dirty="0">
                <a:ln>
                  <a:noFill/>
                </a:ln>
                <a:solidFill>
                  <a:schemeClr val="dk1"/>
                </a:solidFill>
                <a:effectLst/>
                <a:uLnTx/>
                <a:uFillTx/>
                <a:latin typeface="+mn-lt"/>
                <a:ea typeface="+mn-ea"/>
                <a:cs typeface="+mn-cs"/>
              </a:rPr>
              <a:t>Provocó cambios en las</a:t>
            </a:r>
            <a:r>
              <a:rPr kumimoji="0" lang="es-ES" sz="3200" i="0" u="none" strike="noStrike" kern="1200" cap="none" spc="0" normalizeH="0" noProof="0" dirty="0">
                <a:ln>
                  <a:noFill/>
                </a:ln>
                <a:solidFill>
                  <a:schemeClr val="dk1"/>
                </a:solidFill>
                <a:effectLst/>
                <a:uLnTx/>
                <a:uFillTx/>
                <a:latin typeface="+mn-lt"/>
                <a:ea typeface="+mn-ea"/>
                <a:cs typeface="+mn-cs"/>
              </a:rPr>
              <a:t> formas de organización y en los métodos de lucha de la clase obrera.</a:t>
            </a:r>
            <a:endParaRPr kumimoji="0" lang="es-CR" sz="3200" i="0" u="none" strike="noStrike" kern="1200" cap="none" spc="0" normalizeH="0" baseline="0" noProof="0" dirty="0">
              <a:ln>
                <a:noFill/>
              </a:ln>
              <a:solidFill>
                <a:schemeClr val="dk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3200" b="0" i="0" u="none" strike="noStrike" kern="1200" cap="none" spc="0" normalizeH="0" baseline="0" noProof="0" dirty="0">
                <a:ln>
                  <a:noFill/>
                </a:ln>
                <a:solidFill>
                  <a:schemeClr val="dk1"/>
                </a:solidFill>
                <a:effectLst/>
                <a:uLnTx/>
                <a:uFillTx/>
                <a:latin typeface="+mn-lt"/>
                <a:ea typeface="+mn-ea"/>
                <a:cs typeface="+mn-cs"/>
              </a:rPr>
              <a:t>Contribuyó a consolidar la organización del movimiento obrero (zapateros, artesanos, panaderos)</a:t>
            </a:r>
            <a:endParaRPr kumimoji="0" lang="es-CR" sz="3200" b="0" i="0" u="none" strike="noStrike" kern="1200" cap="none" spc="0" normalizeH="0" baseline="0" noProof="0" dirty="0">
              <a:ln>
                <a:noFill/>
              </a:ln>
              <a:solidFill>
                <a:schemeClr val="dk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3200" b="0" i="0" u="none" strike="noStrike" kern="1200" cap="none" spc="0" normalizeH="0" baseline="0" noProof="0" dirty="0">
                <a:ln>
                  <a:noFill/>
                </a:ln>
                <a:solidFill>
                  <a:schemeClr val="dk1"/>
                </a:solidFill>
                <a:effectLst/>
                <a:uLnTx/>
                <a:uFillTx/>
                <a:latin typeface="+mn-lt"/>
                <a:ea typeface="+mn-ea"/>
                <a:cs typeface="+mn-cs"/>
              </a:rPr>
              <a:t>Defendió los intereses de la clase proletaria (trabajadores)</a:t>
            </a:r>
            <a:endParaRPr kumimoji="0" lang="es-CR" sz="3200" b="0" i="0" u="none" strike="noStrike" kern="1200" cap="none" spc="0" normalizeH="0" baseline="0" noProof="0" dirty="0">
              <a:ln>
                <a:noFill/>
              </a:ln>
              <a:solidFill>
                <a:schemeClr val="dk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3200" b="0" i="0" u="none" strike="noStrike" kern="1200" cap="none" spc="0" normalizeH="0" baseline="0" noProof="0" dirty="0">
                <a:ln>
                  <a:noFill/>
                </a:ln>
                <a:solidFill>
                  <a:schemeClr val="dk1"/>
                </a:solidFill>
                <a:effectLst/>
                <a:uLnTx/>
                <a:uFillTx/>
                <a:latin typeface="+mn-lt"/>
                <a:ea typeface="+mn-ea"/>
                <a:cs typeface="+mn-cs"/>
              </a:rPr>
              <a:t>Le dio a la población importantes mejoras en sus condiciones de vida</a:t>
            </a:r>
            <a:endParaRPr kumimoji="0" lang="es-CR" sz="3200" b="0" i="0" u="none" strike="noStrike" kern="1200" cap="none" spc="0" normalizeH="0" baseline="0" noProof="0" dirty="0">
              <a:ln>
                <a:noFill/>
              </a:ln>
              <a:solidFill>
                <a:schemeClr val="dk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3200" b="0" i="0" u="none" strike="noStrike" kern="1200" cap="none" spc="0" normalizeH="0" baseline="0" noProof="0" dirty="0">
                <a:ln>
                  <a:noFill/>
                </a:ln>
                <a:solidFill>
                  <a:schemeClr val="dk1"/>
                </a:solidFill>
                <a:effectLst/>
                <a:uLnTx/>
                <a:uFillTx/>
                <a:latin typeface="+mn-lt"/>
                <a:ea typeface="+mn-ea"/>
                <a:cs typeface="+mn-cs"/>
              </a:rPr>
              <a:t>Impulsó la lucha organizada de diversos sectores sociales.</a:t>
            </a:r>
            <a:endParaRPr kumimoji="0" lang="es-CR" sz="3200" b="0" i="0" u="none" strike="noStrike" kern="1200" cap="none" spc="0" normalizeH="0" baseline="0" noProof="0" dirty="0">
              <a:ln>
                <a:noFill/>
              </a:ln>
              <a:solidFill>
                <a:schemeClr val="dk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3200" b="0" i="0" u="none" strike="noStrike" kern="1200" cap="none" spc="0" normalizeH="0" baseline="0" noProof="0" dirty="0">
                <a:ln>
                  <a:noFill/>
                </a:ln>
                <a:solidFill>
                  <a:schemeClr val="dk1"/>
                </a:solidFill>
                <a:effectLst/>
                <a:uLnTx/>
                <a:uFillTx/>
                <a:latin typeface="+mn-lt"/>
                <a:ea typeface="+mn-ea"/>
                <a:cs typeface="+mn-cs"/>
              </a:rPr>
              <a:t>Se preocupó por los derechos de los trabajadores de zonas bananeras.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es-ES" sz="3200" dirty="0"/>
              <a:t>Condujo a la organización obrera hacia metas  más concretas y perdurables.</a:t>
            </a:r>
            <a:endParaRPr kumimoji="0" lang="es-CR" sz="3200" b="0" i="0" u="none" strike="noStrike" kern="1200" cap="none" spc="0" normalizeH="0" baseline="0" noProof="0" dirty="0">
              <a:ln>
                <a:noFill/>
              </a:ln>
              <a:solidFill>
                <a:schemeClr val="dk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s-CR" sz="3200" b="0" i="0" u="none" strike="noStrike" kern="1200" cap="none" spc="0" normalizeH="0" baseline="0" noProof="0" dirty="0">
              <a:ln>
                <a:noFill/>
              </a:ln>
              <a:solidFill>
                <a:schemeClr val="dk1"/>
              </a:solidFill>
              <a:effectLst/>
              <a:uLnTx/>
              <a:uFillTx/>
              <a:latin typeface="+mn-lt"/>
              <a:ea typeface="+mn-ea"/>
              <a:cs typeface="+mn-cs"/>
            </a:endParaRPr>
          </a:p>
        </p:txBody>
      </p:sp>
      <p:sp>
        <p:nvSpPr>
          <p:cNvPr id="5" name="4 CuadroTexto"/>
          <p:cNvSpPr txBox="1"/>
          <p:nvPr/>
        </p:nvSpPr>
        <p:spPr>
          <a:xfrm>
            <a:off x="500034" y="4429132"/>
            <a:ext cx="3571900" cy="20313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S" dirty="0"/>
              <a:t>Estas  organizaciones y partidos políticos  reflejan la toma conciencia de los sectores populares de los derechos que poseían e influyó para que el Estado asumiera un papel protagónico en la cuestión social.</a:t>
            </a:r>
            <a:endParaRPr lang="es-CR" dirty="0"/>
          </a:p>
          <a:p>
            <a:endParaRPr lang="es-CR" dirty="0"/>
          </a:p>
        </p:txBody>
      </p:sp>
      <p:sp>
        <p:nvSpPr>
          <p:cNvPr id="6" name="5 Flecha derecha"/>
          <p:cNvSpPr/>
          <p:nvPr/>
        </p:nvSpPr>
        <p:spPr>
          <a:xfrm rot="10800000">
            <a:off x="4000496" y="5357826"/>
            <a:ext cx="714380" cy="4571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R" dirty="0">
              <a:solidFill>
                <a:schemeClr val="accent2"/>
              </a:solidFill>
            </a:endParaRPr>
          </a:p>
        </p:txBody>
      </p:sp>
      <p:sp>
        <p:nvSpPr>
          <p:cNvPr id="11266" name="AutoShape 2" descr="data:image/jpeg;base64,/9j/4AAQSkZJRgABAQAAAQABAAD/2wCEAAkGBhISEBUUExIWFBUWGRoaGRgWGBgaGBoXGBgYGhcYGhcXHCYeFxklHBQcHy8gJCcpLCwsFx4xNTAqNSYsLCkBCQoKDgwOFQ8PFSkcHB0pKSkpKSkpKSkpKSkpKSkpKSkpNikpLiksKSkpKSkpKSksKSkpKSwpLCkpLCkpKSkpKf/AABEIAKAAdQMBIgACEQEDEQH/xAAcAAABBAMBAAAAAAAAAAAAAAAFAwQGBwABAgj/xAA9EAABAwIEAwUFBgUDBQAAAAABAgMRACEEBRIxBkFRImFxgZEHEzKhwRRCUrHR8CNicuHxM3OSJCWCk6L/xAAXAQEBAQEAAAAAAAAAAAAAAAACAQAD/8QAHxEBAQEAAwEBAAMBAAAAAAAAAAERAiExEkFhcYED/9oADAMBAAIRAxEAPwCkRXYrAiK6CaxlMJhlrWkNpUpXIJBJt3Cp5l3DOc4mJQ6kAgArUUgDqBN6B8C8TDA4oPKb1jSUxzE8wetW9wn7Q3cdiEpbYhsHtKJ2FDl3ViVcHcPuYfCoQ8srWJJvO/KedHBHIVwpya7bIFZGyk1kVovDrSa8YkVmbccI5TTb7YkSVAjpXOJzNA5/rQl/HSegB50VwYxT40dZqseNstxKoUwtaSTdOrsx3RcVKnVknsrAPQH5UmlJUTqblRiLkC0wTG9arFK8SZFjWWA86slJVG59aDYDiN9rZZjobirr4vy5a8MUKaJUO0SAYPXSPCqrxOQpP3Yny2qbJ1W/oCx2JbcXqI0k7xtWV1jMnUhUb+FZTmDZTI0q2m1cJRSqRW0sbSK9B+yrho4TBBSxDj0OEG+lJHZHjFyO+qh4A4e+149ptX+mk63P6EXjzMDzr0oy0O4CsNIuE1hKiICvl/enoSnrWSkD9/St8oHHBrI+L/5/vTF3BLv21GNiUiL+HSiWLzVCTpFzHfztQ/EYoqEgDeB2oP8AxJvRyEEPYNaRcg3m/wC+6mjmZBAuAo8hJsJ5jrT3GuFdk8twReBvH61G8QpQJKpsbTFh39aF9Icw+ZqWsTAHIAW8+lFQoEki5B6frUXTmzaEdoDYgjb58jT7LXTAJKtJMjmb1tapWpCXkQbmLVD+JuDgpv3l9SEkwIAM72HT6VOsJZIj+/l1rWJSFSCbc/08K6ZMDcee8wwEEARad/KsqUcaZSlnEQAYUNQgDYx+lZXLt0lVOlu9LoartKAN4HjSgfbG6h6/pT1L0tL2LZXpD70XOlCSelyr5x6VZeJxXuk6iQAOp/Kqe4b44aZw4bS44Tz920tUHYCQL0Oz7i5Th7WKcR0CmXE/MVZorXa4tSt0pkAJBKj4QPrQPG+0JAcWAZsIBtbuioFwTn+EZedXi3wUaYASFKKiSDAETy5xTTP8/GYYojCspbbQJCnPi0jmoAwL7JvWzk3ScYD2mtqWR7orP8qSrnawvFGlcdNxLnumwNveFKD5BR1D0qmWFFStDr60tjcA6E/8UW/OpNleOyFAhxhSjtJSVX6yVfStJ/LJfifaplyeytwK/wBsKV6GI+dCF8dYB8whakkm3vE6T3QZ0+tQfi5nArBXgwEwbpGpMj+lUwfCg+AyNxxvUiLmNJtPmbDzq5LE2rdeyzWUa4UoxGk26gJtc23p7gMWpt3QpQU2kzP4TE25mqgwudY7AOFIUpCkyNKoUBqEEgGQDHMURy7jRSXAo6oExqg3Kbz1JN6l44W69EJdSW9xBg2+lDsRmQR0gcyOXQDmagWE4/bLaE6jZME90zG9qbZxnh1QlUhV7n0qXk2C/Fel0tr7WrtA21CBpIt93c1uifCbjbjB94qCD9BesqSaUih81U2UdlzUqdotHWiWBwjaGmwUdpaNZWoG8kwEK2gAXG886i4qxsqw4fyaR8TLmlXck3HlF6fKfMc92pG5xYcFgWGmQC8pEi20kjUR94nYT0qG4oZjjF/xAtwm0Lt6A1Y/DTaMPg2lutFbriR2tBPZEhCUki28nvJqU5HlinDrWzoHIqiSesckjvowqqzgL2O/bmnXHnVNJStTaQgJOpSDC1Em2kG1t4NIZRwucBmD2Gf7SSgELAspsKEqjum/SDV9YVDGFZS0khCUg91ySVE95JJ86h/GGQnGpS9hFpU+yZbJiDPxNn+VQtFdL5gT0Axvs6YcUS2nVbaSPnzqKY/hPDIOkwhXQqII/wCRE1ZWQcSYMJ0PrThH02cYfVpUg/ylVlJO4IOx7qzNs0yx8aVPNPHo2kuqP/qSTQ+aeqcx3DmHbadWHdRSklI1J8NvOn+V8CYr3bbjDiTqSCtK7ICiJ0ybFXcanK+B/tSkpThDhcKFBTi1p0vPBN0tobklCJ3KoJ6U5zzMWUammkKBAgrCQPAb9tHdUtsjeq2zvLsS8dLqUymwgafG3On2C9lCn2gUPpS6b6HAQD0giSPOj7z+oQoAEXBi0dROw7jQV7P3mXgoC6diRIvukgc6k5Y2IvnHCmMwBl5khMxrSdSD5jbzotgMvxT6UlDLik9Qm214nfai2b+0xTrHu3GxqmTaU2ggwd6gL+ZOuKKytU7yCRHhG1O9pOluZCoJaAUUpV94KJBkd3KsqLcL5y6+2rWVKUggatyQRae+srn3DV77ujvCnEjmEWsJQlxDwCFtrkJUJ7JBF0qE2PfQv7OTRHhzLgvGYdKphTrYMbxrFdrQx6DbVjmmUpSzhUBCY1O4hxUAdQhlM+oqDY72gL+0LLuJ977ptRbQwgttB0wnUdRKnCAVEajHdR/jrHFxC0BRCRNkmJubWoZ7PfZkFan8ULKENoPT8R/Sue74uYgGdcWv4gdp1RT0kj1FMMr4xxWHP8JxSQd77+NWbxJ7JmQiGOzfdRme8mkeH/ZC3pl9U9wrf4yD47MMTmTiEwFuJHxDfSL3PT9aJ8O8QY/DOe71rSB907VbeX8M4TCJhptKSrcgXNuZ3i1Mcxyth2SUhKrwal1IDL45xASNQE8459OdDMRjws6lG56i3eAR9aa5owpJUlUSDy5gCx6jwqNpx5SqCTH75HlQ7PpNA0gpHy/zQrNstRB8Pz+lN3swLaAeRG3j570OdzjWfz8P8mqwTmmVH3aikE6Nx0ANz8654ZDKwpBT2oN96K4vNvcsqiCVJKL3+OxPpNI5LkK2WHHNPbc0NtDYla94HMAHen7Bvo3wfnIwGHMkfxVqVcckwmsoTmITr0DtJbAbHeU/EoeKifQVlDaWE+G82w7QUHESZtttUs4ez7BKxTAS1Cy4kJNrGbGoZlWQodK0rKklNpTTxrg11C0uNPJWUKSoAmCCkg7Hwq9MtdrKCVdsgpLknwEm/fR/GcSsMtlSlgJSL3+QoTinPeMa0m91eu4EVTeZtYl/EFpEnUqwJtO96X1niLBe9r7JJhkkcri/kNqDv+2BwKMMpKeQJ5eIFJ5Z7FXFJCsTjUNTulABjpckCizXstyhr/Xxy19xWhI9Eiaub+oAr9pupUkEd3LaKb4Xjsqd7SrGBy2+lFsz4cyIWaUpRHJKlGfM02wXAGHeBhHuwdjJJHeZo2RS+Je+0vDR8Rm8xbx50EzDDoS5BuZM3/ttRrLcvTgnCCoqISYJ9AajWb42VkgmgpDMcUI0iydvKhza9PPekcbi1ar3HkCPTeminK6TiNo7lqC48hKYUQdUHa3SfGfKrNzNhjC4cPOr1vpSQ2SdlLB2TtI61TuX45xp1LjaglSZiiGYZo88uXnC4R6bchWsbXTazWV0wi1bokNZTpRiHkq1f+NFGcgbWNRfKDNpSqfUV3kOMaczJxSEAJUmwNhbneiuaZ0vDrKQlBSdzE/OjjO+Hc292ythSwtTBKbX1JmUn5x5UV4SwTSi44pHaPMxYdAOXjVYnNQMUpwWSowodxjfzvVj8EsqCVkxuIHP57Up6n4Qz/K0KX2lED5x48hUYxuFwpEGU+FWs/kLDl3RPdJH5GmSuF8DP+lMfzEj89qt46kqrMPlTQV8JN97+VvLfuqS4TMk6NKSAANtr+I/WjWO4MwqydDnu/EggepgUOzTBYdhnShYPfbtGLbcqNmLqE8QOrkG0895Ii81E3sYSd6N5pmQCiCKClgE6uVXjGtN10kTSrqhSArrIB1hUSfAEnyEmnLQm/7vTDGYdbaULNgon1gW9Ke4R8KFjRvjQTw4tWUphEyK3XN0CGcUokkEg+NaOaubaj6mpbn7OGSvsMhFuu/fFQ7G4cJWQDSllY7wh1oJNWBw1xDpYbXqlTcoWOoHwnxioJkjBUkpSCSTYASSeg61M8k4Le925Jh0pKg2OQReDG6iCbVP3pk1f4wYLYCl6T17vKgLud4dJUW8QZiJUezH0NQV7WDBv4/u1NsS4Ei7YPfJFbdRKsy4uwwukOOr5HVCAfxaeZ76jOZcRKcAA2G0zv1oW5iB+EUmXfKr8ppN5RNzXPvDXSzNJhJpCTcE0WyLIVOrEpmdh9TWZflsqEiVHYVaORZOnDMa13WRy/Kpt8hSYrDjZIC2mU30Ak+JgT8qC5fh1TtFSXO3/eYtxSdvg5bRcfOm+Fwwm4O/+KXUie08w6CBv8q3TmYFvrWq5dEm+W+zxjTrWFOKiwJpLHezFDukylnwGo+nWpb9sbYbSlCQkQIA8BWYfEFYKzty/fKsuhWW8OsYBuGgVOGxcVdXkAOyLbCnvCS/+tSI3Su/kKQxmIkkm3rXfCgJx6JTp7DkC/Tn0qz1L4b8fcBJJU+wIJutEWnmpMbd4qsXMGVJI5ivTDrMg1Cc/wDZ0w8StILS/wATdvUc6fLh3sSclAOsEGmy01MeN+FF4MBS1pUFEhMWUT/T9e+oUtZjaDS48dG0thWFKUlIi5AkmBfqelSXG8K+5LYbcD61A69CTpSZsEnmO+tez7IEYt4tk9sDUEnmPveYq7so4LbZAOkfvpVs/MaVA+DeDFAhx0X5d1SjiNwM4dagNkk/rUofQlAsKgHtFxf8AJ5rVA/pF1ePIedGycVnas2MOTKtiZPlvHfSjQm/Pwp2G7QKQxBSCIJ1fnXPTx2NUVlLMokcz9KyiywsJhC4QTPfPlE9KK4o6UaRYD9kmm+R55hnGQptYNgCDZQMCxTuTSzjJWrUsQkbJPxHxHId3rVa+mTAmVHyB5d8dTSvDbn/AHJoTulz100q8N/Sk+GMAteYJcAhDSVFXioaQL9ZJ8qvH1L4smmuYYhtttS3CEoQkqUTySBJNLF6ql9tXFvYGCbN1Qt2Pwz2Eee57orvXKK04t4kXmGLW8rsonS2n8KBtbkTuaD+60i3Oe/atISUquDBokVNkdopB5EEW7imb/nQ+sOQ3yXNXMLiG32zCm1BXiPvJPcRI869S5ZmCcQyh5syh1KVJ8CJg9428q8q4tGna4iZFwRVy+wziH3uEcwyj2mFak/7bkmPJQV61Zy1KsLEszVT+0TEhWMDabhpMd2tUKV8oHrVtYzEBCFLV8KUlR8hMVRuNWXFrWu5WpSleJM+QFD/AKVeIU4okWH+aUweBgyfipwGgOV/ypVKSTyid65a6lGcsC77ecTWU7bwiVJBWb8rxasrJr//2Q=="/>
          <p:cNvSpPr>
            <a:spLocks noChangeAspect="1" noChangeArrowheads="1"/>
          </p:cNvSpPr>
          <p:nvPr/>
        </p:nvSpPr>
        <p:spPr bwMode="auto">
          <a:xfrm>
            <a:off x="63500" y="-744538"/>
            <a:ext cx="1114425" cy="1524001"/>
          </a:xfrm>
          <a:prstGeom prst="rect">
            <a:avLst/>
          </a:prstGeom>
          <a:noFill/>
        </p:spPr>
        <p:txBody>
          <a:bodyPr vert="horz" wrap="square" lIns="91440" tIns="45720" rIns="91440" bIns="45720" numCol="1" anchor="t" anchorCtr="0" compatLnSpc="1">
            <a:prstTxWarp prst="textNoShape">
              <a:avLst/>
            </a:prstTxWarp>
          </a:bodyPr>
          <a:lstStyle/>
          <a:p>
            <a:endParaRPr lang="es-CR"/>
          </a:p>
        </p:txBody>
      </p:sp>
      <p:pic>
        <p:nvPicPr>
          <p:cNvPr id="11268" name="Picture 4" descr="http://wvw.nacion.com/ln_ee/ESPECIALES/raices/manuelmora6.jpg"/>
          <p:cNvPicPr>
            <a:picLocks noChangeAspect="1" noChangeArrowheads="1"/>
          </p:cNvPicPr>
          <p:nvPr/>
        </p:nvPicPr>
        <p:blipFill>
          <a:blip r:embed="rId2"/>
          <a:srcRect/>
          <a:stretch>
            <a:fillRect/>
          </a:stretch>
        </p:blipFill>
        <p:spPr bwMode="auto">
          <a:xfrm>
            <a:off x="785786" y="857232"/>
            <a:ext cx="2928958" cy="3143272"/>
          </a:xfrm>
          <a:prstGeom prst="rect">
            <a:avLst/>
          </a:prstGeom>
          <a:ln w="76200"/>
        </p:spPr>
        <p:style>
          <a:lnRef idx="2">
            <a:schemeClr val="accent2"/>
          </a:lnRef>
          <a:fillRef idx="1">
            <a:schemeClr val="lt1"/>
          </a:fillRef>
          <a:effectRef idx="0">
            <a:schemeClr val="accent2"/>
          </a:effectRef>
          <a:fontRef idx="minor">
            <a:schemeClr val="dk1"/>
          </a:fontRef>
        </p:style>
      </p:pic>
    </p:spTree>
  </p:cSld>
  <p:clrMapOvr>
    <a:masterClrMapping/>
  </p:clrMapOvr>
  <p:transition>
    <p:plus/>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R" sz="3200" dirty="0"/>
              <a:t>Situación de Costa Rica…</a:t>
            </a:r>
          </a:p>
        </p:txBody>
      </p:sp>
      <p:sp>
        <p:nvSpPr>
          <p:cNvPr id="3" name="2 Marcador de contenido"/>
          <p:cNvSpPr>
            <a:spLocks noGrp="1"/>
          </p:cNvSpPr>
          <p:nvPr>
            <p:ph sz="half" idx="1"/>
          </p:nvPr>
        </p:nvSpPr>
        <p:spPr>
          <a:xfrm>
            <a:off x="457200" y="1142984"/>
            <a:ext cx="4114800" cy="5357850"/>
          </a:xfrm>
          <a:ln/>
        </p:spPr>
        <p:style>
          <a:lnRef idx="1">
            <a:schemeClr val="accent1"/>
          </a:lnRef>
          <a:fillRef idx="2">
            <a:schemeClr val="accent1"/>
          </a:fillRef>
          <a:effectRef idx="1">
            <a:schemeClr val="accent1"/>
          </a:effectRef>
          <a:fontRef idx="minor">
            <a:schemeClr val="dk1"/>
          </a:fontRef>
        </p:style>
        <p:txBody>
          <a:bodyPr>
            <a:normAutofit fontScale="55000" lnSpcReduction="20000"/>
          </a:bodyPr>
          <a:lstStyle/>
          <a:p>
            <a:pPr algn="ctr">
              <a:buNone/>
            </a:pPr>
            <a:r>
              <a:rPr lang="es-ES" b="1" dirty="0"/>
              <a:t>          Crisis económica de 1929 y depresión de 1930</a:t>
            </a:r>
            <a:endParaRPr lang="es-CR" dirty="0"/>
          </a:p>
          <a:p>
            <a:pPr>
              <a:buNone/>
            </a:pPr>
            <a:endParaRPr lang="es-CR" dirty="0"/>
          </a:p>
          <a:p>
            <a:pPr lvl="0"/>
            <a:r>
              <a:rPr lang="es-ES" dirty="0"/>
              <a:t>Disminución de las importaciones.</a:t>
            </a:r>
            <a:endParaRPr lang="es-CR" dirty="0"/>
          </a:p>
          <a:p>
            <a:pPr lvl="0"/>
            <a:r>
              <a:rPr lang="es-CR" dirty="0"/>
              <a:t>Reducción o debilitamiento del comercio externo.</a:t>
            </a:r>
          </a:p>
          <a:p>
            <a:pPr lvl="0"/>
            <a:r>
              <a:rPr lang="es-CR" dirty="0"/>
              <a:t>Diminución de los ingresos aduaneros (impuestos-aranceles).</a:t>
            </a:r>
            <a:endParaRPr lang="es-ES" dirty="0"/>
          </a:p>
          <a:p>
            <a:pPr lvl="0"/>
            <a:r>
              <a:rPr lang="es-ES" dirty="0"/>
              <a:t>Disminución del salario real de los trabajadores.</a:t>
            </a:r>
            <a:endParaRPr lang="es-CR" dirty="0"/>
          </a:p>
          <a:p>
            <a:pPr lvl="0"/>
            <a:r>
              <a:rPr lang="es-ES" dirty="0"/>
              <a:t>Aumento del déficit fiscal (gasta más de lo que gana)</a:t>
            </a:r>
            <a:endParaRPr lang="es-CR" dirty="0"/>
          </a:p>
          <a:p>
            <a:pPr lvl="0"/>
            <a:r>
              <a:rPr lang="es-ES" dirty="0"/>
              <a:t>Reducción del comercio exterior</a:t>
            </a:r>
            <a:endParaRPr lang="es-CR" dirty="0"/>
          </a:p>
          <a:p>
            <a:pPr lvl="0"/>
            <a:r>
              <a:rPr lang="es-ES" dirty="0"/>
              <a:t>Quiebra de establecimientos comerciales.</a:t>
            </a:r>
            <a:endParaRPr lang="es-CR" dirty="0"/>
          </a:p>
          <a:p>
            <a:pPr lvl="0"/>
            <a:r>
              <a:rPr lang="es-ES" dirty="0"/>
              <a:t>Alto nivel de desempleo.</a:t>
            </a:r>
            <a:endParaRPr lang="es-CR" dirty="0"/>
          </a:p>
          <a:p>
            <a:pPr lvl="0"/>
            <a:r>
              <a:rPr lang="es-ES" dirty="0"/>
              <a:t>Restricción del crédito bancario (préstamos limitados).</a:t>
            </a:r>
          </a:p>
          <a:p>
            <a:r>
              <a:rPr lang="es-CR" dirty="0"/>
              <a:t>Se produce el incremento de la organización popular.</a:t>
            </a:r>
          </a:p>
          <a:p>
            <a:pPr lvl="0"/>
            <a:r>
              <a:rPr lang="es-CR" dirty="0"/>
              <a:t>Intervención del Estado en la economía y el ámbito social.</a:t>
            </a:r>
          </a:p>
          <a:p>
            <a:endParaRPr lang="es-CR" dirty="0"/>
          </a:p>
        </p:txBody>
      </p:sp>
      <p:pic>
        <p:nvPicPr>
          <p:cNvPr id="112642" name="Picture 2" descr="C:\Users\ignacio\Pictures\Nueva carpeta\crisis1.jpg"/>
          <p:cNvPicPr>
            <a:picLocks noGrp="1" noChangeAspect="1" noChangeArrowheads="1"/>
          </p:cNvPicPr>
          <p:nvPr>
            <p:ph sz="half" idx="2"/>
          </p:nvPr>
        </p:nvPicPr>
        <p:blipFill>
          <a:blip r:embed="rId2" cstate="print"/>
          <a:srcRect/>
          <a:stretch>
            <a:fillRect/>
          </a:stretch>
        </p:blipFill>
        <p:spPr bwMode="auto">
          <a:xfrm>
            <a:off x="5004048" y="2060848"/>
            <a:ext cx="3678560" cy="3678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340768"/>
            <a:ext cx="7772400" cy="1470025"/>
          </a:xfrm>
          <a:effectLst>
            <a:outerShdw blurRad="50800" dist="381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r>
              <a:rPr lang="es-CR" b="1" dirty="0">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rPr>
              <a:t>Objetivo </a:t>
            </a:r>
            <a:r>
              <a:rPr lang="es-CR" b="1" dirty="0" smtClean="0">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rPr>
              <a:t>13. </a:t>
            </a:r>
            <a:endParaRPr lang="es-CR" b="1" dirty="0">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endParaRPr>
          </a:p>
        </p:txBody>
      </p:sp>
      <p:sp>
        <p:nvSpPr>
          <p:cNvPr id="3" name="2 Subtítulo"/>
          <p:cNvSpPr>
            <a:spLocks noGrp="1"/>
          </p:cNvSpPr>
          <p:nvPr>
            <p:ph type="subTitle" idx="1"/>
          </p:nvPr>
        </p:nvSpPr>
        <p:spPr>
          <a:xfrm>
            <a:off x="1331640" y="3140968"/>
            <a:ext cx="6400800" cy="1752600"/>
          </a:xfrm>
          <a:solidFill>
            <a:schemeClr val="bg2">
              <a:lumMod val="50000"/>
            </a:schemeClr>
          </a:solidFill>
          <a:ln>
            <a:solidFill>
              <a:schemeClr val="bg2">
                <a:lumMod val="50000"/>
              </a:schemeClr>
            </a:solidFill>
          </a:ln>
          <a:effectLst>
            <a:glow rad="101600">
              <a:schemeClr val="tx2">
                <a:lumMod val="75000"/>
                <a:alpha val="60000"/>
              </a:schemeClr>
            </a:glow>
          </a:effectLst>
        </p:spPr>
        <p:txBody>
          <a:bodyPr>
            <a:normAutofit fontScale="85000" lnSpcReduction="10000"/>
          </a:bodyPr>
          <a:lstStyle/>
          <a:p>
            <a:r>
              <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Analizar los efectos políticos y económicos de la Segunda Guerra Mundial y las transformaciones que se realizaron en Costa Rica en la década de 1940. </a:t>
            </a:r>
          </a:p>
          <a:p>
            <a:endParaRPr lang="es-C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39718"/>
          </a:xfrm>
        </p:spPr>
        <p:txBody>
          <a:bodyPr>
            <a:noAutofit/>
          </a:bodyPr>
          <a:lstStyle/>
          <a:p>
            <a:r>
              <a:rPr lang="es-ES" sz="2400" b="1" dirty="0"/>
              <a:t>Cambios Económicos, Sociales, y Políticos en la década de 1940</a:t>
            </a:r>
            <a:br>
              <a:rPr lang="es-ES" sz="2400" b="1" dirty="0"/>
            </a:br>
            <a:endParaRPr lang="es-CR" sz="2400" dirty="0"/>
          </a:p>
        </p:txBody>
      </p:sp>
      <p:sp>
        <p:nvSpPr>
          <p:cNvPr id="3" name="2 Marcador de contenido"/>
          <p:cNvSpPr>
            <a:spLocks noGrp="1"/>
          </p:cNvSpPr>
          <p:nvPr>
            <p:ph sz="half" idx="1"/>
          </p:nvPr>
        </p:nvSpPr>
        <p:spPr>
          <a:xfrm>
            <a:off x="214282" y="1071546"/>
            <a:ext cx="5715040" cy="5572164"/>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lvl="0">
              <a:buNone/>
            </a:pPr>
            <a:endParaRPr lang="es-ES" sz="1800" dirty="0"/>
          </a:p>
          <a:p>
            <a:r>
              <a:rPr lang="es-ES" sz="1800" b="1" dirty="0"/>
              <a:t>Creación de la Universidad de Costa Rica </a:t>
            </a:r>
            <a:r>
              <a:rPr lang="es-ES" sz="1800" dirty="0"/>
              <a:t>(1940): </a:t>
            </a:r>
            <a:r>
              <a:rPr lang="es-ES" sz="1800" i="1" dirty="0">
                <a:solidFill>
                  <a:schemeClr val="tx1"/>
                </a:solidFill>
              </a:rPr>
              <a:t>Constituyó la base del sistema de educación superior estatal que sirvió como medio de movilidad social.</a:t>
            </a:r>
          </a:p>
          <a:p>
            <a:pPr lvl="0"/>
            <a:endParaRPr lang="es-ES" sz="1800" dirty="0"/>
          </a:p>
          <a:p>
            <a:r>
              <a:rPr lang="es-ES" sz="1800" b="1" dirty="0"/>
              <a:t>Creación de la Caja Costarricense del Seguro Social       </a:t>
            </a:r>
            <a:r>
              <a:rPr lang="es-ES" sz="1800" dirty="0"/>
              <a:t>( 1941): </a:t>
            </a:r>
            <a:r>
              <a:rPr lang="es-ES" sz="1800" i="1" dirty="0">
                <a:solidFill>
                  <a:schemeClr val="tx1"/>
                </a:solidFill>
              </a:rPr>
              <a:t>Cumple con la obligación del Estado costarricense de procurar el bienestar de los trabajadores y sus familias.</a:t>
            </a:r>
            <a:endParaRPr lang="es-CR" sz="1800" i="1" dirty="0">
              <a:solidFill>
                <a:schemeClr val="tx1"/>
              </a:solidFill>
            </a:endParaRPr>
          </a:p>
          <a:p>
            <a:pPr lvl="0">
              <a:buNone/>
            </a:pPr>
            <a:endParaRPr lang="es-CR" sz="1800" dirty="0"/>
          </a:p>
          <a:p>
            <a:r>
              <a:rPr lang="es-ES" sz="1800" b="1" dirty="0"/>
              <a:t>Las Garantías Sociales </a:t>
            </a:r>
            <a:r>
              <a:rPr lang="es-ES" sz="1800" dirty="0"/>
              <a:t>( 1943): </a:t>
            </a:r>
            <a:r>
              <a:rPr lang="es-ES" sz="1800" i="1" dirty="0"/>
              <a:t>Nace para dar protección al trabajador su familia, a la mujer, al niño, al anciano y al enfermo desvalido.</a:t>
            </a:r>
            <a:r>
              <a:rPr lang="es-ES" sz="1800" b="1" i="1" dirty="0">
                <a:solidFill>
                  <a:schemeClr val="tx2"/>
                </a:solidFill>
              </a:rPr>
              <a:t> </a:t>
            </a:r>
            <a:r>
              <a:rPr lang="es-ES" sz="1800" b="1" i="1" dirty="0">
                <a:solidFill>
                  <a:schemeClr val="tx1"/>
                </a:solidFill>
              </a:rPr>
              <a:t>Ayudó a disminuir las injusticias que padecía el trabajador.</a:t>
            </a:r>
          </a:p>
          <a:p>
            <a:endParaRPr lang="es-ES" sz="1800" b="1" dirty="0">
              <a:solidFill>
                <a:schemeClr val="tx1"/>
              </a:solidFill>
            </a:endParaRPr>
          </a:p>
          <a:p>
            <a:r>
              <a:rPr lang="es-ES" sz="1800" b="1" dirty="0"/>
              <a:t>Código de Trabajo ( 1943): </a:t>
            </a:r>
            <a:r>
              <a:rPr lang="es-ES" sz="1800" i="1" dirty="0"/>
              <a:t>Materializó las conquistas sociales  que estableció los recursos y métodos jurídicos que harían efectivos los derechos de los asalariado; también dispuso la creación de tribunales laborales.</a:t>
            </a:r>
          </a:p>
          <a:p>
            <a:pPr>
              <a:buNone/>
            </a:pPr>
            <a:r>
              <a:rPr lang="es-ES" sz="1800" b="1" dirty="0"/>
              <a:t>      Procuró la </a:t>
            </a:r>
            <a:r>
              <a:rPr lang="es-ES" sz="1800" dirty="0"/>
              <a:t>e</a:t>
            </a:r>
            <a:r>
              <a:rPr lang="es-ES" sz="1800" b="1" dirty="0"/>
              <a:t>quidad en las relaciones laborales.</a:t>
            </a:r>
          </a:p>
          <a:p>
            <a:endParaRPr lang="es-CR" sz="1800" dirty="0"/>
          </a:p>
        </p:txBody>
      </p:sp>
      <p:sp>
        <p:nvSpPr>
          <p:cNvPr id="5" name="4 CuadroTexto"/>
          <p:cNvSpPr txBox="1"/>
          <p:nvPr/>
        </p:nvSpPr>
        <p:spPr>
          <a:xfrm>
            <a:off x="214282" y="500042"/>
            <a:ext cx="571504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endParaRPr lang="es-CR" b="1" dirty="0">
              <a:latin typeface="AR CHRISTY" pitchFamily="2" charset="0"/>
            </a:endParaRPr>
          </a:p>
          <a:p>
            <a:pPr algn="ctr"/>
            <a:r>
              <a:rPr lang="es-CR" b="1" dirty="0">
                <a:latin typeface="AR CHRISTY" pitchFamily="2" charset="0"/>
              </a:rPr>
              <a:t>Reforma social de los años 40</a:t>
            </a:r>
          </a:p>
        </p:txBody>
      </p:sp>
      <p:pic>
        <p:nvPicPr>
          <p:cNvPr id="6" name="il_fi" descr="manuelmora6"/>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7715272" y="1055670"/>
            <a:ext cx="1212849" cy="1730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l_fi" descr="Monse%C3%B1or%20Victor%20Manuel%20Sanabria%20Mart%C3%ADnez"/>
          <p:cNvPicPr>
            <a:picLocks noChangeAspect="1" noChangeArrowheads="1"/>
          </p:cNvPicPr>
          <p:nvPr/>
        </p:nvPicPr>
        <p:blipFill>
          <a:blip r:embed="rId3"/>
          <a:srcRect/>
          <a:stretch>
            <a:fillRect/>
          </a:stretch>
        </p:blipFill>
        <p:spPr bwMode="auto">
          <a:xfrm>
            <a:off x="6143636" y="1071546"/>
            <a:ext cx="1357322" cy="1785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2" descr="http://t0.gstatic.com/images?q=tbn:ANd9GcRaTMecyypzOX9pg2lHoPh-MzAtDgWmQMOpZQeFdN2CrSlcA45L"/>
          <p:cNvPicPr>
            <a:picLocks noChangeAspect="1" noChangeArrowheads="1"/>
          </p:cNvPicPr>
          <p:nvPr/>
        </p:nvPicPr>
        <p:blipFill>
          <a:blip r:embed="rId4"/>
          <a:srcRect/>
          <a:stretch>
            <a:fillRect/>
          </a:stretch>
        </p:blipFill>
        <p:spPr bwMode="auto">
          <a:xfrm>
            <a:off x="6572264" y="3691465"/>
            <a:ext cx="2000264" cy="22378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42852"/>
            <a:ext cx="8229600" cy="582594"/>
          </a:xfrm>
        </p:spPr>
        <p:txBody>
          <a:bodyPr>
            <a:normAutofit fontScale="90000"/>
          </a:bodyPr>
          <a:lstStyle/>
          <a:p>
            <a:r>
              <a:rPr lang="es-ES" sz="3100" b="1" dirty="0"/>
              <a:t/>
            </a:r>
            <a:br>
              <a:rPr lang="es-ES" sz="3100" b="1" dirty="0"/>
            </a:br>
            <a:r>
              <a:rPr lang="es-ES" sz="3100" b="1" dirty="0"/>
              <a:t>Causas de la Guerra Civil del 48</a:t>
            </a:r>
            <a:r>
              <a:rPr lang="es-CR" sz="3100" dirty="0"/>
              <a:t/>
            </a:r>
            <a:br>
              <a:rPr lang="es-CR" sz="3100" dirty="0"/>
            </a:br>
            <a:endParaRPr lang="es-CR" dirty="0"/>
          </a:p>
        </p:txBody>
      </p:sp>
      <p:sp>
        <p:nvSpPr>
          <p:cNvPr id="3" name="2 Marcador de contenido"/>
          <p:cNvSpPr>
            <a:spLocks noGrp="1"/>
          </p:cNvSpPr>
          <p:nvPr>
            <p:ph sz="half" idx="1"/>
          </p:nvPr>
        </p:nvSpPr>
        <p:spPr>
          <a:xfrm>
            <a:off x="457200" y="785794"/>
            <a:ext cx="4829180" cy="5857916"/>
          </a:xfrm>
          <a:ln w="57150">
            <a:prstDash val="lgDashDotDot"/>
          </a:ln>
          <a:effectLst>
            <a:glow rad="228600">
              <a:schemeClr val="accent2">
                <a:satMod val="175000"/>
                <a:alpha val="40000"/>
              </a:schemeClr>
            </a:glow>
          </a:effectLst>
        </p:spPr>
        <p:style>
          <a:lnRef idx="2">
            <a:schemeClr val="accent5"/>
          </a:lnRef>
          <a:fillRef idx="1">
            <a:schemeClr val="lt1"/>
          </a:fillRef>
          <a:effectRef idx="0">
            <a:schemeClr val="accent5"/>
          </a:effectRef>
          <a:fontRef idx="minor">
            <a:schemeClr val="dk1"/>
          </a:fontRef>
        </p:style>
        <p:txBody>
          <a:bodyPr>
            <a:normAutofit fontScale="85000" lnSpcReduction="20000"/>
          </a:bodyPr>
          <a:lstStyle/>
          <a:p>
            <a:pPr algn="just">
              <a:buNone/>
            </a:pPr>
            <a:endParaRPr lang="es-CR" sz="2000" dirty="0"/>
          </a:p>
          <a:p>
            <a:pPr algn="just"/>
            <a:r>
              <a:rPr lang="es-ES" sz="2000" b="1" dirty="0"/>
              <a:t>Vicios administrativos </a:t>
            </a:r>
            <a:r>
              <a:rPr lang="es-ES" sz="2000" dirty="0"/>
              <a:t>(familiares y amigos en el poder) Prácticas deshonestas de algunos funcionarios del Estado (corrupción).</a:t>
            </a:r>
          </a:p>
          <a:p>
            <a:pPr algn="just">
              <a:buNone/>
            </a:pPr>
            <a:endParaRPr lang="es-CR" sz="2000" dirty="0"/>
          </a:p>
          <a:p>
            <a:r>
              <a:rPr lang="es-ES" sz="2000" b="1" dirty="0"/>
              <a:t>Vicios electorales </a:t>
            </a:r>
            <a:r>
              <a:rPr lang="es-ES" sz="2000" dirty="0"/>
              <a:t>(fraude en las elecciones). Desconfianza en la legalidad de las elecciones .</a:t>
            </a:r>
          </a:p>
          <a:p>
            <a:pPr>
              <a:buNone/>
            </a:pPr>
            <a:r>
              <a:rPr lang="es-ES" sz="2000" dirty="0"/>
              <a:t>      Ausencia de un organismo que garantizara la pureza del sufragio.</a:t>
            </a:r>
          </a:p>
          <a:p>
            <a:pPr>
              <a:buNone/>
            </a:pPr>
            <a:r>
              <a:rPr lang="es-ES" sz="2000" dirty="0"/>
              <a:t>     "Huelga de Brazos Caídos“.</a:t>
            </a:r>
          </a:p>
          <a:p>
            <a:pPr>
              <a:buNone/>
            </a:pPr>
            <a:endParaRPr lang="es-ES" sz="2000" dirty="0"/>
          </a:p>
          <a:p>
            <a:r>
              <a:rPr lang="es-ES" sz="2000" b="1" dirty="0"/>
              <a:t>Reacción contra la legislación social </a:t>
            </a:r>
            <a:r>
              <a:rPr lang="es-ES" sz="2000" dirty="0"/>
              <a:t>(los ricos no se favorecieron). Diferenciación ideológica frente a la aprobación de la legislación social.</a:t>
            </a:r>
            <a:endParaRPr lang="es-CR" sz="2000" dirty="0"/>
          </a:p>
          <a:p>
            <a:pPr>
              <a:buNone/>
            </a:pPr>
            <a:r>
              <a:rPr lang="es-ES" sz="2000" b="1" dirty="0"/>
              <a:t>       Oposición de algunos sectores a la legislación social.</a:t>
            </a:r>
          </a:p>
          <a:p>
            <a:pPr>
              <a:buNone/>
            </a:pPr>
            <a:endParaRPr lang="es-ES" sz="2000" b="1" dirty="0"/>
          </a:p>
          <a:p>
            <a:pPr lvl="0" algn="just"/>
            <a:r>
              <a:rPr lang="es-ES" sz="2000" b="1" dirty="0"/>
              <a:t>Clima de Guerra Fría </a:t>
            </a:r>
            <a:r>
              <a:rPr lang="es-ES" sz="2000" dirty="0"/>
              <a:t>(relación del gobierno con los comunistas).</a:t>
            </a:r>
          </a:p>
          <a:p>
            <a:pPr lvl="0" algn="just">
              <a:buNone/>
            </a:pPr>
            <a:endParaRPr lang="es-ES" sz="2000" dirty="0"/>
          </a:p>
          <a:p>
            <a:pPr lvl="0" algn="just"/>
            <a:r>
              <a:rPr lang="es-ES" sz="2000" b="1" dirty="0"/>
              <a:t>Causa inmediata de la Guerra: anulación de las elecciones de 1948 por el Congreso.</a:t>
            </a:r>
            <a:r>
              <a:rPr lang="es-ES" sz="2000" dirty="0"/>
              <a:t> </a:t>
            </a:r>
          </a:p>
          <a:p>
            <a:pPr>
              <a:buNone/>
            </a:pPr>
            <a:r>
              <a:rPr lang="es-CR" sz="2000" dirty="0"/>
              <a:t>        por supuesto fraude electoral.</a:t>
            </a:r>
          </a:p>
          <a:p>
            <a:pPr lvl="0" algn="just"/>
            <a:endParaRPr lang="es-CR" sz="2000" dirty="0"/>
          </a:p>
          <a:p>
            <a:endParaRPr lang="es-CR" dirty="0"/>
          </a:p>
        </p:txBody>
      </p:sp>
      <p:pic>
        <p:nvPicPr>
          <p:cNvPr id="123905" name="Picture 1" descr="C:\Users\ignacio\Pictures\Nueva carpeta\Rafael Ángel Calderón Guardia.jpg"/>
          <p:cNvPicPr>
            <a:picLocks noChangeAspect="1" noChangeArrowheads="1"/>
          </p:cNvPicPr>
          <p:nvPr/>
        </p:nvPicPr>
        <p:blipFill>
          <a:blip r:embed="rId2" cstate="print"/>
          <a:srcRect/>
          <a:stretch>
            <a:fillRect/>
          </a:stretch>
        </p:blipFill>
        <p:spPr bwMode="auto">
          <a:xfrm>
            <a:off x="7143768" y="3000372"/>
            <a:ext cx="1673932" cy="2231909"/>
          </a:xfrm>
          <a:prstGeom prst="rect">
            <a:avLst/>
          </a:prstGeom>
          <a:ln w="76200" cap="sq">
            <a:solidFill>
              <a:schemeClr val="tx2">
                <a:lumMod val="60000"/>
                <a:lumOff val="40000"/>
              </a:schemeClr>
            </a:solidFill>
            <a:prstDash val="solid"/>
            <a:miter lim="800000"/>
          </a:ln>
          <a:effectLst>
            <a:glow rad="228600">
              <a:schemeClr val="accent1">
                <a:satMod val="175000"/>
                <a:alpha val="40000"/>
              </a:schemeClr>
            </a:glow>
            <a:outerShdw blurRad="50800" dist="38100" dir="2700000" algn="tl" rotWithShape="0">
              <a:srgbClr val="000000">
                <a:alpha val="43000"/>
              </a:srgbClr>
            </a:outerShdw>
          </a:effectLst>
        </p:spPr>
      </p:pic>
      <p:pic>
        <p:nvPicPr>
          <p:cNvPr id="123906" name="Picture 2" descr="C:\Users\ignacio\Pictures\Nueva carpeta\José Figueres Ferrer.jpg"/>
          <p:cNvPicPr>
            <a:picLocks noChangeAspect="1" noChangeArrowheads="1"/>
          </p:cNvPicPr>
          <p:nvPr/>
        </p:nvPicPr>
        <p:blipFill>
          <a:blip r:embed="rId3" cstate="print"/>
          <a:srcRect/>
          <a:stretch>
            <a:fillRect/>
          </a:stretch>
        </p:blipFill>
        <p:spPr bwMode="auto">
          <a:xfrm>
            <a:off x="5929322" y="1071546"/>
            <a:ext cx="1638182" cy="2184243"/>
          </a:xfrm>
          <a:prstGeom prst="rect">
            <a:avLst/>
          </a:prstGeom>
          <a:ln w="76200" cap="sq">
            <a:solidFill>
              <a:schemeClr val="tx2">
                <a:lumMod val="60000"/>
                <a:lumOff val="40000"/>
              </a:schemeClr>
            </a:solidFill>
            <a:prstDash val="solid"/>
            <a:miter lim="800000"/>
          </a:ln>
          <a:effectLst>
            <a:glow rad="228600">
              <a:schemeClr val="accent1">
                <a:satMod val="175000"/>
                <a:alpha val="40000"/>
              </a:schemeClr>
            </a:glow>
            <a:outerShdw blurRad="50800" dist="38100" dir="2700000" algn="tl" rotWithShape="0">
              <a:srgbClr val="000000">
                <a:alpha val="43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5" name="Picture 3"/>
          <p:cNvPicPr>
            <a:picLocks noChangeAspect="1" noChangeArrowheads="1"/>
          </p:cNvPicPr>
          <p:nvPr/>
        </p:nvPicPr>
        <p:blipFill>
          <a:blip r:embed="rId2"/>
          <a:srcRect/>
          <a:stretch>
            <a:fillRect/>
          </a:stretch>
        </p:blipFill>
        <p:spPr bwMode="auto">
          <a:xfrm>
            <a:off x="414338" y="419100"/>
            <a:ext cx="8315325" cy="6019800"/>
          </a:xfrm>
          <a:prstGeom prst="rect">
            <a:avLst/>
          </a:prstGeom>
          <a:noFill/>
          <a:ln w="9525">
            <a:noFill/>
            <a:miter lim="800000"/>
            <a:headEnd/>
            <a:tailEnd/>
          </a:ln>
          <a:effectLst/>
        </p:spPr>
      </p:pic>
      <p:sp>
        <p:nvSpPr>
          <p:cNvPr id="4" name="3 CuadroTexto"/>
          <p:cNvSpPr txBox="1"/>
          <p:nvPr/>
        </p:nvSpPr>
        <p:spPr>
          <a:xfrm>
            <a:off x="1000100" y="285728"/>
            <a:ext cx="7358114" cy="461665"/>
          </a:xfrm>
          <a:prstGeom prst="rect">
            <a:avLst/>
          </a:prstGeom>
          <a:noFill/>
        </p:spPr>
        <p:txBody>
          <a:bodyPr wrap="square" rtlCol="0">
            <a:spAutoFit/>
          </a:bodyPr>
          <a:lstStyle/>
          <a:p>
            <a:pPr algn="ctr"/>
            <a:r>
              <a:rPr lang="es-CR" sz="2400" b="1" dirty="0">
                <a:latin typeface="Aparajita" pitchFamily="34" charset="0"/>
                <a:cs typeface="Aparajita" pitchFamily="34" charset="0"/>
              </a:rPr>
              <a:t>IMPERIOS COLONIALES EN ÁFRICA, ASIA Y OCEANÍA</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3563888" y="1500174"/>
            <a:ext cx="5112568" cy="5000660"/>
          </a:xfrm>
          <a:ln w="76200">
            <a:noFill/>
          </a:ln>
          <a:effectLst>
            <a:glow rad="228600">
              <a:schemeClr val="accent6">
                <a:satMod val="175000"/>
                <a:alpha val="40000"/>
              </a:schemeClr>
            </a:glow>
            <a:softEdge rad="635000"/>
          </a:effectLst>
          <a:scene3d>
            <a:camera prst="orthographicFront">
              <a:rot lat="0" lon="0" rev="0"/>
            </a:camera>
            <a:lightRig rig="glow" dir="t">
              <a:rot lat="0" lon="0" rev="14100000"/>
            </a:lightRig>
          </a:scene3d>
          <a:sp3d prstMaterial="softEdge">
            <a:bevelT w="127000" prst="artDeco"/>
          </a:sp3d>
        </p:spPr>
        <p:style>
          <a:lnRef idx="1">
            <a:schemeClr val="accent6"/>
          </a:lnRef>
          <a:fillRef idx="2">
            <a:schemeClr val="accent6"/>
          </a:fillRef>
          <a:effectRef idx="1">
            <a:schemeClr val="accent6"/>
          </a:effectRef>
          <a:fontRef idx="minor">
            <a:schemeClr val="dk1"/>
          </a:fontRef>
        </p:style>
        <p:txBody>
          <a:bodyPr>
            <a:normAutofit/>
          </a:bodyPr>
          <a:lstStyle/>
          <a:p>
            <a:pPr lvl="0" algn="just">
              <a:spcBef>
                <a:spcPts val="0"/>
              </a:spcBef>
              <a:buNone/>
            </a:pPr>
            <a:endParaRPr lang="es-ES" sz="1600" dirty="0"/>
          </a:p>
          <a:p>
            <a:pPr lvl="0" algn="just">
              <a:spcBef>
                <a:spcPts val="0"/>
              </a:spcBef>
            </a:pPr>
            <a:r>
              <a:rPr lang="es-ES" sz="1800" dirty="0"/>
              <a:t>Nacionalización bancaria (apertura de créditos para las clases populares y replantear la estructura productiva).</a:t>
            </a:r>
          </a:p>
          <a:p>
            <a:pPr lvl="0" algn="just">
              <a:spcBef>
                <a:spcPts val="0"/>
              </a:spcBef>
              <a:buNone/>
            </a:pPr>
            <a:endParaRPr lang="es-CR" sz="1800" dirty="0"/>
          </a:p>
          <a:p>
            <a:pPr lvl="0" algn="just">
              <a:spcBef>
                <a:spcPts val="0"/>
              </a:spcBef>
            </a:pPr>
            <a:r>
              <a:rPr lang="es-ES" sz="1800" dirty="0"/>
              <a:t>Abolición del ejército (se formó una cultura civilista)</a:t>
            </a:r>
          </a:p>
          <a:p>
            <a:pPr lvl="0" algn="just">
              <a:spcBef>
                <a:spcPts val="0"/>
              </a:spcBef>
              <a:buNone/>
            </a:pPr>
            <a:endParaRPr lang="es-CR" sz="1800" dirty="0"/>
          </a:p>
          <a:p>
            <a:pPr algn="just">
              <a:spcBef>
                <a:spcPts val="0"/>
              </a:spcBef>
            </a:pPr>
            <a:r>
              <a:rPr lang="es-ES" sz="1800" dirty="0"/>
              <a:t>Voto femenino (mayor participación en políticas y temas esenciales).</a:t>
            </a:r>
          </a:p>
          <a:p>
            <a:pPr lvl="0" algn="just">
              <a:spcBef>
                <a:spcPts val="0"/>
              </a:spcBef>
              <a:buNone/>
            </a:pPr>
            <a:endParaRPr lang="es-CR" sz="1800" dirty="0"/>
          </a:p>
          <a:p>
            <a:pPr lvl="0" algn="just">
              <a:spcBef>
                <a:spcPts val="0"/>
              </a:spcBef>
            </a:pPr>
            <a:r>
              <a:rPr lang="es-ES" sz="1800" dirty="0"/>
              <a:t>Creación del T.S.E. (No existiría intromisión del gobierno en la realización de las elecciones).</a:t>
            </a:r>
          </a:p>
          <a:p>
            <a:pPr lvl="0" algn="just">
              <a:spcBef>
                <a:spcPts val="0"/>
              </a:spcBef>
              <a:buNone/>
            </a:pPr>
            <a:endParaRPr lang="es-CR" sz="1800" dirty="0"/>
          </a:p>
          <a:p>
            <a:pPr lvl="0" algn="just">
              <a:spcBef>
                <a:spcPts val="0"/>
              </a:spcBef>
            </a:pPr>
            <a:r>
              <a:rPr lang="es-ES" sz="1800" dirty="0"/>
              <a:t>Debilitamiento del Poder Ejecutivo (Se le da más poder al Poder Legislativo)</a:t>
            </a:r>
          </a:p>
          <a:p>
            <a:pPr lvl="0" algn="just">
              <a:spcBef>
                <a:spcPts val="0"/>
              </a:spcBef>
            </a:pPr>
            <a:r>
              <a:rPr lang="es-ES" sz="1800" dirty="0"/>
              <a:t>Se establece el régimen de </a:t>
            </a:r>
            <a:r>
              <a:rPr lang="es-ES" sz="1800" b="1" dirty="0"/>
              <a:t>instituciones autónomas.</a:t>
            </a:r>
            <a:endParaRPr lang="es-CR" sz="1800" dirty="0"/>
          </a:p>
        </p:txBody>
      </p:sp>
      <p:pic>
        <p:nvPicPr>
          <p:cNvPr id="5" name="Picture 2" descr="C:\Users\ignacio\Pictures\Nueva carpeta\José Figueres Ferrer.jpg"/>
          <p:cNvPicPr>
            <a:picLocks noChangeAspect="1" noChangeArrowheads="1"/>
          </p:cNvPicPr>
          <p:nvPr/>
        </p:nvPicPr>
        <p:blipFill>
          <a:blip r:embed="rId2" cstate="print"/>
          <a:srcRect/>
          <a:stretch>
            <a:fillRect/>
          </a:stretch>
        </p:blipFill>
        <p:spPr bwMode="auto">
          <a:xfrm>
            <a:off x="934180" y="2428869"/>
            <a:ext cx="2085564" cy="1643073"/>
          </a:xfrm>
          <a:prstGeom prst="rect">
            <a:avLst/>
          </a:prstGeom>
          <a:ln w="76200"/>
          <a:effectLst>
            <a:glow rad="228600">
              <a:schemeClr val="accent6">
                <a:satMod val="175000"/>
                <a:alpha val="40000"/>
              </a:schemeClr>
            </a:glow>
            <a:outerShdw blurRad="76200" dir="13500000" sy="23000" kx="1200000" algn="br" rotWithShape="0">
              <a:prstClr val="black">
                <a:alpha val="20000"/>
              </a:prstClr>
            </a:outerShdw>
          </a:effectLst>
          <a:scene3d>
            <a:camera prst="perspectiveHeroicExtremeRightFacing"/>
            <a:lightRig rig="threePt" dir="t"/>
          </a:scene3d>
        </p:spPr>
        <p:style>
          <a:lnRef idx="2">
            <a:schemeClr val="accent6"/>
          </a:lnRef>
          <a:fillRef idx="1">
            <a:schemeClr val="lt1"/>
          </a:fillRef>
          <a:effectRef idx="0">
            <a:schemeClr val="accent6"/>
          </a:effectRef>
          <a:fontRef idx="minor">
            <a:schemeClr val="dk1"/>
          </a:fontRef>
        </p:style>
      </p:pic>
      <p:sp>
        <p:nvSpPr>
          <p:cNvPr id="6" name="5 CuadroTexto"/>
          <p:cNvSpPr txBox="1"/>
          <p:nvPr/>
        </p:nvSpPr>
        <p:spPr>
          <a:xfrm>
            <a:off x="214282" y="0"/>
            <a:ext cx="8715436" cy="1477328"/>
          </a:xfrm>
          <a:prstGeom prst="rect">
            <a:avLst/>
          </a:prstGeom>
          <a:effectLst>
            <a:outerShdw blurRad="40000" dist="20000" dir="5400000" rotWithShape="0">
              <a:srgbClr val="000000">
                <a:alpha val="38000"/>
              </a:srgbClr>
            </a:outerShdw>
            <a:softEdge rad="317500"/>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dirty="0"/>
              <a:t>La principal consecuencia de la guerra civil de 1948 fue u</a:t>
            </a:r>
            <a:r>
              <a:rPr lang="es-ES" b="1" dirty="0"/>
              <a:t>n nuevo tipo o concepción de Estado:</a:t>
            </a:r>
            <a:r>
              <a:rPr lang="es-ES" dirty="0"/>
              <a:t> Surgió el Estado Benefactor o Gestor. </a:t>
            </a:r>
            <a:endParaRPr lang="es-CR" dirty="0"/>
          </a:p>
          <a:p>
            <a:r>
              <a:rPr lang="es-ES" dirty="0"/>
              <a:t> Esta </a:t>
            </a:r>
            <a:r>
              <a:rPr lang="es-ES" b="1" dirty="0"/>
              <a:t>nueva concepción sentó las bases de la modernización y el desarrollo del Estado</a:t>
            </a:r>
            <a:r>
              <a:rPr lang="es-ES" dirty="0"/>
              <a:t>  y se manifestó de la siguiente manera:</a:t>
            </a:r>
            <a:endParaRPr lang="es-CR" dirty="0"/>
          </a:p>
          <a:p>
            <a:endParaRPr lang="es-CR" dirty="0"/>
          </a:p>
        </p:txBody>
      </p:sp>
      <p:sp>
        <p:nvSpPr>
          <p:cNvPr id="8" name="7 CuadroTexto"/>
          <p:cNvSpPr txBox="1"/>
          <p:nvPr/>
        </p:nvSpPr>
        <p:spPr>
          <a:xfrm>
            <a:off x="714348" y="1785926"/>
            <a:ext cx="2571768" cy="369332"/>
          </a:xfrm>
          <a:prstGeom prst="rect">
            <a:avLst/>
          </a:prstGeom>
          <a:noFill/>
        </p:spPr>
        <p:txBody>
          <a:bodyPr wrap="square" rtlCol="0">
            <a:spAutoFit/>
          </a:bodyPr>
          <a:lstStyle/>
          <a:p>
            <a:pPr algn="ctr"/>
            <a:r>
              <a:rPr lang="es-CR" b="1" i="1" dirty="0"/>
              <a:t>Constitución de 1949</a:t>
            </a:r>
          </a:p>
        </p:txBody>
      </p:sp>
      <p:pic>
        <p:nvPicPr>
          <p:cNvPr id="5122" name="Picture 2" descr="C:\Users\Rosa\Pictures\Galería multimedia de Microsoft\Guerra del 48 3.jpg"/>
          <p:cNvPicPr>
            <a:picLocks noChangeAspect="1" noChangeArrowheads="1"/>
          </p:cNvPicPr>
          <p:nvPr/>
        </p:nvPicPr>
        <p:blipFill>
          <a:blip r:embed="rId3"/>
          <a:srcRect/>
          <a:stretch>
            <a:fillRect/>
          </a:stretch>
        </p:blipFill>
        <p:spPr bwMode="auto">
          <a:xfrm>
            <a:off x="571472" y="4483069"/>
            <a:ext cx="2657477" cy="2155865"/>
          </a:xfrm>
          <a:prstGeom prst="rect">
            <a:avLst/>
          </a:prstGeom>
          <a:ln w="57150"/>
          <a:effectLst>
            <a:glow rad="228600">
              <a:schemeClr val="accent6">
                <a:satMod val="175000"/>
                <a:alpha val="40000"/>
              </a:schemeClr>
            </a:glow>
            <a:outerShdw blurRad="76200" dir="13500000" sy="23000" kx="1200000" algn="br" rotWithShape="0">
              <a:prstClr val="black">
                <a:alpha val="20000"/>
              </a:prstClr>
            </a:outerShdw>
          </a:effectLst>
          <a:scene3d>
            <a:camera prst="perspectiveRight"/>
            <a:lightRig rig="threePt" dir="t"/>
          </a:scene3d>
        </p:spPr>
        <p:style>
          <a:lnRef idx="2">
            <a:schemeClr val="accent6"/>
          </a:lnRef>
          <a:fillRef idx="1">
            <a:schemeClr val="lt1"/>
          </a:fillRef>
          <a:effectRef idx="0">
            <a:schemeClr val="accent6"/>
          </a:effectRef>
          <a:fontRef idx="minor">
            <a:schemeClr val="dk1"/>
          </a:fontRef>
        </p:style>
      </p:pic>
      <p:cxnSp>
        <p:nvCxnSpPr>
          <p:cNvPr id="9" name="8 Conector recto de flecha"/>
          <p:cNvCxnSpPr/>
          <p:nvPr/>
        </p:nvCxnSpPr>
        <p:spPr>
          <a:xfrm rot="5400000" flipH="1" flipV="1">
            <a:off x="2143108" y="3786190"/>
            <a:ext cx="2357454" cy="107157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ransition>
    <p:zo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340768"/>
            <a:ext cx="7772400" cy="1470025"/>
          </a:xfrm>
        </p:spPr>
        <p:style>
          <a:lnRef idx="2">
            <a:schemeClr val="accent1"/>
          </a:lnRef>
          <a:fillRef idx="1">
            <a:schemeClr val="lt1"/>
          </a:fillRef>
          <a:effectRef idx="0">
            <a:schemeClr val="accent1"/>
          </a:effectRef>
          <a:fontRef idx="minor">
            <a:schemeClr val="dk1"/>
          </a:fontRef>
        </p:style>
        <p:txBody>
          <a:bodyPr/>
          <a:lstStyle/>
          <a:p>
            <a:r>
              <a:rPr lang="es-CR"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Objetivo </a:t>
            </a:r>
            <a:r>
              <a:rPr lang="es-CR"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14. </a:t>
            </a:r>
            <a:endParaRPr lang="es-CR"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sp>
        <p:nvSpPr>
          <p:cNvPr id="3" name="2 Subtítulo"/>
          <p:cNvSpPr>
            <a:spLocks noGrp="1"/>
          </p:cNvSpPr>
          <p:nvPr>
            <p:ph type="subTitle" idx="1"/>
          </p:nvPr>
        </p:nvSpPr>
        <p:spPr>
          <a:xfrm>
            <a:off x="1331640" y="3140968"/>
            <a:ext cx="6408712" cy="1872208"/>
          </a:xfrm>
          <a:solidFill>
            <a:srgbClr val="00B050"/>
          </a:solidFill>
          <a:effectLst>
            <a:softEdge rad="317500"/>
          </a:effectLst>
        </p:spPr>
        <p:txBody>
          <a:bodyPr>
            <a:normAutofit fontScale="85000" lnSpcReduction="20000"/>
          </a:bodyPr>
          <a:lstStyle/>
          <a:p>
            <a:r>
              <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Distinguir las características socioeconómicas, políticas y culturales de Costa Rica durante el Estado Gestor o Benefactor.</a:t>
            </a:r>
          </a:p>
          <a:p>
            <a:r>
              <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s-C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0"/>
            <a:ext cx="8572560" cy="785794"/>
          </a:xfrm>
          <a:ln w="38100">
            <a:prstDash val="sysDot"/>
          </a:ln>
          <a:effectLst>
            <a:glow rad="228600">
              <a:schemeClr val="accent2">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a:normAutofit fontScale="90000"/>
          </a:bodyPr>
          <a:lstStyle/>
          <a:p>
            <a:r>
              <a:rPr lang="es-ES" sz="2700" b="1" dirty="0"/>
              <a:t/>
            </a:r>
            <a:br>
              <a:rPr lang="es-ES" sz="2700" b="1" dirty="0"/>
            </a:br>
            <a:r>
              <a:rPr lang="es-ES" sz="2000" b="1" dirty="0"/>
              <a:t>Estado Gestor o Benefactor: 1949-1980  (el Estado tuvo mucha participación y ayudó a los más necesitados)</a:t>
            </a:r>
            <a:r>
              <a:rPr lang="es-CR" sz="2700" dirty="0"/>
              <a:t/>
            </a:r>
            <a:br>
              <a:rPr lang="es-CR" sz="2700" dirty="0"/>
            </a:br>
            <a:endParaRPr lang="es-CR" dirty="0"/>
          </a:p>
        </p:txBody>
      </p:sp>
      <p:sp>
        <p:nvSpPr>
          <p:cNvPr id="3" name="2 Marcador de contenido"/>
          <p:cNvSpPr>
            <a:spLocks noGrp="1"/>
          </p:cNvSpPr>
          <p:nvPr>
            <p:ph idx="1"/>
          </p:nvPr>
        </p:nvSpPr>
        <p:spPr>
          <a:xfrm>
            <a:off x="285720" y="714356"/>
            <a:ext cx="8572560" cy="5450378"/>
          </a:xfrm>
          <a:ln w="38100">
            <a:prstDash val="sysDot"/>
          </a:ln>
          <a:effectLst>
            <a:glow rad="228600">
              <a:schemeClr val="accent2">
                <a:satMod val="175000"/>
                <a:alpha val="40000"/>
              </a:schemeClr>
            </a:glow>
          </a:effectLst>
        </p:spPr>
        <p:style>
          <a:lnRef idx="2">
            <a:schemeClr val="accent3"/>
          </a:lnRef>
          <a:fillRef idx="1">
            <a:schemeClr val="lt1"/>
          </a:fillRef>
          <a:effectRef idx="0">
            <a:schemeClr val="accent3"/>
          </a:effectRef>
          <a:fontRef idx="minor">
            <a:schemeClr val="dk1"/>
          </a:fontRef>
        </p:style>
        <p:txBody>
          <a:bodyPr>
            <a:normAutofit fontScale="47500" lnSpcReduction="20000"/>
          </a:bodyPr>
          <a:lstStyle/>
          <a:p>
            <a:pPr algn="just"/>
            <a:r>
              <a:rPr lang="es-ES" b="1" i="1" u="sng" dirty="0"/>
              <a:t>NOTA:</a:t>
            </a:r>
            <a:r>
              <a:rPr lang="es-ES" dirty="0"/>
              <a:t> Se inicia al terminar la Guerra Civil de 1948, cuando la Junta de Gobierno de la Segunda República inicia una transformación nacional en lo económico, social e institucional. Se desarrolla un nuevo estilo de vida en el país. </a:t>
            </a:r>
          </a:p>
          <a:p>
            <a:pPr algn="just">
              <a:buNone/>
            </a:pPr>
            <a:endParaRPr lang="es-ES" dirty="0"/>
          </a:p>
          <a:p>
            <a:pPr algn="just"/>
            <a:r>
              <a:rPr lang="es-CR" dirty="0"/>
              <a:t>Caracterizado por un marcado intervencionismo estatal (rector de la economía nacional).</a:t>
            </a:r>
          </a:p>
          <a:p>
            <a:pPr algn="just"/>
            <a:r>
              <a:rPr lang="es-CR" dirty="0"/>
              <a:t>Se implantó el </a:t>
            </a:r>
            <a:r>
              <a:rPr lang="es-CR" b="1" dirty="0"/>
              <a:t>Modelo Sustitución de Importaciones= Buscaba: </a:t>
            </a:r>
            <a:r>
              <a:rPr lang="es-CR" dirty="0"/>
              <a:t>Articular la producción industrial con el impulso a un proceso de diversificación agrícola, con el o</a:t>
            </a:r>
            <a:r>
              <a:rPr lang="es-CR" sz="3500" dirty="0"/>
              <a:t>bjetivo de diversificar la estructura productiva del país </a:t>
            </a:r>
            <a:r>
              <a:rPr lang="es-CR" sz="3500" b="1" i="1" dirty="0">
                <a:latin typeface="Berlin Sans FB Demi" pitchFamily="34" charset="0"/>
              </a:rPr>
              <a:t>(robustecer el mercado interno y  expandir la oferta exportable)</a:t>
            </a:r>
          </a:p>
          <a:p>
            <a:endParaRPr lang="es-ES" b="1" dirty="0"/>
          </a:p>
          <a:p>
            <a:r>
              <a:rPr lang="es-ES" b="1" dirty="0"/>
              <a:t>Diversificación Agrícola</a:t>
            </a:r>
            <a:r>
              <a:rPr lang="es-ES" dirty="0"/>
              <a:t> (nuevos productos para exportar).</a:t>
            </a:r>
            <a:r>
              <a:rPr lang="es-CR" dirty="0"/>
              <a:t> Se fundamenta en que sin dejar los productos tradicionales de exportación, ampliar nuestra oferta en el mercado internacional, con los </a:t>
            </a:r>
            <a:r>
              <a:rPr lang="es-CR" b="1" i="1" dirty="0"/>
              <a:t>productos no tradicionales, con lo cual se </a:t>
            </a:r>
            <a:r>
              <a:rPr lang="es-CR" dirty="0"/>
              <a:t> pretendía eliminar la dependencia de los productos tradicionales y una economía más estable.</a:t>
            </a:r>
          </a:p>
          <a:p>
            <a:pPr lvl="0" algn="just"/>
            <a:endParaRPr lang="es-CR" dirty="0"/>
          </a:p>
          <a:p>
            <a:pPr lvl="0" algn="just"/>
            <a:r>
              <a:rPr lang="es-ES" b="1" dirty="0"/>
              <a:t>Con la nacionalización bancaria: </a:t>
            </a:r>
            <a:r>
              <a:rPr lang="es-ES" dirty="0"/>
              <a:t>Crédito a pequeñas empresas (que los pequeños empresarios tuvieran la oportunidad de participar en los mercados)= democratización del crédito.</a:t>
            </a:r>
            <a:endParaRPr lang="es-CR" dirty="0"/>
          </a:p>
          <a:p>
            <a:pPr lvl="0" algn="just"/>
            <a:r>
              <a:rPr lang="es-ES" dirty="0"/>
              <a:t>Mejoró la calidad de vida de la población (aumento de los salarios reales – el costo de la vida no era tan alto).</a:t>
            </a:r>
            <a:endParaRPr lang="es-CR" dirty="0"/>
          </a:p>
          <a:p>
            <a:pPr lvl="0" algn="just"/>
            <a:r>
              <a:rPr lang="es-ES" b="1" dirty="0"/>
              <a:t>Ascenso de los sectores medios de la sociedad </a:t>
            </a:r>
            <a:r>
              <a:rPr lang="es-ES" dirty="0"/>
              <a:t>(se capacitó a la población para enfrentar retos de la modernización).</a:t>
            </a:r>
            <a:endParaRPr lang="es-CR" dirty="0"/>
          </a:p>
          <a:p>
            <a:pPr lvl="0" algn="just"/>
            <a:r>
              <a:rPr lang="es-ES" dirty="0"/>
              <a:t>Ampliación de la oferta educativa (construcción de escuelas, colegios, universidades  estatales como la UNA, TEC, UNED)= </a:t>
            </a:r>
            <a:r>
              <a:rPr lang="es-ES" b="1" dirty="0"/>
              <a:t>movilidad social.</a:t>
            </a:r>
          </a:p>
          <a:p>
            <a:pPr lvl="0" algn="just"/>
            <a:r>
              <a:rPr lang="es-ES" b="1" dirty="0"/>
              <a:t>Mayor gasto del Estado en salud</a:t>
            </a:r>
            <a:r>
              <a:rPr lang="es-ES" dirty="0"/>
              <a:t>= descenso de la mortalidad, mayor esperanza de vida.</a:t>
            </a:r>
            <a:endParaRPr lang="es-CR" dirty="0"/>
          </a:p>
          <a:p>
            <a:pPr lvl="0" algn="just"/>
            <a:r>
              <a:rPr lang="es-ES" dirty="0"/>
              <a:t>Apertura de nuevos mercados (mayor dinamismo comercial con la venta de nuevos productos).</a:t>
            </a:r>
            <a:endParaRPr lang="es-CR" dirty="0"/>
          </a:p>
          <a:p>
            <a:pPr>
              <a:buNone/>
            </a:pPr>
            <a:endParaRPr lang="es-CR" dirty="0"/>
          </a:p>
        </p:txBody>
      </p:sp>
      <p:pic>
        <p:nvPicPr>
          <p:cNvPr id="121858" name="Picture 2" descr="C:\Users\ignacio\Pictures\Nueva carpeta\Trabajo.jpg"/>
          <p:cNvPicPr>
            <a:picLocks noChangeAspect="1" noChangeArrowheads="1"/>
          </p:cNvPicPr>
          <p:nvPr/>
        </p:nvPicPr>
        <p:blipFill>
          <a:blip r:embed="rId2" cstate="print"/>
          <a:srcRect/>
          <a:stretch>
            <a:fillRect/>
          </a:stretch>
        </p:blipFill>
        <p:spPr bwMode="auto">
          <a:xfrm>
            <a:off x="3376982" y="5846757"/>
            <a:ext cx="1337894" cy="8683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1859" name="Picture 3" descr="C:\Users\ignacio\Pictures\Nueva carpeta\salud.jpg"/>
          <p:cNvPicPr>
            <a:picLocks noChangeAspect="1" noChangeArrowheads="1"/>
          </p:cNvPicPr>
          <p:nvPr/>
        </p:nvPicPr>
        <p:blipFill>
          <a:blip r:embed="rId3" cstate="print"/>
          <a:srcRect/>
          <a:stretch>
            <a:fillRect/>
          </a:stretch>
        </p:blipFill>
        <p:spPr bwMode="auto">
          <a:xfrm>
            <a:off x="5286380" y="5849888"/>
            <a:ext cx="1200923" cy="814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1860" name="Picture 4" descr="C:\Users\ignacio\Pictures\Nueva carpeta\educacion.jpg"/>
          <p:cNvPicPr>
            <a:picLocks noChangeAspect="1" noChangeArrowheads="1"/>
          </p:cNvPicPr>
          <p:nvPr/>
        </p:nvPicPr>
        <p:blipFill>
          <a:blip r:embed="rId4" cstate="print"/>
          <a:srcRect/>
          <a:stretch>
            <a:fillRect/>
          </a:stretch>
        </p:blipFill>
        <p:spPr bwMode="auto">
          <a:xfrm>
            <a:off x="6929454" y="5849889"/>
            <a:ext cx="1510533" cy="7938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28596" y="142852"/>
            <a:ext cx="8229600" cy="500066"/>
          </a:xfrm>
        </p:spPr>
        <p:style>
          <a:lnRef idx="3">
            <a:schemeClr val="lt1"/>
          </a:lnRef>
          <a:fillRef idx="1">
            <a:schemeClr val="accent3"/>
          </a:fillRef>
          <a:effectRef idx="1">
            <a:schemeClr val="accent3"/>
          </a:effectRef>
          <a:fontRef idx="minor">
            <a:schemeClr val="lt1"/>
          </a:fontRef>
        </p:style>
        <p:txBody>
          <a:bodyPr>
            <a:normAutofit fontScale="90000"/>
          </a:bodyPr>
          <a:lstStyle/>
          <a:p>
            <a:r>
              <a:rPr lang="es-CR" dirty="0"/>
              <a:t>Historia de Costa Rica</a:t>
            </a:r>
          </a:p>
        </p:txBody>
      </p:sp>
      <p:sp>
        <p:nvSpPr>
          <p:cNvPr id="5" name="4 Rectángulo"/>
          <p:cNvSpPr/>
          <p:nvPr/>
        </p:nvSpPr>
        <p:spPr>
          <a:xfrm>
            <a:off x="214282" y="2428868"/>
            <a:ext cx="1857388"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CR"/>
          </a:p>
        </p:txBody>
      </p:sp>
      <p:sp>
        <p:nvSpPr>
          <p:cNvPr id="6" name="5 Rectángulo"/>
          <p:cNvSpPr/>
          <p:nvPr/>
        </p:nvSpPr>
        <p:spPr>
          <a:xfrm>
            <a:off x="2071670" y="2428868"/>
            <a:ext cx="928694"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CR"/>
          </a:p>
        </p:txBody>
      </p:sp>
      <p:sp>
        <p:nvSpPr>
          <p:cNvPr id="7" name="6 Rectángulo"/>
          <p:cNvSpPr/>
          <p:nvPr/>
        </p:nvSpPr>
        <p:spPr>
          <a:xfrm>
            <a:off x="2643174" y="2428868"/>
            <a:ext cx="857256"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CR"/>
          </a:p>
        </p:txBody>
      </p:sp>
      <p:sp>
        <p:nvSpPr>
          <p:cNvPr id="8" name="7 Rectángulo"/>
          <p:cNvSpPr/>
          <p:nvPr/>
        </p:nvSpPr>
        <p:spPr>
          <a:xfrm>
            <a:off x="3500430" y="2428868"/>
            <a:ext cx="857256"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CR"/>
          </a:p>
        </p:txBody>
      </p:sp>
      <p:sp>
        <p:nvSpPr>
          <p:cNvPr id="9" name="8 Rectángulo"/>
          <p:cNvSpPr/>
          <p:nvPr/>
        </p:nvSpPr>
        <p:spPr>
          <a:xfrm>
            <a:off x="4286248" y="2428868"/>
            <a:ext cx="3643338"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CR"/>
          </a:p>
        </p:txBody>
      </p:sp>
      <p:sp>
        <p:nvSpPr>
          <p:cNvPr id="10" name="9 Rectángulo"/>
          <p:cNvSpPr/>
          <p:nvPr/>
        </p:nvSpPr>
        <p:spPr>
          <a:xfrm>
            <a:off x="7929586" y="2428868"/>
            <a:ext cx="1071570"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CR"/>
          </a:p>
        </p:txBody>
      </p:sp>
      <p:sp>
        <p:nvSpPr>
          <p:cNvPr id="11" name="10 CuadroTexto"/>
          <p:cNvSpPr txBox="1"/>
          <p:nvPr/>
        </p:nvSpPr>
        <p:spPr>
          <a:xfrm>
            <a:off x="357158" y="2143116"/>
            <a:ext cx="857256" cy="307777"/>
          </a:xfrm>
          <a:prstGeom prst="rect">
            <a:avLst/>
          </a:prstGeom>
          <a:noFill/>
        </p:spPr>
        <p:txBody>
          <a:bodyPr wrap="square" rtlCol="0">
            <a:spAutoFit/>
          </a:bodyPr>
          <a:lstStyle/>
          <a:p>
            <a:pPr algn="ctr"/>
            <a:r>
              <a:rPr lang="es-CR" sz="1400" b="1" dirty="0"/>
              <a:t>1914</a:t>
            </a:r>
          </a:p>
        </p:txBody>
      </p:sp>
      <p:sp>
        <p:nvSpPr>
          <p:cNvPr id="12" name="11 CuadroTexto"/>
          <p:cNvSpPr txBox="1"/>
          <p:nvPr/>
        </p:nvSpPr>
        <p:spPr>
          <a:xfrm>
            <a:off x="2214546" y="2143116"/>
            <a:ext cx="857256" cy="307777"/>
          </a:xfrm>
          <a:prstGeom prst="rect">
            <a:avLst/>
          </a:prstGeom>
          <a:noFill/>
        </p:spPr>
        <p:txBody>
          <a:bodyPr wrap="square" rtlCol="0">
            <a:spAutoFit/>
          </a:bodyPr>
          <a:lstStyle/>
          <a:p>
            <a:pPr algn="ctr"/>
            <a:r>
              <a:rPr lang="es-CR" sz="1400" b="1" dirty="0"/>
              <a:t>1918</a:t>
            </a:r>
          </a:p>
        </p:txBody>
      </p:sp>
      <p:sp>
        <p:nvSpPr>
          <p:cNvPr id="17" name="16 Abrir llave"/>
          <p:cNvSpPr/>
          <p:nvPr/>
        </p:nvSpPr>
        <p:spPr>
          <a:xfrm rot="5400000">
            <a:off x="1250133" y="1321579"/>
            <a:ext cx="357190" cy="1428760"/>
          </a:xfrm>
          <a:prstGeom prst="leftBrace">
            <a:avLst>
              <a:gd name="adj1" fmla="val 40811"/>
              <a:gd name="adj2" fmla="val 50001"/>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s-CR"/>
          </a:p>
        </p:txBody>
      </p:sp>
      <p:sp>
        <p:nvSpPr>
          <p:cNvPr id="18" name="17 CuadroTexto"/>
          <p:cNvSpPr txBox="1"/>
          <p:nvPr/>
        </p:nvSpPr>
        <p:spPr>
          <a:xfrm>
            <a:off x="714348" y="1071546"/>
            <a:ext cx="2000264" cy="276999"/>
          </a:xfrm>
          <a:prstGeom prst="rect">
            <a:avLst/>
          </a:prstGeom>
          <a:ln>
            <a:noFill/>
          </a:ln>
          <a:effectLst>
            <a:glow rad="1397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CR" sz="1200" b="1" dirty="0"/>
              <a:t>Primera Guerra Mundial</a:t>
            </a:r>
          </a:p>
        </p:txBody>
      </p:sp>
      <p:sp>
        <p:nvSpPr>
          <p:cNvPr id="19" name="18 Abrir llave"/>
          <p:cNvSpPr/>
          <p:nvPr/>
        </p:nvSpPr>
        <p:spPr>
          <a:xfrm rot="5400000">
            <a:off x="4643438" y="1000108"/>
            <a:ext cx="428628" cy="7143800"/>
          </a:xfrm>
          <a:prstGeom prst="leftBrace">
            <a:avLst>
              <a:gd name="adj1" fmla="val 75579"/>
              <a:gd name="adj2" fmla="val 49809"/>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s-CR"/>
          </a:p>
        </p:txBody>
      </p:sp>
      <p:sp>
        <p:nvSpPr>
          <p:cNvPr id="20" name="19 CuadroTexto"/>
          <p:cNvSpPr txBox="1"/>
          <p:nvPr/>
        </p:nvSpPr>
        <p:spPr>
          <a:xfrm>
            <a:off x="3428992" y="4000504"/>
            <a:ext cx="2714644" cy="307777"/>
          </a:xfrm>
          <a:prstGeom prst="rect">
            <a:avLst/>
          </a:prstGeom>
          <a:effectLst>
            <a:glow rad="1397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CR" sz="1400" b="1" dirty="0"/>
              <a:t>ESTADO GESTOR</a:t>
            </a:r>
          </a:p>
        </p:txBody>
      </p:sp>
      <p:sp>
        <p:nvSpPr>
          <p:cNvPr id="21" name="20 Abrir llave"/>
          <p:cNvSpPr/>
          <p:nvPr/>
        </p:nvSpPr>
        <p:spPr>
          <a:xfrm rot="16200000">
            <a:off x="7458488" y="2328462"/>
            <a:ext cx="442098" cy="2928926"/>
          </a:xfrm>
          <a:prstGeom prst="leftBrace">
            <a:avLst>
              <a:gd name="adj1" fmla="val 60893"/>
              <a:gd name="adj2" fmla="val 4792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CR"/>
          </a:p>
        </p:txBody>
      </p:sp>
      <p:sp>
        <p:nvSpPr>
          <p:cNvPr id="25" name="24 Rectángulo"/>
          <p:cNvSpPr/>
          <p:nvPr/>
        </p:nvSpPr>
        <p:spPr>
          <a:xfrm>
            <a:off x="285720" y="5072074"/>
            <a:ext cx="2714644"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CR"/>
          </a:p>
        </p:txBody>
      </p:sp>
      <p:sp>
        <p:nvSpPr>
          <p:cNvPr id="28" name="27 Rectángulo"/>
          <p:cNvSpPr/>
          <p:nvPr/>
        </p:nvSpPr>
        <p:spPr>
          <a:xfrm>
            <a:off x="1285852" y="5072074"/>
            <a:ext cx="7286676"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CR"/>
          </a:p>
        </p:txBody>
      </p:sp>
      <p:sp>
        <p:nvSpPr>
          <p:cNvPr id="41" name="40 Flecha derecha"/>
          <p:cNvSpPr/>
          <p:nvPr/>
        </p:nvSpPr>
        <p:spPr>
          <a:xfrm>
            <a:off x="8572528" y="4929198"/>
            <a:ext cx="285752" cy="500066"/>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CR"/>
          </a:p>
        </p:txBody>
      </p:sp>
      <p:sp>
        <p:nvSpPr>
          <p:cNvPr id="46" name="45 CuadroTexto"/>
          <p:cNvSpPr txBox="1"/>
          <p:nvPr/>
        </p:nvSpPr>
        <p:spPr>
          <a:xfrm>
            <a:off x="571472" y="2714620"/>
            <a:ext cx="785818" cy="1323439"/>
          </a:xfrm>
          <a:prstGeom prst="rect">
            <a:avLst/>
          </a:prstGeom>
          <a:noFill/>
        </p:spPr>
        <p:txBody>
          <a:bodyPr wrap="square" rtlCol="0">
            <a:spAutoFit/>
          </a:bodyPr>
          <a:lstStyle/>
          <a:p>
            <a:pPr algn="ctr"/>
            <a:r>
              <a:rPr lang="es-CR" sz="1000" b="1" dirty="0"/>
              <a:t>Reforma tributaria</a:t>
            </a:r>
          </a:p>
          <a:p>
            <a:pPr algn="ctr"/>
            <a:r>
              <a:rPr lang="es-CR" sz="1000" b="1" dirty="0"/>
              <a:t>Creación del Banco </a:t>
            </a:r>
            <a:r>
              <a:rPr lang="es-CR" sz="1000" b="1" dirty="0" err="1"/>
              <a:t>Internacio-nal</a:t>
            </a:r>
            <a:endParaRPr lang="es-CR" sz="1000" b="1" dirty="0"/>
          </a:p>
          <a:p>
            <a:pPr algn="ctr"/>
            <a:r>
              <a:rPr lang="es-CR" sz="1000" b="1" dirty="0"/>
              <a:t>de Costa</a:t>
            </a:r>
          </a:p>
          <a:p>
            <a:pPr algn="ctr"/>
            <a:r>
              <a:rPr lang="es-CR" sz="1000" b="1" dirty="0"/>
              <a:t>Rica</a:t>
            </a:r>
          </a:p>
        </p:txBody>
      </p:sp>
      <p:sp>
        <p:nvSpPr>
          <p:cNvPr id="47" name="46 CuadroTexto"/>
          <p:cNvSpPr txBox="1"/>
          <p:nvPr/>
        </p:nvSpPr>
        <p:spPr>
          <a:xfrm>
            <a:off x="1714480" y="2143116"/>
            <a:ext cx="857256" cy="307777"/>
          </a:xfrm>
          <a:prstGeom prst="rect">
            <a:avLst/>
          </a:prstGeom>
          <a:noFill/>
        </p:spPr>
        <p:txBody>
          <a:bodyPr wrap="square" rtlCol="0">
            <a:spAutoFit/>
          </a:bodyPr>
          <a:lstStyle/>
          <a:p>
            <a:pPr algn="ctr"/>
            <a:r>
              <a:rPr lang="es-CR" sz="1400" b="1" dirty="0"/>
              <a:t>1917</a:t>
            </a:r>
          </a:p>
        </p:txBody>
      </p:sp>
      <p:sp>
        <p:nvSpPr>
          <p:cNvPr id="48" name="47 Abrir llave"/>
          <p:cNvSpPr/>
          <p:nvPr/>
        </p:nvSpPr>
        <p:spPr>
          <a:xfrm rot="5400000">
            <a:off x="1428728" y="642918"/>
            <a:ext cx="428628" cy="2000264"/>
          </a:xfrm>
          <a:prstGeom prst="leftBrace">
            <a:avLst>
              <a:gd name="adj1" fmla="val 37101"/>
              <a:gd name="adj2" fmla="val 50959"/>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s-CR"/>
          </a:p>
        </p:txBody>
      </p:sp>
      <p:sp>
        <p:nvSpPr>
          <p:cNvPr id="49" name="48 CuadroTexto"/>
          <p:cNvSpPr txBox="1"/>
          <p:nvPr/>
        </p:nvSpPr>
        <p:spPr>
          <a:xfrm>
            <a:off x="6572264" y="4071942"/>
            <a:ext cx="2000264" cy="261610"/>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CR" sz="1100" b="1" dirty="0"/>
              <a:t>Estado Reformista</a:t>
            </a:r>
          </a:p>
        </p:txBody>
      </p:sp>
      <p:sp>
        <p:nvSpPr>
          <p:cNvPr id="50" name="49 CuadroTexto"/>
          <p:cNvSpPr txBox="1"/>
          <p:nvPr/>
        </p:nvSpPr>
        <p:spPr>
          <a:xfrm>
            <a:off x="1000100" y="2786058"/>
            <a:ext cx="1071570" cy="369332"/>
          </a:xfrm>
          <a:prstGeom prst="rect">
            <a:avLst/>
          </a:prstGeom>
          <a:noFill/>
        </p:spPr>
        <p:txBody>
          <a:bodyPr wrap="square" rtlCol="0">
            <a:spAutoFit/>
          </a:bodyPr>
          <a:lstStyle/>
          <a:p>
            <a:endParaRPr lang="es-CR" dirty="0"/>
          </a:p>
        </p:txBody>
      </p:sp>
      <p:pic>
        <p:nvPicPr>
          <p:cNvPr id="51" name="Picture 2" descr="C:\Users\ignacio\Pictures\Nueva carpeta\Alfredo González Flores_jpg.jpg"/>
          <p:cNvPicPr>
            <a:picLocks noChangeAspect="1" noChangeArrowheads="1"/>
          </p:cNvPicPr>
          <p:nvPr/>
        </p:nvPicPr>
        <p:blipFill>
          <a:blip r:embed="rId2" cstate="print"/>
          <a:srcRect/>
          <a:stretch>
            <a:fillRect/>
          </a:stretch>
        </p:blipFill>
        <p:spPr bwMode="auto">
          <a:xfrm>
            <a:off x="1357290" y="2714620"/>
            <a:ext cx="642942" cy="857256"/>
          </a:xfrm>
          <a:prstGeom prst="rect">
            <a:avLst/>
          </a:prstGeom>
          <a:ln>
            <a:noFill/>
          </a:ln>
          <a:effectLst>
            <a:softEdge rad="112500"/>
          </a:effectLst>
        </p:spPr>
      </p:pic>
      <p:cxnSp>
        <p:nvCxnSpPr>
          <p:cNvPr id="53" name="52 Conector recto"/>
          <p:cNvCxnSpPr/>
          <p:nvPr/>
        </p:nvCxnSpPr>
        <p:spPr>
          <a:xfrm rot="5400000">
            <a:off x="689640" y="2525014"/>
            <a:ext cx="193082" cy="791"/>
          </a:xfrm>
          <a:prstGeom prst="line">
            <a:avLst/>
          </a:prstGeom>
        </p:spPr>
        <p:style>
          <a:lnRef idx="1">
            <a:schemeClr val="accent3"/>
          </a:lnRef>
          <a:fillRef idx="0">
            <a:schemeClr val="accent3"/>
          </a:fillRef>
          <a:effectRef idx="0">
            <a:schemeClr val="accent3"/>
          </a:effectRef>
          <a:fontRef idx="minor">
            <a:schemeClr val="tx1"/>
          </a:fontRef>
        </p:style>
      </p:cxnSp>
      <p:sp>
        <p:nvSpPr>
          <p:cNvPr id="57" name="56 CuadroTexto"/>
          <p:cNvSpPr txBox="1"/>
          <p:nvPr/>
        </p:nvSpPr>
        <p:spPr>
          <a:xfrm>
            <a:off x="928662" y="2071678"/>
            <a:ext cx="1000132" cy="369332"/>
          </a:xfrm>
          <a:prstGeom prst="rect">
            <a:avLst/>
          </a:prstGeom>
          <a:noFill/>
        </p:spPr>
        <p:txBody>
          <a:bodyPr wrap="square" rtlCol="0">
            <a:spAutoFit/>
          </a:bodyPr>
          <a:lstStyle/>
          <a:p>
            <a:pPr algn="ctr"/>
            <a:r>
              <a:rPr lang="es-CR" sz="900" b="1" dirty="0"/>
              <a:t>Gobierno Alfredo G.F.</a:t>
            </a:r>
          </a:p>
        </p:txBody>
      </p:sp>
      <p:sp>
        <p:nvSpPr>
          <p:cNvPr id="58" name="57 CuadroTexto"/>
          <p:cNvSpPr txBox="1"/>
          <p:nvPr/>
        </p:nvSpPr>
        <p:spPr>
          <a:xfrm>
            <a:off x="0" y="2143117"/>
            <a:ext cx="571472" cy="307777"/>
          </a:xfrm>
          <a:prstGeom prst="rect">
            <a:avLst/>
          </a:prstGeom>
          <a:noFill/>
        </p:spPr>
        <p:txBody>
          <a:bodyPr wrap="square" rtlCol="0">
            <a:spAutoFit/>
          </a:bodyPr>
          <a:lstStyle/>
          <a:p>
            <a:pPr algn="ctr"/>
            <a:r>
              <a:rPr lang="es-CR" sz="1400" b="1" dirty="0"/>
              <a:t>1913</a:t>
            </a:r>
          </a:p>
        </p:txBody>
      </p:sp>
      <p:sp>
        <p:nvSpPr>
          <p:cNvPr id="59" name="58 CuadroTexto"/>
          <p:cNvSpPr txBox="1"/>
          <p:nvPr/>
        </p:nvSpPr>
        <p:spPr>
          <a:xfrm>
            <a:off x="0" y="2714620"/>
            <a:ext cx="714348" cy="1015663"/>
          </a:xfrm>
          <a:prstGeom prst="rect">
            <a:avLst/>
          </a:prstGeom>
          <a:noFill/>
        </p:spPr>
        <p:txBody>
          <a:bodyPr wrap="square" rtlCol="0">
            <a:spAutoFit/>
          </a:bodyPr>
          <a:lstStyle/>
          <a:p>
            <a:pPr algn="ctr"/>
            <a:r>
              <a:rPr lang="es-CR" sz="1000" b="1" dirty="0" err="1"/>
              <a:t>Confede</a:t>
            </a:r>
            <a:r>
              <a:rPr lang="es-CR" sz="1000" b="1" dirty="0"/>
              <a:t>-ración general de trabaja-dores</a:t>
            </a:r>
          </a:p>
        </p:txBody>
      </p:sp>
      <p:sp>
        <p:nvSpPr>
          <p:cNvPr id="60" name="59 CuadroTexto"/>
          <p:cNvSpPr txBox="1"/>
          <p:nvPr/>
        </p:nvSpPr>
        <p:spPr>
          <a:xfrm>
            <a:off x="2928926" y="2714620"/>
            <a:ext cx="1143008" cy="400110"/>
          </a:xfrm>
          <a:prstGeom prst="rect">
            <a:avLst/>
          </a:prstGeom>
          <a:noFill/>
        </p:spPr>
        <p:txBody>
          <a:bodyPr wrap="square" rtlCol="0">
            <a:spAutoFit/>
          </a:bodyPr>
          <a:lstStyle/>
          <a:p>
            <a:pPr algn="ctr"/>
            <a:r>
              <a:rPr lang="es-CR" sz="1000" b="1" dirty="0"/>
              <a:t>Partido Reformista</a:t>
            </a:r>
          </a:p>
        </p:txBody>
      </p:sp>
      <p:sp>
        <p:nvSpPr>
          <p:cNvPr id="61" name="60 CuadroTexto"/>
          <p:cNvSpPr txBox="1"/>
          <p:nvPr/>
        </p:nvSpPr>
        <p:spPr>
          <a:xfrm>
            <a:off x="3071802" y="2143116"/>
            <a:ext cx="857256" cy="307777"/>
          </a:xfrm>
          <a:prstGeom prst="rect">
            <a:avLst/>
          </a:prstGeom>
          <a:noFill/>
        </p:spPr>
        <p:txBody>
          <a:bodyPr wrap="square" rtlCol="0">
            <a:spAutoFit/>
          </a:bodyPr>
          <a:lstStyle/>
          <a:p>
            <a:pPr algn="ctr"/>
            <a:r>
              <a:rPr lang="es-CR" sz="1400" b="1" dirty="0"/>
              <a:t>1923</a:t>
            </a:r>
          </a:p>
        </p:txBody>
      </p:sp>
      <p:sp>
        <p:nvSpPr>
          <p:cNvPr id="62" name="61 CuadroTexto"/>
          <p:cNvSpPr txBox="1"/>
          <p:nvPr/>
        </p:nvSpPr>
        <p:spPr>
          <a:xfrm>
            <a:off x="3929058" y="2143116"/>
            <a:ext cx="857256" cy="307777"/>
          </a:xfrm>
          <a:prstGeom prst="rect">
            <a:avLst/>
          </a:prstGeom>
          <a:noFill/>
        </p:spPr>
        <p:txBody>
          <a:bodyPr wrap="square" rtlCol="0">
            <a:spAutoFit/>
          </a:bodyPr>
          <a:lstStyle/>
          <a:p>
            <a:pPr algn="ctr"/>
            <a:r>
              <a:rPr lang="es-CR" sz="1400" b="1" dirty="0"/>
              <a:t>1929</a:t>
            </a:r>
          </a:p>
        </p:txBody>
      </p:sp>
      <p:cxnSp>
        <p:nvCxnSpPr>
          <p:cNvPr id="65" name="64 Conector recto"/>
          <p:cNvCxnSpPr/>
          <p:nvPr/>
        </p:nvCxnSpPr>
        <p:spPr>
          <a:xfrm rot="5400000">
            <a:off x="4679157" y="2536025"/>
            <a:ext cx="214314" cy="1588"/>
          </a:xfrm>
          <a:prstGeom prst="line">
            <a:avLst/>
          </a:prstGeom>
        </p:spPr>
        <p:style>
          <a:lnRef idx="1">
            <a:schemeClr val="accent3"/>
          </a:lnRef>
          <a:fillRef idx="0">
            <a:schemeClr val="accent3"/>
          </a:fillRef>
          <a:effectRef idx="0">
            <a:schemeClr val="accent3"/>
          </a:effectRef>
          <a:fontRef idx="minor">
            <a:schemeClr val="tx1"/>
          </a:fontRef>
        </p:style>
      </p:cxnSp>
      <p:sp>
        <p:nvSpPr>
          <p:cNvPr id="66" name="65 CuadroTexto"/>
          <p:cNvSpPr txBox="1"/>
          <p:nvPr/>
        </p:nvSpPr>
        <p:spPr>
          <a:xfrm>
            <a:off x="4357686" y="2143116"/>
            <a:ext cx="857256" cy="307777"/>
          </a:xfrm>
          <a:prstGeom prst="rect">
            <a:avLst/>
          </a:prstGeom>
          <a:noFill/>
        </p:spPr>
        <p:txBody>
          <a:bodyPr wrap="square" rtlCol="0">
            <a:spAutoFit/>
          </a:bodyPr>
          <a:lstStyle/>
          <a:p>
            <a:pPr algn="ctr"/>
            <a:r>
              <a:rPr lang="es-CR" sz="1400" b="1" dirty="0"/>
              <a:t> 1931</a:t>
            </a:r>
          </a:p>
        </p:txBody>
      </p:sp>
      <p:sp>
        <p:nvSpPr>
          <p:cNvPr id="67" name="66 CuadroTexto"/>
          <p:cNvSpPr txBox="1"/>
          <p:nvPr/>
        </p:nvSpPr>
        <p:spPr>
          <a:xfrm>
            <a:off x="4286248" y="2714620"/>
            <a:ext cx="1143008" cy="400110"/>
          </a:xfrm>
          <a:prstGeom prst="rect">
            <a:avLst/>
          </a:prstGeom>
          <a:noFill/>
        </p:spPr>
        <p:txBody>
          <a:bodyPr wrap="square" rtlCol="0">
            <a:spAutoFit/>
          </a:bodyPr>
          <a:lstStyle/>
          <a:p>
            <a:pPr algn="ctr"/>
            <a:r>
              <a:rPr lang="es-CR" sz="1000" b="1" dirty="0"/>
              <a:t>Partido </a:t>
            </a:r>
          </a:p>
          <a:p>
            <a:pPr algn="ctr"/>
            <a:r>
              <a:rPr lang="es-CR" sz="1000" b="1" dirty="0"/>
              <a:t>Comunista</a:t>
            </a:r>
          </a:p>
        </p:txBody>
      </p:sp>
      <p:sp>
        <p:nvSpPr>
          <p:cNvPr id="68" name="67 CuadroTexto"/>
          <p:cNvSpPr txBox="1"/>
          <p:nvPr/>
        </p:nvSpPr>
        <p:spPr>
          <a:xfrm>
            <a:off x="3714744" y="2714620"/>
            <a:ext cx="1143008" cy="400110"/>
          </a:xfrm>
          <a:prstGeom prst="rect">
            <a:avLst/>
          </a:prstGeom>
          <a:noFill/>
        </p:spPr>
        <p:txBody>
          <a:bodyPr wrap="square" rtlCol="0">
            <a:spAutoFit/>
          </a:bodyPr>
          <a:lstStyle/>
          <a:p>
            <a:pPr algn="ctr"/>
            <a:r>
              <a:rPr lang="es-CR" sz="1000" b="1" dirty="0"/>
              <a:t>Crisis de</a:t>
            </a:r>
          </a:p>
          <a:p>
            <a:pPr algn="ctr"/>
            <a:r>
              <a:rPr lang="es-CR" sz="1000" b="1" dirty="0"/>
              <a:t>1929</a:t>
            </a:r>
          </a:p>
        </p:txBody>
      </p:sp>
      <p:cxnSp>
        <p:nvCxnSpPr>
          <p:cNvPr id="70" name="69 Conector recto"/>
          <p:cNvCxnSpPr/>
          <p:nvPr/>
        </p:nvCxnSpPr>
        <p:spPr>
          <a:xfrm rot="5400000">
            <a:off x="5679289" y="2536025"/>
            <a:ext cx="214314" cy="1588"/>
          </a:xfrm>
          <a:prstGeom prst="line">
            <a:avLst/>
          </a:prstGeom>
        </p:spPr>
        <p:style>
          <a:lnRef idx="1">
            <a:schemeClr val="accent3"/>
          </a:lnRef>
          <a:fillRef idx="0">
            <a:schemeClr val="accent3"/>
          </a:fillRef>
          <a:effectRef idx="0">
            <a:schemeClr val="accent3"/>
          </a:effectRef>
          <a:fontRef idx="minor">
            <a:schemeClr val="tx1"/>
          </a:fontRef>
        </p:style>
      </p:cxnSp>
      <p:sp>
        <p:nvSpPr>
          <p:cNvPr id="71" name="70 CuadroTexto"/>
          <p:cNvSpPr txBox="1"/>
          <p:nvPr/>
        </p:nvSpPr>
        <p:spPr>
          <a:xfrm>
            <a:off x="5357818" y="2143116"/>
            <a:ext cx="857256" cy="307777"/>
          </a:xfrm>
          <a:prstGeom prst="rect">
            <a:avLst/>
          </a:prstGeom>
          <a:noFill/>
        </p:spPr>
        <p:txBody>
          <a:bodyPr wrap="square" rtlCol="0">
            <a:spAutoFit/>
          </a:bodyPr>
          <a:lstStyle/>
          <a:p>
            <a:pPr algn="ctr"/>
            <a:r>
              <a:rPr lang="es-CR" sz="1400" b="1" dirty="0"/>
              <a:t> 1939</a:t>
            </a:r>
          </a:p>
        </p:txBody>
      </p:sp>
      <p:sp>
        <p:nvSpPr>
          <p:cNvPr id="72" name="71 CuadroTexto"/>
          <p:cNvSpPr txBox="1"/>
          <p:nvPr/>
        </p:nvSpPr>
        <p:spPr>
          <a:xfrm>
            <a:off x="5857884" y="2143116"/>
            <a:ext cx="857256" cy="307777"/>
          </a:xfrm>
          <a:prstGeom prst="rect">
            <a:avLst/>
          </a:prstGeom>
          <a:noFill/>
        </p:spPr>
        <p:txBody>
          <a:bodyPr wrap="square" rtlCol="0">
            <a:spAutoFit/>
          </a:bodyPr>
          <a:lstStyle/>
          <a:p>
            <a:pPr algn="ctr"/>
            <a:r>
              <a:rPr lang="es-CR" sz="1400" b="1" dirty="0"/>
              <a:t> 1940</a:t>
            </a:r>
          </a:p>
        </p:txBody>
      </p:sp>
      <p:sp>
        <p:nvSpPr>
          <p:cNvPr id="73" name="72 CuadroTexto"/>
          <p:cNvSpPr txBox="1"/>
          <p:nvPr/>
        </p:nvSpPr>
        <p:spPr>
          <a:xfrm>
            <a:off x="6357950" y="2143116"/>
            <a:ext cx="857256" cy="307777"/>
          </a:xfrm>
          <a:prstGeom prst="rect">
            <a:avLst/>
          </a:prstGeom>
          <a:noFill/>
        </p:spPr>
        <p:txBody>
          <a:bodyPr wrap="square" rtlCol="0">
            <a:spAutoFit/>
          </a:bodyPr>
          <a:lstStyle/>
          <a:p>
            <a:pPr algn="ctr"/>
            <a:r>
              <a:rPr lang="es-CR" sz="1400" b="1" dirty="0"/>
              <a:t> 1941</a:t>
            </a:r>
          </a:p>
        </p:txBody>
      </p:sp>
      <p:cxnSp>
        <p:nvCxnSpPr>
          <p:cNvPr id="74" name="73 Conector recto"/>
          <p:cNvCxnSpPr/>
          <p:nvPr/>
        </p:nvCxnSpPr>
        <p:spPr>
          <a:xfrm rot="5400000">
            <a:off x="6180149" y="2535231"/>
            <a:ext cx="214314" cy="1588"/>
          </a:xfrm>
          <a:prstGeom prst="line">
            <a:avLst/>
          </a:prstGeom>
        </p:spPr>
        <p:style>
          <a:lnRef idx="1">
            <a:schemeClr val="accent3"/>
          </a:lnRef>
          <a:fillRef idx="0">
            <a:schemeClr val="accent3"/>
          </a:fillRef>
          <a:effectRef idx="0">
            <a:schemeClr val="accent3"/>
          </a:effectRef>
          <a:fontRef idx="minor">
            <a:schemeClr val="tx1"/>
          </a:fontRef>
        </p:style>
      </p:cxnSp>
      <p:cxnSp>
        <p:nvCxnSpPr>
          <p:cNvPr id="75" name="74 Conector recto"/>
          <p:cNvCxnSpPr/>
          <p:nvPr/>
        </p:nvCxnSpPr>
        <p:spPr>
          <a:xfrm rot="5400000">
            <a:off x="6680215" y="2535231"/>
            <a:ext cx="214314" cy="1588"/>
          </a:xfrm>
          <a:prstGeom prst="line">
            <a:avLst/>
          </a:prstGeom>
        </p:spPr>
        <p:style>
          <a:lnRef idx="1">
            <a:schemeClr val="accent3"/>
          </a:lnRef>
          <a:fillRef idx="0">
            <a:schemeClr val="accent3"/>
          </a:fillRef>
          <a:effectRef idx="0">
            <a:schemeClr val="accent3"/>
          </a:effectRef>
          <a:fontRef idx="minor">
            <a:schemeClr val="tx1"/>
          </a:fontRef>
        </p:style>
      </p:cxnSp>
      <p:sp>
        <p:nvSpPr>
          <p:cNvPr id="76" name="75 CuadroTexto"/>
          <p:cNvSpPr txBox="1"/>
          <p:nvPr/>
        </p:nvSpPr>
        <p:spPr>
          <a:xfrm>
            <a:off x="7000892" y="2143116"/>
            <a:ext cx="857256" cy="307777"/>
          </a:xfrm>
          <a:prstGeom prst="rect">
            <a:avLst/>
          </a:prstGeom>
          <a:noFill/>
        </p:spPr>
        <p:txBody>
          <a:bodyPr wrap="square" rtlCol="0">
            <a:spAutoFit/>
          </a:bodyPr>
          <a:lstStyle/>
          <a:p>
            <a:pPr algn="ctr"/>
            <a:r>
              <a:rPr lang="es-CR" sz="1400" b="1" dirty="0"/>
              <a:t> 1943</a:t>
            </a:r>
          </a:p>
        </p:txBody>
      </p:sp>
      <p:sp>
        <p:nvSpPr>
          <p:cNvPr id="77" name="76 CuadroTexto"/>
          <p:cNvSpPr txBox="1"/>
          <p:nvPr/>
        </p:nvSpPr>
        <p:spPr>
          <a:xfrm>
            <a:off x="7500958" y="2143116"/>
            <a:ext cx="857256" cy="307777"/>
          </a:xfrm>
          <a:prstGeom prst="rect">
            <a:avLst/>
          </a:prstGeom>
          <a:noFill/>
        </p:spPr>
        <p:txBody>
          <a:bodyPr wrap="square" rtlCol="0">
            <a:spAutoFit/>
          </a:bodyPr>
          <a:lstStyle/>
          <a:p>
            <a:pPr algn="ctr"/>
            <a:r>
              <a:rPr lang="es-CR" sz="1400" b="1" dirty="0"/>
              <a:t> 1944</a:t>
            </a:r>
          </a:p>
        </p:txBody>
      </p:sp>
      <p:cxnSp>
        <p:nvCxnSpPr>
          <p:cNvPr id="78" name="77 Conector recto"/>
          <p:cNvCxnSpPr/>
          <p:nvPr/>
        </p:nvCxnSpPr>
        <p:spPr>
          <a:xfrm rot="5400000">
            <a:off x="7323157" y="2535231"/>
            <a:ext cx="214314" cy="1588"/>
          </a:xfrm>
          <a:prstGeom prst="line">
            <a:avLst/>
          </a:prstGeom>
        </p:spPr>
        <p:style>
          <a:lnRef idx="1">
            <a:schemeClr val="accent3"/>
          </a:lnRef>
          <a:fillRef idx="0">
            <a:schemeClr val="accent3"/>
          </a:fillRef>
          <a:effectRef idx="0">
            <a:schemeClr val="accent3"/>
          </a:effectRef>
          <a:fontRef idx="minor">
            <a:schemeClr val="tx1"/>
          </a:fontRef>
        </p:style>
      </p:cxnSp>
      <p:sp>
        <p:nvSpPr>
          <p:cNvPr id="79" name="78 CuadroTexto"/>
          <p:cNvSpPr txBox="1"/>
          <p:nvPr/>
        </p:nvSpPr>
        <p:spPr>
          <a:xfrm>
            <a:off x="5715008" y="2714620"/>
            <a:ext cx="1143008" cy="246221"/>
          </a:xfrm>
          <a:prstGeom prst="rect">
            <a:avLst/>
          </a:prstGeom>
          <a:noFill/>
        </p:spPr>
        <p:txBody>
          <a:bodyPr wrap="square" rtlCol="0">
            <a:spAutoFit/>
          </a:bodyPr>
          <a:lstStyle/>
          <a:p>
            <a:pPr algn="ctr"/>
            <a:r>
              <a:rPr lang="es-CR" sz="1000" b="1" dirty="0"/>
              <a:t>UCR</a:t>
            </a:r>
          </a:p>
        </p:txBody>
      </p:sp>
      <p:sp>
        <p:nvSpPr>
          <p:cNvPr id="80" name="79 CuadroTexto"/>
          <p:cNvSpPr txBox="1"/>
          <p:nvPr/>
        </p:nvSpPr>
        <p:spPr>
          <a:xfrm>
            <a:off x="6215074" y="2714620"/>
            <a:ext cx="1143008" cy="246221"/>
          </a:xfrm>
          <a:prstGeom prst="rect">
            <a:avLst/>
          </a:prstGeom>
          <a:noFill/>
        </p:spPr>
        <p:txBody>
          <a:bodyPr wrap="square" rtlCol="0">
            <a:spAutoFit/>
          </a:bodyPr>
          <a:lstStyle/>
          <a:p>
            <a:pPr algn="ctr"/>
            <a:r>
              <a:rPr lang="es-CR" sz="1000" b="1" dirty="0"/>
              <a:t>CCSS</a:t>
            </a:r>
          </a:p>
        </p:txBody>
      </p:sp>
      <p:sp>
        <p:nvSpPr>
          <p:cNvPr id="81" name="80 CuadroTexto"/>
          <p:cNvSpPr txBox="1"/>
          <p:nvPr/>
        </p:nvSpPr>
        <p:spPr>
          <a:xfrm>
            <a:off x="6858016" y="2714620"/>
            <a:ext cx="1143008" cy="861774"/>
          </a:xfrm>
          <a:prstGeom prst="rect">
            <a:avLst/>
          </a:prstGeom>
          <a:noFill/>
        </p:spPr>
        <p:txBody>
          <a:bodyPr wrap="square" rtlCol="0">
            <a:spAutoFit/>
          </a:bodyPr>
          <a:lstStyle/>
          <a:p>
            <a:pPr algn="ctr"/>
            <a:r>
              <a:rPr lang="es-CR" sz="1000" b="1" dirty="0"/>
              <a:t>Garantías </a:t>
            </a:r>
          </a:p>
          <a:p>
            <a:pPr algn="ctr"/>
            <a:r>
              <a:rPr lang="es-CR" sz="1000" b="1" dirty="0"/>
              <a:t>Sociales</a:t>
            </a:r>
          </a:p>
          <a:p>
            <a:pPr algn="ctr"/>
            <a:r>
              <a:rPr lang="es-CR" sz="1000" b="1" dirty="0"/>
              <a:t>Código</a:t>
            </a:r>
          </a:p>
          <a:p>
            <a:pPr algn="ctr"/>
            <a:r>
              <a:rPr lang="es-CR" sz="1000" b="1" dirty="0"/>
              <a:t>de</a:t>
            </a:r>
          </a:p>
          <a:p>
            <a:pPr algn="ctr"/>
            <a:r>
              <a:rPr lang="es-CR" sz="1000" b="1" dirty="0"/>
              <a:t>Trabajo</a:t>
            </a:r>
          </a:p>
        </p:txBody>
      </p:sp>
      <p:sp>
        <p:nvSpPr>
          <p:cNvPr id="82" name="81 CuadroTexto"/>
          <p:cNvSpPr txBox="1"/>
          <p:nvPr/>
        </p:nvSpPr>
        <p:spPr>
          <a:xfrm>
            <a:off x="8501090" y="2143116"/>
            <a:ext cx="857256" cy="307777"/>
          </a:xfrm>
          <a:prstGeom prst="rect">
            <a:avLst/>
          </a:prstGeom>
          <a:noFill/>
        </p:spPr>
        <p:txBody>
          <a:bodyPr wrap="square" rtlCol="0">
            <a:spAutoFit/>
          </a:bodyPr>
          <a:lstStyle/>
          <a:p>
            <a:pPr algn="ctr"/>
            <a:r>
              <a:rPr lang="es-CR" sz="1400" b="1" dirty="0"/>
              <a:t> 1948</a:t>
            </a:r>
          </a:p>
        </p:txBody>
      </p:sp>
      <p:sp>
        <p:nvSpPr>
          <p:cNvPr id="83" name="82 CuadroTexto"/>
          <p:cNvSpPr txBox="1"/>
          <p:nvPr/>
        </p:nvSpPr>
        <p:spPr>
          <a:xfrm>
            <a:off x="8286776" y="2714620"/>
            <a:ext cx="1143008" cy="553998"/>
          </a:xfrm>
          <a:prstGeom prst="rect">
            <a:avLst/>
          </a:prstGeom>
          <a:noFill/>
        </p:spPr>
        <p:txBody>
          <a:bodyPr wrap="square" rtlCol="0">
            <a:spAutoFit/>
          </a:bodyPr>
          <a:lstStyle/>
          <a:p>
            <a:pPr algn="ctr"/>
            <a:r>
              <a:rPr lang="es-CR" sz="1000" b="1" dirty="0"/>
              <a:t>Abolición </a:t>
            </a:r>
          </a:p>
          <a:p>
            <a:pPr algn="ctr"/>
            <a:r>
              <a:rPr lang="es-CR" sz="1000" b="1" dirty="0"/>
              <a:t>del </a:t>
            </a:r>
          </a:p>
          <a:p>
            <a:pPr algn="ctr"/>
            <a:r>
              <a:rPr lang="es-CR" sz="1000" b="1" dirty="0"/>
              <a:t>ejército</a:t>
            </a:r>
          </a:p>
        </p:txBody>
      </p:sp>
      <p:pic>
        <p:nvPicPr>
          <p:cNvPr id="84" name="il_fi" descr="manuelmora6"/>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4500562" y="1428736"/>
            <a:ext cx="652705" cy="757662"/>
          </a:xfrm>
          <a:prstGeom prst="rect">
            <a:avLst/>
          </a:prstGeom>
          <a:ln>
            <a:noFill/>
          </a:ln>
          <a:effectLst>
            <a:softEdge rad="112500"/>
          </a:effectLst>
        </p:spPr>
      </p:pic>
      <p:pic>
        <p:nvPicPr>
          <p:cNvPr id="85" name="Picture 2" descr="http://t2.gstatic.com/images?q=tbn:ANd9GcSKD6u8d5yMfwyeAFs14ClaKKOCEviHVgcFEbR2WxKFaMUl3wNyxQ"/>
          <p:cNvPicPr>
            <a:picLocks noChangeAspect="1" noChangeArrowheads="1"/>
          </p:cNvPicPr>
          <p:nvPr/>
        </p:nvPicPr>
        <p:blipFill>
          <a:blip r:embed="rId4"/>
          <a:srcRect/>
          <a:stretch>
            <a:fillRect/>
          </a:stretch>
        </p:blipFill>
        <p:spPr bwMode="auto">
          <a:xfrm>
            <a:off x="3214678" y="1428736"/>
            <a:ext cx="642942" cy="775614"/>
          </a:xfrm>
          <a:prstGeom prst="rect">
            <a:avLst/>
          </a:prstGeom>
          <a:ln>
            <a:noFill/>
          </a:ln>
          <a:effectLst>
            <a:softEdge rad="112500"/>
          </a:effectLst>
        </p:spPr>
        <p:style>
          <a:lnRef idx="2">
            <a:schemeClr val="accent1"/>
          </a:lnRef>
          <a:fillRef idx="1">
            <a:schemeClr val="lt1"/>
          </a:fillRef>
          <a:effectRef idx="0">
            <a:schemeClr val="accent1"/>
          </a:effectRef>
          <a:fontRef idx="minor">
            <a:schemeClr val="dk1"/>
          </a:fontRef>
        </p:style>
      </p:pic>
      <p:sp>
        <p:nvSpPr>
          <p:cNvPr id="86" name="85 Abrir llave"/>
          <p:cNvSpPr/>
          <p:nvPr/>
        </p:nvSpPr>
        <p:spPr>
          <a:xfrm rot="5400000">
            <a:off x="6965173" y="1107265"/>
            <a:ext cx="285752" cy="1643074"/>
          </a:xfrm>
          <a:prstGeom prst="leftBrace">
            <a:avLst>
              <a:gd name="adj1" fmla="val 37101"/>
              <a:gd name="adj2" fmla="val 50959"/>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s-CR"/>
          </a:p>
        </p:txBody>
      </p:sp>
      <p:sp>
        <p:nvSpPr>
          <p:cNvPr id="87" name="86 CuadroTexto"/>
          <p:cNvSpPr txBox="1"/>
          <p:nvPr/>
        </p:nvSpPr>
        <p:spPr>
          <a:xfrm>
            <a:off x="7929586" y="2143116"/>
            <a:ext cx="857256" cy="307777"/>
          </a:xfrm>
          <a:prstGeom prst="rect">
            <a:avLst/>
          </a:prstGeom>
          <a:noFill/>
        </p:spPr>
        <p:txBody>
          <a:bodyPr wrap="square" rtlCol="0">
            <a:spAutoFit/>
          </a:bodyPr>
          <a:lstStyle/>
          <a:p>
            <a:pPr algn="ctr"/>
            <a:r>
              <a:rPr lang="es-CR" sz="1400" b="1" dirty="0"/>
              <a:t> 1945</a:t>
            </a:r>
          </a:p>
        </p:txBody>
      </p:sp>
      <p:cxnSp>
        <p:nvCxnSpPr>
          <p:cNvPr id="88" name="87 Conector recto"/>
          <p:cNvCxnSpPr/>
          <p:nvPr/>
        </p:nvCxnSpPr>
        <p:spPr>
          <a:xfrm rot="5400000">
            <a:off x="8251851" y="2535231"/>
            <a:ext cx="214314" cy="1588"/>
          </a:xfrm>
          <a:prstGeom prst="line">
            <a:avLst/>
          </a:prstGeom>
        </p:spPr>
        <p:style>
          <a:lnRef idx="1">
            <a:schemeClr val="accent3"/>
          </a:lnRef>
          <a:fillRef idx="0">
            <a:schemeClr val="accent3"/>
          </a:fillRef>
          <a:effectRef idx="0">
            <a:schemeClr val="accent3"/>
          </a:effectRef>
          <a:fontRef idx="minor">
            <a:schemeClr val="tx1"/>
          </a:fontRef>
        </p:style>
      </p:cxnSp>
      <p:sp>
        <p:nvSpPr>
          <p:cNvPr id="89" name="88 CuadroTexto"/>
          <p:cNvSpPr txBox="1"/>
          <p:nvPr/>
        </p:nvSpPr>
        <p:spPr>
          <a:xfrm>
            <a:off x="6286512" y="1928802"/>
            <a:ext cx="1571636" cy="369332"/>
          </a:xfrm>
          <a:prstGeom prst="rect">
            <a:avLst/>
          </a:prstGeom>
          <a:noFill/>
        </p:spPr>
        <p:txBody>
          <a:bodyPr wrap="square" rtlCol="0">
            <a:spAutoFit/>
          </a:bodyPr>
          <a:lstStyle/>
          <a:p>
            <a:pPr algn="ctr"/>
            <a:r>
              <a:rPr lang="es-CR" sz="900" b="1" dirty="0"/>
              <a:t>Gobierno Rafael A. Calderón G.</a:t>
            </a:r>
          </a:p>
        </p:txBody>
      </p:sp>
      <p:pic>
        <p:nvPicPr>
          <p:cNvPr id="90" name="il_fi" descr="Monse%C3%B1or%20Victor%20Manuel%20Sanabria%20Mart%C3%ADnez"/>
          <p:cNvPicPr>
            <a:picLocks noChangeAspect="1" noChangeArrowheads="1"/>
          </p:cNvPicPr>
          <p:nvPr/>
        </p:nvPicPr>
        <p:blipFill>
          <a:blip r:embed="rId5" cstate="print"/>
          <a:srcRect/>
          <a:stretch>
            <a:fillRect/>
          </a:stretch>
        </p:blipFill>
        <p:spPr bwMode="auto">
          <a:xfrm>
            <a:off x="6593782" y="2928934"/>
            <a:ext cx="438385" cy="571504"/>
          </a:xfrm>
          <a:prstGeom prst="rect">
            <a:avLst/>
          </a:prstGeom>
          <a:ln>
            <a:noFill/>
          </a:ln>
          <a:effectLst>
            <a:softEdge rad="112500"/>
          </a:effectLst>
        </p:spPr>
      </p:pic>
      <p:pic>
        <p:nvPicPr>
          <p:cNvPr id="91" name="Picture 2" descr="http://t0.gstatic.com/images?q=tbn:ANd9GcRaTMecyypzOX9pg2lHoPh-MzAtDgWmQMOpZQeFdN2CrSlcA45L"/>
          <p:cNvPicPr>
            <a:picLocks noChangeAspect="1" noChangeArrowheads="1"/>
          </p:cNvPicPr>
          <p:nvPr/>
        </p:nvPicPr>
        <p:blipFill>
          <a:blip r:embed="rId6"/>
          <a:srcRect/>
          <a:stretch>
            <a:fillRect/>
          </a:stretch>
        </p:blipFill>
        <p:spPr bwMode="auto">
          <a:xfrm>
            <a:off x="6000760" y="2928935"/>
            <a:ext cx="571504" cy="571504"/>
          </a:xfrm>
          <a:prstGeom prst="rect">
            <a:avLst/>
          </a:prstGeom>
          <a:ln>
            <a:noFill/>
          </a:ln>
          <a:effectLst>
            <a:softEdge rad="112500"/>
          </a:effectLst>
        </p:spPr>
      </p:pic>
      <p:sp>
        <p:nvSpPr>
          <p:cNvPr id="92" name="91 Abrir llave"/>
          <p:cNvSpPr/>
          <p:nvPr/>
        </p:nvSpPr>
        <p:spPr>
          <a:xfrm rot="5400000">
            <a:off x="6840171" y="446449"/>
            <a:ext cx="428630" cy="2536081"/>
          </a:xfrm>
          <a:prstGeom prst="leftBrace">
            <a:avLst>
              <a:gd name="adj1" fmla="val 75579"/>
              <a:gd name="adj2" fmla="val 49462"/>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s-CR"/>
          </a:p>
        </p:txBody>
      </p:sp>
      <p:sp>
        <p:nvSpPr>
          <p:cNvPr id="93" name="92 CuadroTexto"/>
          <p:cNvSpPr txBox="1"/>
          <p:nvPr/>
        </p:nvSpPr>
        <p:spPr>
          <a:xfrm>
            <a:off x="6072198" y="1214422"/>
            <a:ext cx="2000264" cy="276999"/>
          </a:xfrm>
          <a:prstGeom prst="rect">
            <a:avLst/>
          </a:prstGeom>
          <a:ln>
            <a:noFill/>
          </a:ln>
          <a:effectLst>
            <a:glow rad="1397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CR" sz="1200" b="1" dirty="0"/>
              <a:t>Segunda Guerra Mundial</a:t>
            </a:r>
          </a:p>
        </p:txBody>
      </p:sp>
      <p:pic>
        <p:nvPicPr>
          <p:cNvPr id="94" name="Picture 2" descr="C:\Users\Rosa\Pictures\Galería multimedia de Microsoft\Guerra del 48 3.jpg"/>
          <p:cNvPicPr>
            <a:picLocks noChangeAspect="1" noChangeArrowheads="1"/>
          </p:cNvPicPr>
          <p:nvPr/>
        </p:nvPicPr>
        <p:blipFill>
          <a:blip r:embed="rId7"/>
          <a:srcRect/>
          <a:stretch>
            <a:fillRect/>
          </a:stretch>
        </p:blipFill>
        <p:spPr bwMode="auto">
          <a:xfrm>
            <a:off x="8501090" y="1571612"/>
            <a:ext cx="642910" cy="642943"/>
          </a:xfrm>
          <a:prstGeom prst="rect">
            <a:avLst/>
          </a:prstGeom>
          <a:ln>
            <a:noFill/>
          </a:ln>
          <a:effectLst>
            <a:softEdge rad="112500"/>
          </a:effectLst>
        </p:spPr>
        <p:style>
          <a:lnRef idx="2">
            <a:schemeClr val="accent6"/>
          </a:lnRef>
          <a:fillRef idx="1">
            <a:schemeClr val="lt1"/>
          </a:fillRef>
          <a:effectRef idx="0">
            <a:schemeClr val="accent6"/>
          </a:effectRef>
          <a:fontRef idx="minor">
            <a:schemeClr val="dk1"/>
          </a:fontRef>
        </p:style>
      </p:pic>
      <p:sp>
        <p:nvSpPr>
          <p:cNvPr id="95" name="94 CuadroTexto"/>
          <p:cNvSpPr txBox="1"/>
          <p:nvPr/>
        </p:nvSpPr>
        <p:spPr>
          <a:xfrm>
            <a:off x="0" y="4714884"/>
            <a:ext cx="857256" cy="307777"/>
          </a:xfrm>
          <a:prstGeom prst="rect">
            <a:avLst/>
          </a:prstGeom>
          <a:noFill/>
        </p:spPr>
        <p:txBody>
          <a:bodyPr wrap="square" rtlCol="0">
            <a:spAutoFit/>
          </a:bodyPr>
          <a:lstStyle/>
          <a:p>
            <a:pPr algn="ctr"/>
            <a:r>
              <a:rPr lang="es-CR" sz="1400" b="1" dirty="0"/>
              <a:t> 1948</a:t>
            </a:r>
          </a:p>
        </p:txBody>
      </p:sp>
      <p:sp>
        <p:nvSpPr>
          <p:cNvPr id="96" name="95 CuadroTexto"/>
          <p:cNvSpPr txBox="1"/>
          <p:nvPr/>
        </p:nvSpPr>
        <p:spPr>
          <a:xfrm>
            <a:off x="857224" y="4714884"/>
            <a:ext cx="857256" cy="307777"/>
          </a:xfrm>
          <a:prstGeom prst="rect">
            <a:avLst/>
          </a:prstGeom>
          <a:noFill/>
        </p:spPr>
        <p:txBody>
          <a:bodyPr wrap="square" rtlCol="0">
            <a:spAutoFit/>
          </a:bodyPr>
          <a:lstStyle/>
          <a:p>
            <a:pPr algn="ctr"/>
            <a:r>
              <a:rPr lang="es-CR" sz="1400" b="1" dirty="0"/>
              <a:t> 1949</a:t>
            </a:r>
          </a:p>
        </p:txBody>
      </p:sp>
      <p:sp>
        <p:nvSpPr>
          <p:cNvPr id="97" name="96 CuadroTexto"/>
          <p:cNvSpPr txBox="1"/>
          <p:nvPr/>
        </p:nvSpPr>
        <p:spPr>
          <a:xfrm>
            <a:off x="1643042" y="4714884"/>
            <a:ext cx="857256" cy="307777"/>
          </a:xfrm>
          <a:prstGeom prst="rect">
            <a:avLst/>
          </a:prstGeom>
          <a:noFill/>
        </p:spPr>
        <p:txBody>
          <a:bodyPr wrap="square" rtlCol="0">
            <a:spAutoFit/>
          </a:bodyPr>
          <a:lstStyle/>
          <a:p>
            <a:pPr algn="ctr"/>
            <a:r>
              <a:rPr lang="es-CR" sz="1400" b="1" dirty="0"/>
              <a:t> 1950</a:t>
            </a:r>
          </a:p>
        </p:txBody>
      </p:sp>
      <p:cxnSp>
        <p:nvCxnSpPr>
          <p:cNvPr id="98" name="97 Conector recto"/>
          <p:cNvCxnSpPr/>
          <p:nvPr/>
        </p:nvCxnSpPr>
        <p:spPr>
          <a:xfrm rot="5400000">
            <a:off x="1965307" y="5178437"/>
            <a:ext cx="214314" cy="1588"/>
          </a:xfrm>
          <a:prstGeom prst="line">
            <a:avLst/>
          </a:prstGeom>
        </p:spPr>
        <p:style>
          <a:lnRef idx="1">
            <a:schemeClr val="accent3"/>
          </a:lnRef>
          <a:fillRef idx="0">
            <a:schemeClr val="accent3"/>
          </a:fillRef>
          <a:effectRef idx="0">
            <a:schemeClr val="accent3"/>
          </a:effectRef>
          <a:fontRef idx="minor">
            <a:schemeClr val="tx1"/>
          </a:fontRef>
        </p:style>
      </p:cxnSp>
      <p:sp>
        <p:nvSpPr>
          <p:cNvPr id="99" name="98 CuadroTexto"/>
          <p:cNvSpPr txBox="1"/>
          <p:nvPr/>
        </p:nvSpPr>
        <p:spPr>
          <a:xfrm>
            <a:off x="2786050" y="4714884"/>
            <a:ext cx="857256" cy="307777"/>
          </a:xfrm>
          <a:prstGeom prst="rect">
            <a:avLst/>
          </a:prstGeom>
          <a:noFill/>
        </p:spPr>
        <p:txBody>
          <a:bodyPr wrap="square" rtlCol="0">
            <a:spAutoFit/>
          </a:bodyPr>
          <a:lstStyle/>
          <a:p>
            <a:pPr algn="ctr"/>
            <a:r>
              <a:rPr lang="es-CR" sz="1400" b="1" dirty="0"/>
              <a:t> 1955</a:t>
            </a:r>
          </a:p>
        </p:txBody>
      </p:sp>
      <p:cxnSp>
        <p:nvCxnSpPr>
          <p:cNvPr id="100" name="99 Conector recto"/>
          <p:cNvCxnSpPr/>
          <p:nvPr/>
        </p:nvCxnSpPr>
        <p:spPr>
          <a:xfrm rot="5400000">
            <a:off x="3108315" y="5178437"/>
            <a:ext cx="214314" cy="1588"/>
          </a:xfrm>
          <a:prstGeom prst="line">
            <a:avLst/>
          </a:prstGeom>
        </p:spPr>
        <p:style>
          <a:lnRef idx="1">
            <a:schemeClr val="accent3"/>
          </a:lnRef>
          <a:fillRef idx="0">
            <a:schemeClr val="accent3"/>
          </a:fillRef>
          <a:effectRef idx="0">
            <a:schemeClr val="accent3"/>
          </a:effectRef>
          <a:fontRef idx="minor">
            <a:schemeClr val="tx1"/>
          </a:fontRef>
        </p:style>
      </p:cxnSp>
      <p:sp>
        <p:nvSpPr>
          <p:cNvPr id="101" name="100 CuadroTexto"/>
          <p:cNvSpPr txBox="1"/>
          <p:nvPr/>
        </p:nvSpPr>
        <p:spPr>
          <a:xfrm>
            <a:off x="8001024" y="4786322"/>
            <a:ext cx="857256" cy="307777"/>
          </a:xfrm>
          <a:prstGeom prst="rect">
            <a:avLst/>
          </a:prstGeom>
          <a:noFill/>
        </p:spPr>
        <p:txBody>
          <a:bodyPr wrap="square" rtlCol="0">
            <a:spAutoFit/>
          </a:bodyPr>
          <a:lstStyle/>
          <a:p>
            <a:pPr algn="ctr"/>
            <a:r>
              <a:rPr lang="es-CR" sz="1400" b="1" dirty="0"/>
              <a:t> 1980</a:t>
            </a:r>
          </a:p>
        </p:txBody>
      </p:sp>
      <p:sp>
        <p:nvSpPr>
          <p:cNvPr id="102" name="101 CuadroTexto"/>
          <p:cNvSpPr txBox="1"/>
          <p:nvPr/>
        </p:nvSpPr>
        <p:spPr>
          <a:xfrm>
            <a:off x="714348" y="5357826"/>
            <a:ext cx="928694" cy="707886"/>
          </a:xfrm>
          <a:prstGeom prst="rect">
            <a:avLst/>
          </a:prstGeom>
          <a:noFill/>
        </p:spPr>
        <p:txBody>
          <a:bodyPr wrap="square" rtlCol="0">
            <a:spAutoFit/>
          </a:bodyPr>
          <a:lstStyle/>
          <a:p>
            <a:pPr algn="ctr"/>
            <a:r>
              <a:rPr lang="es-CR" sz="1000" b="1" dirty="0"/>
              <a:t>Constitución </a:t>
            </a:r>
          </a:p>
          <a:p>
            <a:pPr algn="ctr"/>
            <a:r>
              <a:rPr lang="es-CR" sz="1000" b="1" dirty="0"/>
              <a:t>de 1949</a:t>
            </a:r>
          </a:p>
          <a:p>
            <a:pPr algn="ctr"/>
            <a:r>
              <a:rPr lang="es-CR" sz="1000" b="1" dirty="0"/>
              <a:t>Voto femenino</a:t>
            </a:r>
          </a:p>
        </p:txBody>
      </p:sp>
      <p:sp>
        <p:nvSpPr>
          <p:cNvPr id="103" name="102 CuadroTexto"/>
          <p:cNvSpPr txBox="1"/>
          <p:nvPr/>
        </p:nvSpPr>
        <p:spPr>
          <a:xfrm>
            <a:off x="1571604" y="5357826"/>
            <a:ext cx="928694" cy="1169551"/>
          </a:xfrm>
          <a:prstGeom prst="rect">
            <a:avLst/>
          </a:prstGeom>
          <a:noFill/>
        </p:spPr>
        <p:txBody>
          <a:bodyPr wrap="square" rtlCol="0">
            <a:spAutoFit/>
          </a:bodyPr>
          <a:lstStyle/>
          <a:p>
            <a:pPr algn="ctr"/>
            <a:r>
              <a:rPr lang="es-CR" sz="1000" b="1" dirty="0"/>
              <a:t>Nacionaliza-</a:t>
            </a:r>
          </a:p>
          <a:p>
            <a:pPr algn="ctr"/>
            <a:r>
              <a:rPr lang="es-CR" sz="1000" b="1" dirty="0" err="1"/>
              <a:t>ción</a:t>
            </a:r>
            <a:r>
              <a:rPr lang="es-CR" sz="1000" b="1" dirty="0"/>
              <a:t> bancaria</a:t>
            </a:r>
          </a:p>
          <a:p>
            <a:pPr algn="ctr"/>
            <a:r>
              <a:rPr lang="es-CR" sz="1000" b="1" dirty="0"/>
              <a:t>Modelo de </a:t>
            </a:r>
          </a:p>
          <a:p>
            <a:pPr algn="ctr"/>
            <a:r>
              <a:rPr lang="es-CR" sz="1000" b="1" dirty="0"/>
              <a:t>Sustitución de</a:t>
            </a:r>
          </a:p>
          <a:p>
            <a:pPr algn="ctr"/>
            <a:r>
              <a:rPr lang="es-CR" sz="1000" b="1" dirty="0" err="1"/>
              <a:t>Importacio-nes</a:t>
            </a:r>
            <a:endParaRPr lang="es-CR" sz="1000" b="1" dirty="0"/>
          </a:p>
        </p:txBody>
      </p:sp>
      <p:sp>
        <p:nvSpPr>
          <p:cNvPr id="104" name="103 CuadroTexto"/>
          <p:cNvSpPr txBox="1"/>
          <p:nvPr/>
        </p:nvSpPr>
        <p:spPr>
          <a:xfrm>
            <a:off x="2786050" y="5429264"/>
            <a:ext cx="1000132" cy="553998"/>
          </a:xfrm>
          <a:prstGeom prst="rect">
            <a:avLst/>
          </a:prstGeom>
          <a:noFill/>
        </p:spPr>
        <p:txBody>
          <a:bodyPr wrap="square" rtlCol="0">
            <a:spAutoFit/>
          </a:bodyPr>
          <a:lstStyle/>
          <a:p>
            <a:pPr algn="ctr"/>
            <a:r>
              <a:rPr lang="es-CR" sz="1000" b="1" dirty="0"/>
              <a:t>Modelo de </a:t>
            </a:r>
          </a:p>
          <a:p>
            <a:pPr algn="ctr"/>
            <a:r>
              <a:rPr lang="es-CR" sz="1000" b="1" dirty="0"/>
              <a:t>Diversificación </a:t>
            </a:r>
          </a:p>
          <a:p>
            <a:pPr algn="ctr"/>
            <a:r>
              <a:rPr lang="es-CR" sz="1000" b="1" dirty="0"/>
              <a:t>agrícola</a:t>
            </a:r>
          </a:p>
        </p:txBody>
      </p:sp>
      <p:sp>
        <p:nvSpPr>
          <p:cNvPr id="105" name="104 Abrir llave"/>
          <p:cNvSpPr/>
          <p:nvPr/>
        </p:nvSpPr>
        <p:spPr>
          <a:xfrm rot="16200000">
            <a:off x="493315" y="5578891"/>
            <a:ext cx="227784" cy="1214414"/>
          </a:xfrm>
          <a:prstGeom prst="leftBrace">
            <a:avLst>
              <a:gd name="adj1" fmla="val 60893"/>
              <a:gd name="adj2" fmla="val 4901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CR"/>
          </a:p>
        </p:txBody>
      </p:sp>
      <p:sp>
        <p:nvSpPr>
          <p:cNvPr id="106" name="105 CuadroTexto"/>
          <p:cNvSpPr txBox="1"/>
          <p:nvPr/>
        </p:nvSpPr>
        <p:spPr>
          <a:xfrm>
            <a:off x="0" y="6429396"/>
            <a:ext cx="1285884" cy="261610"/>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CR" sz="1100" b="1" dirty="0"/>
              <a:t>Estado Reformista</a:t>
            </a:r>
          </a:p>
        </p:txBody>
      </p:sp>
      <p:pic>
        <p:nvPicPr>
          <p:cNvPr id="107" name="Picture 2" descr="C:\Users\ignacio\Pictures\Nueva carpeta\Trabajo.jpg"/>
          <p:cNvPicPr>
            <a:picLocks noChangeAspect="1" noChangeArrowheads="1"/>
          </p:cNvPicPr>
          <p:nvPr/>
        </p:nvPicPr>
        <p:blipFill>
          <a:blip r:embed="rId8" cstate="print"/>
          <a:srcRect/>
          <a:stretch>
            <a:fillRect/>
          </a:stretch>
        </p:blipFill>
        <p:spPr bwMode="auto">
          <a:xfrm>
            <a:off x="4143372" y="5429264"/>
            <a:ext cx="915645" cy="6429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8" name="Picture 3" descr="C:\Users\ignacio\Pictures\Nueva carpeta\salud.jpg"/>
          <p:cNvPicPr>
            <a:picLocks noChangeAspect="1" noChangeArrowheads="1"/>
          </p:cNvPicPr>
          <p:nvPr/>
        </p:nvPicPr>
        <p:blipFill>
          <a:blip r:embed="rId9" cstate="print"/>
          <a:srcRect/>
          <a:stretch>
            <a:fillRect/>
          </a:stretch>
        </p:blipFill>
        <p:spPr bwMode="auto">
          <a:xfrm>
            <a:off x="5715008" y="5429264"/>
            <a:ext cx="945219" cy="6409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9" name="Picture 4" descr="C:\Users\ignacio\Pictures\Nueva carpeta\educacion.jpg"/>
          <p:cNvPicPr>
            <a:picLocks noChangeAspect="1" noChangeArrowheads="1"/>
          </p:cNvPicPr>
          <p:nvPr/>
        </p:nvPicPr>
        <p:blipFill>
          <a:blip r:embed="rId10" cstate="print"/>
          <a:srcRect/>
          <a:stretch>
            <a:fillRect/>
          </a:stretch>
        </p:blipFill>
        <p:spPr bwMode="auto">
          <a:xfrm>
            <a:off x="7143768" y="5429264"/>
            <a:ext cx="960389" cy="6409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0" name="Picture 2" descr="C:\Users\ignacio\Pictures\Nueva carpeta\José Figueres Ferrer.jpg"/>
          <p:cNvPicPr>
            <a:picLocks noChangeAspect="1" noChangeArrowheads="1"/>
          </p:cNvPicPr>
          <p:nvPr/>
        </p:nvPicPr>
        <p:blipFill>
          <a:blip r:embed="rId11" cstate="print"/>
          <a:srcRect/>
          <a:stretch>
            <a:fillRect/>
          </a:stretch>
        </p:blipFill>
        <p:spPr bwMode="auto">
          <a:xfrm>
            <a:off x="4196950" y="4572008"/>
            <a:ext cx="447296" cy="596394"/>
          </a:xfrm>
          <a:prstGeom prst="rect">
            <a:avLst/>
          </a:prstGeom>
          <a:ln>
            <a:noFill/>
          </a:ln>
          <a:effectLst>
            <a:softEdge rad="112500"/>
          </a:effectLst>
        </p:spPr>
        <p:style>
          <a:lnRef idx="2">
            <a:schemeClr val="accent5"/>
          </a:lnRef>
          <a:fillRef idx="1">
            <a:schemeClr val="lt1"/>
          </a:fillRef>
          <a:effectRef idx="0">
            <a:schemeClr val="accent5"/>
          </a:effectRef>
          <a:fontRef idx="minor">
            <a:schemeClr val="dk1"/>
          </a:fontRef>
        </p:style>
      </p:pic>
    </p:spTree>
  </p:cSld>
  <p:clrMapOvr>
    <a:masterClrMapping/>
  </p:clrMapOvr>
  <p:transition>
    <p:dissolv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340768"/>
            <a:ext cx="7772400" cy="1470025"/>
          </a:xfrm>
          <a:effectLst>
            <a:outerShdw blurRad="50800" dist="381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r>
              <a:rPr lang="es-CR"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Objetivo </a:t>
            </a:r>
            <a:r>
              <a:rPr lang="es-CR"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15. </a:t>
            </a:r>
            <a:endParaRPr lang="es-CR"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endParaRPr>
          </a:p>
        </p:txBody>
      </p:sp>
      <p:sp>
        <p:nvSpPr>
          <p:cNvPr id="3" name="2 Subtítulo"/>
          <p:cNvSpPr>
            <a:spLocks noGrp="1"/>
          </p:cNvSpPr>
          <p:nvPr>
            <p:ph type="subTitle" idx="1"/>
          </p:nvPr>
        </p:nvSpPr>
        <p:spPr>
          <a:xfrm>
            <a:off x="1331640" y="3140968"/>
            <a:ext cx="6480720" cy="1944216"/>
          </a:xfrm>
          <a:solidFill>
            <a:srgbClr val="FF9933"/>
          </a:solidFill>
          <a:effectLst>
            <a:softEdge rad="317500"/>
          </a:effectLst>
        </p:spPr>
        <p:txBody>
          <a:bodyPr>
            <a:normAutofit lnSpcReduction="10000"/>
          </a:bodyPr>
          <a:lstStyle/>
          <a:p>
            <a:r>
              <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Comprender los antecedentes e implicaciones económicas, sociales y políticas de los programas de ajuste estructural en Costa Rica. </a:t>
            </a:r>
          </a:p>
          <a:p>
            <a:endParaRPr lang="es-C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524006"/>
          </a:xfrm>
        </p:spPr>
        <p:txBody>
          <a:bodyPr>
            <a:normAutofit fontScale="90000"/>
          </a:bodyPr>
          <a:lstStyle/>
          <a:p>
            <a:r>
              <a:rPr lang="es-ES" sz="3100" b="1" dirty="0"/>
              <a:t/>
            </a:r>
            <a:br>
              <a:rPr lang="es-ES" sz="3100" b="1" dirty="0"/>
            </a:br>
            <a:r>
              <a:rPr lang="es-ES" sz="2700" b="1" dirty="0"/>
              <a:t>Crisis del Estado Gestor. A diferencia del Estado Gestor el Gobierno reduce su participación con la sociedad.</a:t>
            </a:r>
            <a:r>
              <a:rPr lang="es-CR" sz="2700" dirty="0"/>
              <a:t/>
            </a:r>
            <a:br>
              <a:rPr lang="es-CR" sz="2700" dirty="0"/>
            </a:br>
            <a:endParaRPr lang="es-CR" sz="2700" dirty="0"/>
          </a:p>
        </p:txBody>
      </p:sp>
      <p:sp>
        <p:nvSpPr>
          <p:cNvPr id="3" name="2 Marcador de contenido"/>
          <p:cNvSpPr>
            <a:spLocks noGrp="1"/>
          </p:cNvSpPr>
          <p:nvPr>
            <p:ph idx="1"/>
          </p:nvPr>
        </p:nvSpPr>
        <p:spPr>
          <a:xfrm>
            <a:off x="323528" y="1214422"/>
            <a:ext cx="8363272" cy="5238914"/>
          </a:xfrm>
          <a:ln w="57150"/>
        </p:spPr>
        <p:style>
          <a:lnRef idx="1">
            <a:schemeClr val="accent2"/>
          </a:lnRef>
          <a:fillRef idx="2">
            <a:schemeClr val="accent2"/>
          </a:fillRef>
          <a:effectRef idx="1">
            <a:schemeClr val="accent2"/>
          </a:effectRef>
          <a:fontRef idx="minor">
            <a:schemeClr val="dk1"/>
          </a:fontRef>
        </p:style>
        <p:txBody>
          <a:bodyPr>
            <a:normAutofit fontScale="32500" lnSpcReduction="20000"/>
          </a:bodyPr>
          <a:lstStyle/>
          <a:p>
            <a:pPr>
              <a:buNone/>
            </a:pPr>
            <a:r>
              <a:rPr lang="es-ES" b="1" dirty="0"/>
              <a:t> </a:t>
            </a:r>
            <a:endParaRPr lang="es-CR" dirty="0"/>
          </a:p>
          <a:p>
            <a:pPr algn="just"/>
            <a:r>
              <a:rPr lang="es-ES" sz="4300" b="1" u="sng" dirty="0"/>
              <a:t>Antecedentes</a:t>
            </a:r>
            <a:r>
              <a:rPr lang="es-ES" sz="4300" dirty="0"/>
              <a:t>: Después de un período de éxito, hacia el final de los años setenta el aumento del precio del petróleo y la baja de los precios de las exportaciones agrícolas comenzaron a poner de manifiesto las vulnerabilidades del país. Los cambios en la economía mundial mermaron (disminuyeron) las divisas extranjeras, debido a los precios bajos de sus productos agrícolas, y una creciente demanda de divisas extranjeras para cubrir el precio más alto de petróleo. El Gobierno optó por los préstamos extranjeros (Banco Mundial) como respuesta temporal a la crisis.</a:t>
            </a:r>
            <a:endParaRPr lang="es-CR" sz="4300" dirty="0"/>
          </a:p>
          <a:p>
            <a:pPr>
              <a:buNone/>
            </a:pPr>
            <a:endParaRPr lang="es-CR" sz="4300" dirty="0"/>
          </a:p>
          <a:p>
            <a:pPr>
              <a:buNone/>
            </a:pPr>
            <a:r>
              <a:rPr lang="es-ES" sz="4300" b="1" u="sng" dirty="0"/>
              <a:t>Implicaciones (consecuencias):</a:t>
            </a:r>
            <a:endParaRPr lang="es-CR" sz="4300" dirty="0"/>
          </a:p>
          <a:p>
            <a:endParaRPr lang="es-CR" sz="4300" dirty="0"/>
          </a:p>
          <a:p>
            <a:pPr lvl="0"/>
            <a:r>
              <a:rPr lang="es-ES" sz="4300" dirty="0"/>
              <a:t>Crisis económica en el país (menos recursos)</a:t>
            </a:r>
            <a:endParaRPr lang="es-CR" sz="4300" dirty="0"/>
          </a:p>
          <a:p>
            <a:pPr lvl="0"/>
            <a:r>
              <a:rPr lang="es-ES" sz="4300" dirty="0"/>
              <a:t>Adopción de los </a:t>
            </a:r>
            <a:r>
              <a:rPr lang="es-ES" sz="4300" dirty="0" err="1"/>
              <a:t>PAE’s</a:t>
            </a:r>
            <a:r>
              <a:rPr lang="es-ES" sz="4300" dirty="0"/>
              <a:t> para aliviar la crisis</a:t>
            </a:r>
          </a:p>
          <a:p>
            <a:pPr lvl="0">
              <a:buNone/>
            </a:pPr>
            <a:r>
              <a:rPr lang="es-ES" sz="4300" dirty="0"/>
              <a:t> (se generan préstamos a instituciones internacionales = Banco Mundial)</a:t>
            </a:r>
            <a:endParaRPr lang="es-CR" sz="4300" dirty="0"/>
          </a:p>
          <a:p>
            <a:pPr lvl="0"/>
            <a:r>
              <a:rPr lang="es-ES" sz="4300" dirty="0"/>
              <a:t>Endeudamiento del Estado / Privatización de empresas (Venta de algunas instituciones)</a:t>
            </a:r>
            <a:endParaRPr lang="es-CR" sz="4300" dirty="0"/>
          </a:p>
          <a:p>
            <a:pPr lvl="0"/>
            <a:r>
              <a:rPr lang="es-ES" sz="4300" dirty="0"/>
              <a:t>Aumento del desempleo / pobreza / problemas sociales = prostitución, violencia, drogadicción.</a:t>
            </a:r>
            <a:endParaRPr lang="es-CR" sz="4300" dirty="0"/>
          </a:p>
          <a:p>
            <a:pPr lvl="0"/>
            <a:r>
              <a:rPr lang="es-ES" sz="4300" dirty="0"/>
              <a:t>Aumento de tarifas en los servicios públicos = agua, luz, teléfono.</a:t>
            </a:r>
            <a:endParaRPr lang="es-CR" sz="4300" dirty="0"/>
          </a:p>
          <a:p>
            <a:pPr lvl="0"/>
            <a:r>
              <a:rPr lang="es-ES" sz="4300" dirty="0"/>
              <a:t>Beneficios sociales reducidos / eliminación de subsidios a los agricultores (ayudas)</a:t>
            </a:r>
            <a:endParaRPr lang="es-CR" sz="4300" dirty="0"/>
          </a:p>
          <a:p>
            <a:pPr lvl="0"/>
            <a:r>
              <a:rPr lang="es-ES" sz="4300" dirty="0"/>
              <a:t>Deterioro de los salarios reales de los costarricenses = el salario se mantenía pero el costo era más alto.</a:t>
            </a:r>
            <a:endParaRPr lang="es-CR" sz="4300" dirty="0"/>
          </a:p>
          <a:p>
            <a:pPr lvl="0"/>
            <a:r>
              <a:rPr lang="es-ES" sz="4300" dirty="0"/>
              <a:t>Reducción del Estado (menos trabajadores en las empresas pero eficientes)</a:t>
            </a:r>
            <a:endParaRPr lang="es-CR" sz="4300" dirty="0"/>
          </a:p>
          <a:p>
            <a:endParaRPr lang="es-CR" sz="4300" dirty="0"/>
          </a:p>
          <a:p>
            <a:r>
              <a:rPr lang="en-US" sz="4300" dirty="0"/>
              <a:t>PAE 1 = Luis Alberto </a:t>
            </a:r>
            <a:r>
              <a:rPr lang="en-US" sz="4300" dirty="0" err="1"/>
              <a:t>Monge</a:t>
            </a:r>
            <a:r>
              <a:rPr lang="en-US" sz="4300" dirty="0"/>
              <a:t> </a:t>
            </a:r>
            <a:r>
              <a:rPr lang="en-US" sz="4300" dirty="0" err="1"/>
              <a:t>Álvarez</a:t>
            </a:r>
            <a:r>
              <a:rPr lang="en-US" sz="4300" dirty="0"/>
              <a:t> (1982-1985)</a:t>
            </a:r>
            <a:endParaRPr lang="es-CR" sz="4300" dirty="0"/>
          </a:p>
          <a:p>
            <a:r>
              <a:rPr lang="es-ES" sz="4300" dirty="0"/>
              <a:t>PAE 2 = Oscar Arias Sánchez (1987-1990)</a:t>
            </a:r>
            <a:endParaRPr lang="es-CR" sz="4300" dirty="0"/>
          </a:p>
          <a:p>
            <a:r>
              <a:rPr lang="es-ES" sz="4300" dirty="0"/>
              <a:t>PAE 3 = José María Figueres </a:t>
            </a:r>
            <a:r>
              <a:rPr lang="es-ES" sz="4300" dirty="0" err="1"/>
              <a:t>Olsen</a:t>
            </a:r>
            <a:r>
              <a:rPr lang="es-ES" sz="4300" dirty="0"/>
              <a:t> (1994-1998)  </a:t>
            </a:r>
          </a:p>
          <a:p>
            <a:pPr>
              <a:buNone/>
            </a:pPr>
            <a:endParaRPr lang="es-CR" dirty="0"/>
          </a:p>
        </p:txBody>
      </p:sp>
      <p:pic>
        <p:nvPicPr>
          <p:cNvPr id="120834" name="Picture 2" descr="C:\Users\ignacio\Pictures\Nueva carpeta\crisis2.gif"/>
          <p:cNvPicPr>
            <a:picLocks noChangeAspect="1" noChangeArrowheads="1"/>
          </p:cNvPicPr>
          <p:nvPr/>
        </p:nvPicPr>
        <p:blipFill>
          <a:blip r:embed="rId2" cstate="print"/>
          <a:srcRect/>
          <a:stretch>
            <a:fillRect/>
          </a:stretch>
        </p:blipFill>
        <p:spPr bwMode="auto">
          <a:xfrm>
            <a:off x="7143768" y="4929198"/>
            <a:ext cx="1080120" cy="9951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0836" name="Picture 4" descr="C:\Users\ignacio\Pictures\Nueva carpeta\crisis3.jpg"/>
          <p:cNvPicPr>
            <a:picLocks noChangeAspect="1" noChangeArrowheads="1"/>
          </p:cNvPicPr>
          <p:nvPr/>
        </p:nvPicPr>
        <p:blipFill>
          <a:blip r:embed="rId3" cstate="print"/>
          <a:srcRect/>
          <a:stretch>
            <a:fillRect/>
          </a:stretch>
        </p:blipFill>
        <p:spPr bwMode="auto">
          <a:xfrm>
            <a:off x="6143636" y="2428868"/>
            <a:ext cx="1584176" cy="11560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4" descr="http://t0.gstatic.com/images?q=tbn:ANd9GcQjZ0jDa793m0wlaizzkdjhuHxmQyXDVE82gMwO0xAnY7a-Qp5pHA"/>
          <p:cNvPicPr>
            <a:picLocks noChangeAspect="1" noChangeArrowheads="1"/>
          </p:cNvPicPr>
          <p:nvPr/>
        </p:nvPicPr>
        <p:blipFill>
          <a:blip r:embed="rId4"/>
          <a:srcRect/>
          <a:stretch>
            <a:fillRect/>
          </a:stretch>
        </p:blipFill>
        <p:spPr bwMode="auto">
          <a:xfrm>
            <a:off x="4572000" y="5572140"/>
            <a:ext cx="866765" cy="7516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85728"/>
            <a:ext cx="8401080" cy="6357982"/>
          </a:xfrm>
          <a:ln w="76200"/>
          <a:effectLst>
            <a:outerShdw blurRad="40000" dist="20000" dir="5400000" rotWithShape="0">
              <a:srgbClr val="000000">
                <a:alpha val="38000"/>
              </a:srgbClr>
            </a:outerShdw>
            <a:softEdge rad="635000"/>
          </a:effectLst>
        </p:spPr>
        <p:style>
          <a:lnRef idx="1">
            <a:schemeClr val="accent5"/>
          </a:lnRef>
          <a:fillRef idx="2">
            <a:schemeClr val="accent5"/>
          </a:fillRef>
          <a:effectRef idx="1">
            <a:schemeClr val="accent5"/>
          </a:effectRef>
          <a:fontRef idx="minor">
            <a:schemeClr val="dk1"/>
          </a:fontRef>
        </p:style>
        <p:txBody>
          <a:bodyPr>
            <a:normAutofit/>
          </a:bodyPr>
          <a:lstStyle/>
          <a:p>
            <a:pPr>
              <a:buNone/>
            </a:pPr>
            <a:r>
              <a:rPr lang="es-CR" sz="1800" dirty="0">
                <a:latin typeface="AR CHRISTY" pitchFamily="2" charset="0"/>
              </a:rPr>
              <a:t>El nuevo modelo de desarrollo que se puso en práctica a partir de 1980 a través de los III PAES, trajo como implicaciones:</a:t>
            </a:r>
          </a:p>
          <a:p>
            <a:pPr>
              <a:buNone/>
            </a:pPr>
            <a:endParaRPr lang="es-CR" sz="1800" b="1" dirty="0">
              <a:latin typeface="AR CHRISTY" pitchFamily="2" charset="0"/>
            </a:endParaRPr>
          </a:p>
          <a:p>
            <a:pPr>
              <a:buNone/>
            </a:pPr>
            <a:r>
              <a:rPr lang="es-CR" sz="1800" b="1" dirty="0"/>
              <a:t>a. Reforma del Estado </a:t>
            </a:r>
            <a:r>
              <a:rPr lang="es-CR" sz="1800" dirty="0"/>
              <a:t>( </a:t>
            </a:r>
            <a:r>
              <a:rPr lang="es-CR" sz="1800" b="1" dirty="0"/>
              <a:t>tamaño y funciones</a:t>
            </a:r>
            <a:r>
              <a:rPr lang="es-CR" sz="1800" dirty="0"/>
              <a:t>)= restringir la actividad del mismo, lo cual se manifestó en:</a:t>
            </a:r>
          </a:p>
          <a:p>
            <a:pPr>
              <a:buNone/>
            </a:pPr>
            <a:endParaRPr lang="es-CR" sz="1800" dirty="0">
              <a:latin typeface="AR CHRISTY" pitchFamily="2" charset="0"/>
            </a:endParaRPr>
          </a:p>
          <a:p>
            <a:pPr>
              <a:buFont typeface="Wingdings" pitchFamily="2" charset="2"/>
              <a:buChar char="ü"/>
            </a:pPr>
            <a:r>
              <a:rPr lang="es-CR" sz="1800" b="1" i="1" dirty="0"/>
              <a:t>Eliminación del proteccionismo estatal:</a:t>
            </a:r>
          </a:p>
          <a:p>
            <a:pPr>
              <a:buAutoNum type="alphaLcPeriod"/>
            </a:pPr>
            <a:r>
              <a:rPr lang="es-CR" sz="1800" dirty="0"/>
              <a:t>Congelamiento de los niveles de empleo público (</a:t>
            </a:r>
            <a:r>
              <a:rPr lang="es-CR" sz="1800" b="1" dirty="0"/>
              <a:t>movilidad laboral</a:t>
            </a:r>
            <a:r>
              <a:rPr lang="es-CR" sz="1800" dirty="0"/>
              <a:t>)</a:t>
            </a:r>
          </a:p>
          <a:p>
            <a:pPr>
              <a:buAutoNum type="alphaLcPeriod"/>
            </a:pPr>
            <a:r>
              <a:rPr lang="es-CR" sz="1800" dirty="0"/>
              <a:t>Limite al incremento de salarios.</a:t>
            </a:r>
          </a:p>
          <a:p>
            <a:pPr>
              <a:buAutoNum type="alphaLcPeriod"/>
            </a:pPr>
            <a:r>
              <a:rPr lang="es-CR" sz="1800" b="1" dirty="0"/>
              <a:t>Reducir el tamaño del Estado.</a:t>
            </a:r>
          </a:p>
          <a:p>
            <a:pPr>
              <a:buNone/>
            </a:pPr>
            <a:endParaRPr lang="es-CR" sz="1800" dirty="0"/>
          </a:p>
          <a:p>
            <a:pPr>
              <a:buFont typeface="Wingdings" pitchFamily="2" charset="2"/>
              <a:buChar char="ü"/>
            </a:pPr>
            <a:r>
              <a:rPr lang="es-CR" sz="1800" b="1" i="1" dirty="0"/>
              <a:t>Privatización de las instituciones del Estado:</a:t>
            </a:r>
          </a:p>
          <a:p>
            <a:pPr>
              <a:buAutoNum type="alphaLcPeriod"/>
            </a:pPr>
            <a:r>
              <a:rPr lang="es-CR" sz="1800" dirty="0"/>
              <a:t>Venta parcial o total de acciones de las empresas del Estado.</a:t>
            </a:r>
          </a:p>
          <a:p>
            <a:pPr>
              <a:buAutoNum type="alphaLcPeriod"/>
            </a:pPr>
            <a:r>
              <a:rPr lang="es-CR" sz="1800" dirty="0"/>
              <a:t>Ahorrarle gastos al Estado.</a:t>
            </a:r>
          </a:p>
          <a:p>
            <a:pPr>
              <a:buAutoNum type="alphaLcPeriod"/>
            </a:pPr>
            <a:r>
              <a:rPr lang="es-CR" sz="1800" dirty="0"/>
              <a:t>Ofrecer mejores servicios.</a:t>
            </a:r>
          </a:p>
          <a:p>
            <a:pPr>
              <a:buAutoNum type="alphaLcPeriod"/>
            </a:pPr>
            <a:r>
              <a:rPr lang="es-CR" sz="1800" dirty="0"/>
              <a:t>Competencia entre la banca estatal y privada.</a:t>
            </a:r>
          </a:p>
        </p:txBody>
      </p:sp>
      <p:pic>
        <p:nvPicPr>
          <p:cNvPr id="7170" name="Picture 2" descr="http://t0.gstatic.com/images?q=tbn:ANd9GcRxr8F9YcNqCD-n9qzigVnp9oCJj_wmuyzWxEHajS9L0xi48QYp9A"/>
          <p:cNvPicPr>
            <a:picLocks noChangeAspect="1" noChangeArrowheads="1"/>
          </p:cNvPicPr>
          <p:nvPr/>
        </p:nvPicPr>
        <p:blipFill>
          <a:blip r:embed="rId2"/>
          <a:srcRect/>
          <a:stretch>
            <a:fillRect/>
          </a:stretch>
        </p:blipFill>
        <p:spPr bwMode="auto">
          <a:xfrm>
            <a:off x="6643702" y="4214818"/>
            <a:ext cx="2057400" cy="2219326"/>
          </a:xfrm>
          <a:prstGeom prst="rect">
            <a:avLst/>
          </a:prstGeom>
          <a:ln>
            <a:noFill/>
          </a:ln>
          <a:effectLst>
            <a:softEdge rad="112500"/>
          </a:effectLst>
        </p:spPr>
      </p:pic>
      <p:pic>
        <p:nvPicPr>
          <p:cNvPr id="7172" name="Picture 4" descr="http://t1.gstatic.com/images?q=tbn:ANd9GcQ9a7CAsKCLO-r9UhmyPnSIJ6iGDIBpzQm_2BwqXYsMcFNbn27d"/>
          <p:cNvPicPr>
            <a:picLocks noChangeAspect="1" noChangeArrowheads="1"/>
          </p:cNvPicPr>
          <p:nvPr/>
        </p:nvPicPr>
        <p:blipFill>
          <a:blip r:embed="rId3"/>
          <a:srcRect/>
          <a:stretch>
            <a:fillRect/>
          </a:stretch>
        </p:blipFill>
        <p:spPr bwMode="auto">
          <a:xfrm>
            <a:off x="642910" y="5643578"/>
            <a:ext cx="1290629" cy="937301"/>
          </a:xfrm>
          <a:prstGeom prst="rect">
            <a:avLst/>
          </a:prstGeom>
          <a:ln>
            <a:noFill/>
          </a:ln>
          <a:effectLst>
            <a:softEdge rad="112500"/>
          </a:effectLst>
        </p:spPr>
      </p:pic>
      <p:pic>
        <p:nvPicPr>
          <p:cNvPr id="7174" name="Picture 6" descr="http://t1.gstatic.com/images?q=tbn:ANd9GcQKFyDnDv3K-FxYobdUh8mLDuzNMzYNTXgiMwKX3AIpbFY9GA4h-Q"/>
          <p:cNvPicPr>
            <a:picLocks noChangeAspect="1" noChangeArrowheads="1"/>
          </p:cNvPicPr>
          <p:nvPr/>
        </p:nvPicPr>
        <p:blipFill>
          <a:blip r:embed="rId4"/>
          <a:srcRect/>
          <a:stretch>
            <a:fillRect/>
          </a:stretch>
        </p:blipFill>
        <p:spPr bwMode="auto">
          <a:xfrm>
            <a:off x="7286644" y="1714489"/>
            <a:ext cx="1857356" cy="1945820"/>
          </a:xfrm>
          <a:prstGeom prst="rect">
            <a:avLst/>
          </a:prstGeom>
          <a:ln>
            <a:noFill/>
          </a:ln>
          <a:effectLst>
            <a:softEdge rad="112500"/>
          </a:effectLst>
        </p:spPr>
      </p:pic>
    </p:spTree>
  </p:cSld>
  <p:clrMapOvr>
    <a:masterClrMapping/>
  </p:clrMapOvr>
  <p:transition>
    <p:push dir="d"/>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44" y="142852"/>
            <a:ext cx="8715436" cy="571504"/>
          </a:xfrm>
          <a:ln w="76200"/>
          <a:effectLst>
            <a:glow rad="635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ormAutofit/>
          </a:bodyPr>
          <a:lstStyle/>
          <a:p>
            <a:r>
              <a:rPr lang="es-CR" sz="2000" b="1" i="1" dirty="0">
                <a:latin typeface="AR CHRISTY" pitchFamily="2" charset="0"/>
              </a:rPr>
              <a:t>IMPLICACIONES  (consecuencias)</a:t>
            </a:r>
          </a:p>
        </p:txBody>
      </p:sp>
      <p:sp>
        <p:nvSpPr>
          <p:cNvPr id="3" name="2 Marcador de contenido"/>
          <p:cNvSpPr>
            <a:spLocks noGrp="1"/>
          </p:cNvSpPr>
          <p:nvPr>
            <p:ph idx="1"/>
          </p:nvPr>
        </p:nvSpPr>
        <p:spPr>
          <a:xfrm>
            <a:off x="142844" y="857232"/>
            <a:ext cx="8715436" cy="5786478"/>
          </a:xfrm>
          <a:ln w="76200"/>
          <a:effectLst>
            <a:glow rad="1016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ormAutofit lnSpcReduction="10000"/>
          </a:bodyPr>
          <a:lstStyle/>
          <a:p>
            <a:pPr>
              <a:buNone/>
            </a:pPr>
            <a:r>
              <a:rPr lang="es-CR" sz="1300" b="1" dirty="0">
                <a:latin typeface="Gabriola" pitchFamily="82" charset="0"/>
              </a:rPr>
              <a:t>Disminución de la inversión social del Estado</a:t>
            </a:r>
          </a:p>
          <a:p>
            <a:pPr>
              <a:buNone/>
            </a:pPr>
            <a:r>
              <a:rPr lang="es-CR" sz="1300" dirty="0">
                <a:latin typeface="Algerian" pitchFamily="82" charset="0"/>
              </a:rPr>
              <a:t>Salud</a:t>
            </a:r>
          </a:p>
          <a:p>
            <a:pPr>
              <a:buFont typeface="Wingdings" pitchFamily="2" charset="2"/>
              <a:buChar char="§"/>
            </a:pPr>
            <a:r>
              <a:rPr lang="es-CR" sz="1300" dirty="0"/>
              <a:t>La salud dejó de ser una prioridad política de los gobiernos.</a:t>
            </a:r>
          </a:p>
          <a:p>
            <a:pPr>
              <a:buFont typeface="Wingdings" pitchFamily="2" charset="2"/>
              <a:buChar char="§"/>
            </a:pPr>
            <a:r>
              <a:rPr lang="es-CR" sz="1300" dirty="0"/>
              <a:t>Se redujo el gasto público y la inversión en salud.</a:t>
            </a:r>
          </a:p>
          <a:p>
            <a:pPr>
              <a:buFont typeface="Wingdings" pitchFamily="2" charset="2"/>
              <a:buChar char="§"/>
            </a:pPr>
            <a:r>
              <a:rPr lang="es-CR" sz="1300" dirty="0"/>
              <a:t>Déficit  en la capacidad de respuesta de las instituciones del sector salud.</a:t>
            </a:r>
          </a:p>
          <a:p>
            <a:pPr>
              <a:buFont typeface="Wingdings" pitchFamily="2" charset="2"/>
              <a:buChar char="§"/>
            </a:pPr>
            <a:r>
              <a:rPr lang="es-CR" sz="1300" dirty="0"/>
              <a:t>Deterioro y retroceso en la salud pública y sanitaria del país.</a:t>
            </a:r>
          </a:p>
          <a:p>
            <a:pPr>
              <a:buNone/>
            </a:pPr>
            <a:endParaRPr lang="es-CR" sz="1300" dirty="0"/>
          </a:p>
          <a:p>
            <a:pPr>
              <a:buNone/>
            </a:pPr>
            <a:r>
              <a:rPr lang="es-CR" sz="1300" dirty="0">
                <a:latin typeface="Algerian" pitchFamily="82" charset="0"/>
              </a:rPr>
              <a:t>Educación</a:t>
            </a:r>
          </a:p>
          <a:p>
            <a:pPr>
              <a:buFont typeface="Wingdings" pitchFamily="2" charset="2"/>
              <a:buChar char="§"/>
            </a:pPr>
            <a:r>
              <a:rPr lang="es-CR" sz="1300" dirty="0"/>
              <a:t>Reducción del presupuesto.</a:t>
            </a:r>
          </a:p>
          <a:p>
            <a:pPr>
              <a:buFont typeface="Wingdings" pitchFamily="2" charset="2"/>
              <a:buChar char="§"/>
            </a:pPr>
            <a:r>
              <a:rPr lang="es-CR" sz="1300" dirty="0"/>
              <a:t>La educación perdió importancia como elemento de </a:t>
            </a:r>
          </a:p>
          <a:p>
            <a:pPr>
              <a:buNone/>
            </a:pPr>
            <a:r>
              <a:rPr lang="es-CR" sz="1300" dirty="0"/>
              <a:t>        movilidad social.</a:t>
            </a:r>
          </a:p>
          <a:p>
            <a:pPr>
              <a:buFont typeface="Wingdings" pitchFamily="2" charset="2"/>
              <a:buChar char="§"/>
            </a:pPr>
            <a:endParaRPr lang="es-CR" sz="1300" dirty="0"/>
          </a:p>
          <a:p>
            <a:pPr>
              <a:buNone/>
            </a:pPr>
            <a:r>
              <a:rPr lang="es-CR" sz="1300" dirty="0">
                <a:latin typeface="Algerian" pitchFamily="82" charset="0"/>
              </a:rPr>
              <a:t>Vivienda</a:t>
            </a:r>
          </a:p>
          <a:p>
            <a:pPr>
              <a:buFont typeface="Wingdings" pitchFamily="2" charset="2"/>
              <a:buChar char="§"/>
            </a:pPr>
            <a:r>
              <a:rPr lang="es-CR" sz="1300" dirty="0"/>
              <a:t>Dificultad para adquirir vivienda digna.</a:t>
            </a:r>
          </a:p>
          <a:p>
            <a:pPr>
              <a:buFont typeface="Wingdings" pitchFamily="2" charset="2"/>
              <a:buChar char="§"/>
            </a:pPr>
            <a:r>
              <a:rPr lang="es-CR" sz="1300" dirty="0"/>
              <a:t>Crecimiento de áreas de </a:t>
            </a:r>
            <a:r>
              <a:rPr lang="es-CR" sz="1300" dirty="0" err="1"/>
              <a:t>precarismo</a:t>
            </a:r>
            <a:r>
              <a:rPr lang="es-CR" sz="1300" dirty="0"/>
              <a:t> urbano.</a:t>
            </a:r>
          </a:p>
          <a:p>
            <a:pPr>
              <a:buNone/>
            </a:pPr>
            <a:endParaRPr lang="es-CR" sz="1300" dirty="0"/>
          </a:p>
          <a:p>
            <a:pPr>
              <a:buNone/>
            </a:pPr>
            <a:r>
              <a:rPr lang="es-CR" sz="1300" dirty="0">
                <a:latin typeface="Algerian" pitchFamily="82" charset="0"/>
              </a:rPr>
              <a:t>En materia de empleo</a:t>
            </a:r>
          </a:p>
          <a:p>
            <a:pPr>
              <a:buFont typeface="Wingdings" pitchFamily="2" charset="2"/>
              <a:buChar char="§"/>
            </a:pPr>
            <a:r>
              <a:rPr lang="es-CR" sz="1300" dirty="0"/>
              <a:t>El Estado deja de ser el gran empleador y la oportunidad de ascender en la escala social </a:t>
            </a:r>
            <a:r>
              <a:rPr lang="es-CR" sz="1300" b="1" dirty="0"/>
              <a:t>(ausencia de movilidad social)</a:t>
            </a:r>
          </a:p>
          <a:p>
            <a:pPr>
              <a:buFont typeface="Wingdings" pitchFamily="2" charset="2"/>
              <a:buChar char="§"/>
            </a:pPr>
            <a:r>
              <a:rPr lang="es-CR" sz="1300" dirty="0"/>
              <a:t>Aumento del desempleo.</a:t>
            </a:r>
          </a:p>
          <a:p>
            <a:pPr>
              <a:buNone/>
            </a:pPr>
            <a:endParaRPr lang="es-CR" sz="1300" dirty="0"/>
          </a:p>
          <a:p>
            <a:pPr>
              <a:buNone/>
            </a:pPr>
            <a:r>
              <a:rPr lang="es-CR" sz="1300" dirty="0">
                <a:latin typeface="Algerian" pitchFamily="82" charset="0"/>
              </a:rPr>
              <a:t>Estructura productiva:</a:t>
            </a:r>
          </a:p>
          <a:p>
            <a:pPr>
              <a:buFont typeface="Wingdings" pitchFamily="2" charset="2"/>
              <a:buChar char="§"/>
            </a:pPr>
            <a:r>
              <a:rPr lang="es-CR" sz="1300" dirty="0"/>
              <a:t>Industrias nacionales pasan a manos de transnacionales.</a:t>
            </a:r>
          </a:p>
          <a:p>
            <a:pPr>
              <a:buFont typeface="Wingdings" pitchFamily="2" charset="2"/>
              <a:buChar char="§"/>
            </a:pPr>
            <a:r>
              <a:rPr lang="es-CR" sz="1300" dirty="0"/>
              <a:t>Productores de granos básicos, se vieron obligados a vender sus tierras (eliminación de subsidios a la producción agrícola)</a:t>
            </a:r>
          </a:p>
          <a:p>
            <a:pPr>
              <a:buFont typeface="Wingdings" pitchFamily="2" charset="2"/>
              <a:buChar char="§"/>
            </a:pPr>
            <a:r>
              <a:rPr lang="es-ES" sz="1400" dirty="0"/>
              <a:t>Se buscó el fortalecimiento de la eficiencia </a:t>
            </a:r>
            <a:r>
              <a:rPr lang="es-ES" sz="1400" b="1" dirty="0"/>
              <a:t>del </a:t>
            </a:r>
            <a:r>
              <a:rPr lang="es-ES" sz="1400" b="1" i="1" dirty="0"/>
              <a:t>modelo de promoción de las exportaciones</a:t>
            </a:r>
            <a:r>
              <a:rPr lang="es-ES" sz="1400" b="1" dirty="0"/>
              <a:t> de productos no tradicionales</a:t>
            </a:r>
            <a:r>
              <a:rPr lang="es-CR" sz="1400" dirty="0"/>
              <a:t> </a:t>
            </a:r>
            <a:r>
              <a:rPr lang="es-ES" sz="1400" b="1" dirty="0"/>
              <a:t>( </a:t>
            </a:r>
            <a:r>
              <a:rPr lang="es-ES" sz="1400" dirty="0"/>
              <a:t>también conocido como</a:t>
            </a:r>
            <a:r>
              <a:rPr lang="es-ES" sz="1400" b="1" dirty="0"/>
              <a:t> diversificación agropecuaria )</a:t>
            </a:r>
          </a:p>
          <a:p>
            <a:pPr>
              <a:buFont typeface="Wingdings" pitchFamily="2" charset="2"/>
              <a:buChar char="§"/>
            </a:pPr>
            <a:endParaRPr lang="es-CR" sz="1300" dirty="0"/>
          </a:p>
          <a:p>
            <a:pPr>
              <a:buNone/>
            </a:pPr>
            <a:endParaRPr lang="es-CR" dirty="0"/>
          </a:p>
        </p:txBody>
      </p:sp>
      <p:pic>
        <p:nvPicPr>
          <p:cNvPr id="6146" name="Picture 2" descr="http://t0.gstatic.com/images?q=tbn:ANd9GcQJiN0NWvy_kI2mh85NHbecVnOzR7K78PhHUkZ4WHC2hNL2xYORNQ"/>
          <p:cNvPicPr>
            <a:picLocks noChangeAspect="1" noChangeArrowheads="1"/>
          </p:cNvPicPr>
          <p:nvPr/>
        </p:nvPicPr>
        <p:blipFill>
          <a:blip r:embed="rId2"/>
          <a:srcRect/>
          <a:stretch>
            <a:fillRect/>
          </a:stretch>
        </p:blipFill>
        <p:spPr bwMode="auto">
          <a:xfrm>
            <a:off x="6143636" y="571480"/>
            <a:ext cx="1985960" cy="1654967"/>
          </a:xfrm>
          <a:prstGeom prst="rect">
            <a:avLst/>
          </a:prstGeom>
          <a:ln>
            <a:noFill/>
          </a:ln>
          <a:effectLst>
            <a:softEdge rad="112500"/>
          </a:effectLst>
        </p:spPr>
      </p:pic>
      <p:pic>
        <p:nvPicPr>
          <p:cNvPr id="6148" name="Picture 4" descr="http://t0.gstatic.com/images?q=tbn:ANd9GcSOvtuYwQpekNBHswpB_5keknVFzzklCDqlOCzoO-NIk4BLbTLxiA"/>
          <p:cNvPicPr>
            <a:picLocks noChangeAspect="1" noChangeArrowheads="1"/>
          </p:cNvPicPr>
          <p:nvPr/>
        </p:nvPicPr>
        <p:blipFill>
          <a:blip r:embed="rId3"/>
          <a:srcRect/>
          <a:stretch>
            <a:fillRect/>
          </a:stretch>
        </p:blipFill>
        <p:spPr bwMode="auto">
          <a:xfrm>
            <a:off x="4214810" y="2928934"/>
            <a:ext cx="1706573" cy="1301512"/>
          </a:xfrm>
          <a:prstGeom prst="rect">
            <a:avLst/>
          </a:prstGeom>
          <a:ln>
            <a:noFill/>
          </a:ln>
          <a:effectLst>
            <a:softEdge rad="112500"/>
          </a:effectLst>
        </p:spPr>
      </p:pic>
      <p:sp>
        <p:nvSpPr>
          <p:cNvPr id="7" name="6 Llamada de nube"/>
          <p:cNvSpPr/>
          <p:nvPr/>
        </p:nvSpPr>
        <p:spPr>
          <a:xfrm rot="586234">
            <a:off x="5533134" y="2305323"/>
            <a:ext cx="1875354" cy="689082"/>
          </a:xfrm>
          <a:prstGeom prst="cloudCallout">
            <a:avLst>
              <a:gd name="adj1" fmla="val -49692"/>
              <a:gd name="adj2" fmla="val 560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000" dirty="0"/>
              <a:t>Tenemos problemas de infraestructura, planes, deserción…</a:t>
            </a:r>
          </a:p>
        </p:txBody>
      </p:sp>
    </p:spTree>
  </p:cSld>
  <p:clrMapOvr>
    <a:masterClrMapping/>
  </p:clrMapOvr>
  <p:transition>
    <p:push/>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340768"/>
            <a:ext cx="7772400" cy="1470025"/>
          </a:xfrm>
        </p:spPr>
        <p:style>
          <a:lnRef idx="2">
            <a:schemeClr val="accent1"/>
          </a:lnRef>
          <a:fillRef idx="1">
            <a:schemeClr val="lt1"/>
          </a:fillRef>
          <a:effectRef idx="0">
            <a:schemeClr val="accent1"/>
          </a:effectRef>
          <a:fontRef idx="minor">
            <a:schemeClr val="dk1"/>
          </a:fontRef>
        </p:style>
        <p:txBody>
          <a:bodyPr/>
          <a:lstStyle/>
          <a:p>
            <a:r>
              <a:rPr lang="es-CR" b="1" dirty="0">
                <a:ln w="12700">
                  <a:solidFill>
                    <a:schemeClr val="tx2">
                      <a:satMod val="155000"/>
                    </a:schemeClr>
                  </a:solidFill>
                  <a:prstDash val="solid"/>
                </a:ln>
                <a:solidFill>
                  <a:srgbClr val="00FFFF"/>
                </a:solidFill>
                <a:effectLst>
                  <a:outerShdw blurRad="41275" dist="20320" dir="1800000" algn="tl" rotWithShape="0">
                    <a:srgbClr val="000000">
                      <a:alpha val="40000"/>
                    </a:srgbClr>
                  </a:outerShdw>
                </a:effectLst>
              </a:rPr>
              <a:t>Objetivo: </a:t>
            </a:r>
            <a:r>
              <a:rPr lang="es-CR" b="1" dirty="0" smtClean="0">
                <a:ln w="12700">
                  <a:solidFill>
                    <a:schemeClr val="tx2">
                      <a:satMod val="155000"/>
                    </a:schemeClr>
                  </a:solidFill>
                  <a:prstDash val="solid"/>
                </a:ln>
                <a:solidFill>
                  <a:srgbClr val="00FFFF"/>
                </a:solidFill>
                <a:effectLst>
                  <a:outerShdw blurRad="41275" dist="20320" dir="1800000" algn="tl" rotWithShape="0">
                    <a:srgbClr val="000000">
                      <a:alpha val="40000"/>
                    </a:srgbClr>
                  </a:outerShdw>
                </a:effectLst>
              </a:rPr>
              <a:t>16. </a:t>
            </a:r>
            <a:endParaRPr lang="es-CR" b="1" dirty="0">
              <a:ln w="12700">
                <a:solidFill>
                  <a:schemeClr val="tx2">
                    <a:satMod val="155000"/>
                  </a:schemeClr>
                </a:solidFill>
                <a:prstDash val="solid"/>
              </a:ln>
              <a:solidFill>
                <a:srgbClr val="00FFFF"/>
              </a:solidFill>
              <a:effectLst>
                <a:outerShdw blurRad="41275" dist="20320" dir="1800000" algn="tl" rotWithShape="0">
                  <a:srgbClr val="000000">
                    <a:alpha val="40000"/>
                  </a:srgbClr>
                </a:outerShdw>
              </a:effectLst>
            </a:endParaRPr>
          </a:p>
        </p:txBody>
      </p:sp>
      <p:sp>
        <p:nvSpPr>
          <p:cNvPr id="3" name="2 Subtítulo"/>
          <p:cNvSpPr>
            <a:spLocks noGrp="1"/>
          </p:cNvSpPr>
          <p:nvPr>
            <p:ph type="subTitle" idx="1"/>
          </p:nvPr>
        </p:nvSpPr>
        <p:spPr>
          <a:xfrm>
            <a:off x="1331640" y="3140968"/>
            <a:ext cx="6552728" cy="1872208"/>
          </a:xfrm>
          <a:solidFill>
            <a:srgbClr val="00FFFF"/>
          </a:solidFill>
          <a:ln>
            <a:solidFill>
              <a:srgbClr val="990033"/>
            </a:solidFill>
          </a:ln>
          <a:effectLst>
            <a:softEdge rad="317500"/>
          </a:effectLst>
        </p:spPr>
        <p:txBody>
          <a:bodyPr>
            <a:normAutofit/>
          </a:bodyPr>
          <a:lstStyle/>
          <a:p>
            <a:r>
              <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Analizar la situación de la región Centroamericana, desde los procesos de paz y los intentos de integración. </a:t>
            </a:r>
          </a:p>
          <a:p>
            <a:endParaRPr lang="es-C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es-C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0"/>
            <a:ext cx="8858280" cy="1143000"/>
          </a:xfrm>
        </p:spPr>
        <p:txBody>
          <a:bodyPr>
            <a:normAutofit/>
          </a:bodyPr>
          <a:lstStyle/>
          <a:p>
            <a:r>
              <a:rPr lang="es-CR" sz="2800" b="1" dirty="0"/>
              <a:t>Costa Rica y la región centroamericana</a:t>
            </a:r>
            <a:r>
              <a:rPr lang="es-CR" sz="2800" dirty="0"/>
              <a:t>: Intentos de paz…</a:t>
            </a:r>
          </a:p>
        </p:txBody>
      </p:sp>
      <p:sp>
        <p:nvSpPr>
          <p:cNvPr id="3" name="2 Marcador de contenido"/>
          <p:cNvSpPr>
            <a:spLocks noGrp="1"/>
          </p:cNvSpPr>
          <p:nvPr>
            <p:ph sz="half" idx="1"/>
          </p:nvPr>
        </p:nvSpPr>
        <p:spPr>
          <a:xfrm>
            <a:off x="457200" y="1196752"/>
            <a:ext cx="5915000" cy="5184576"/>
          </a:xfrm>
          <a:ln w="57150">
            <a:solidFill>
              <a:srgbClr val="0070C0"/>
            </a:solidFill>
          </a:ln>
        </p:spPr>
        <p:style>
          <a:lnRef idx="2">
            <a:schemeClr val="accent2"/>
          </a:lnRef>
          <a:fillRef idx="1">
            <a:schemeClr val="lt1"/>
          </a:fillRef>
          <a:effectRef idx="0">
            <a:schemeClr val="accent2"/>
          </a:effectRef>
          <a:fontRef idx="minor">
            <a:schemeClr val="dk1"/>
          </a:fontRef>
        </p:style>
        <p:txBody>
          <a:bodyPr>
            <a:normAutofit fontScale="55000" lnSpcReduction="20000"/>
          </a:bodyPr>
          <a:lstStyle/>
          <a:p>
            <a:pPr algn="just"/>
            <a:endParaRPr lang="es-ES" b="1" i="1" u="sng" dirty="0"/>
          </a:p>
          <a:p>
            <a:pPr algn="just"/>
            <a:r>
              <a:rPr lang="es-ES" b="1" i="1" u="sng" dirty="0" err="1"/>
              <a:t>Esquipulas</a:t>
            </a:r>
            <a:r>
              <a:rPr lang="es-ES" b="1" i="1" u="sng" dirty="0"/>
              <a:t> II:</a:t>
            </a:r>
            <a:r>
              <a:rPr lang="es-ES" dirty="0"/>
              <a:t> Las dictaduras en Guatemala, El Salvador y Nicaragua causaron una gran represión en esos países (muchos huyeron a naciones vecinas o tan lejanas como a Estados Unidos). Óscar Arias presidente de Costa Rica presentó un plan que contenía, como puntos principales, el cese de toda ayuda armada de las grandes potencias (EEUU y URSS) a las fuerzas que combatían en el área y el diálogo entre los gobiernos y los grupos insurgentes (guerrillas). </a:t>
            </a:r>
            <a:endParaRPr lang="es-CR" dirty="0"/>
          </a:p>
          <a:p>
            <a:pPr>
              <a:buNone/>
            </a:pPr>
            <a:r>
              <a:rPr lang="es-ES" dirty="0"/>
              <a:t> </a:t>
            </a:r>
            <a:endParaRPr lang="es-CR" dirty="0"/>
          </a:p>
          <a:p>
            <a:pPr>
              <a:buNone/>
            </a:pPr>
            <a:r>
              <a:rPr lang="es-ES" dirty="0"/>
              <a:t>Temas para establecer la paz firme y duradera en Centroamérica</a:t>
            </a:r>
            <a:endParaRPr lang="es-CR" dirty="0"/>
          </a:p>
          <a:p>
            <a:pPr>
              <a:buNone/>
            </a:pPr>
            <a:r>
              <a:rPr lang="es-ES" dirty="0"/>
              <a:t> </a:t>
            </a:r>
            <a:endParaRPr lang="es-CR" dirty="0"/>
          </a:p>
          <a:p>
            <a:pPr lvl="0"/>
            <a:r>
              <a:rPr lang="es-ES" dirty="0"/>
              <a:t>Reconciliación: Diálogo</a:t>
            </a:r>
            <a:endParaRPr lang="es-CR" dirty="0"/>
          </a:p>
          <a:p>
            <a:pPr lvl="0"/>
            <a:r>
              <a:rPr lang="es-ES" dirty="0"/>
              <a:t>Exhortación al cese de hostilidades: No violencia</a:t>
            </a:r>
            <a:endParaRPr lang="es-CR" dirty="0"/>
          </a:p>
          <a:p>
            <a:pPr lvl="0"/>
            <a:r>
              <a:rPr lang="es-ES" dirty="0"/>
              <a:t>Democratización: Libertad, pluralismo político, Estado de Derecho (que se cumplan las leyes)</a:t>
            </a:r>
            <a:endParaRPr lang="es-CR" dirty="0"/>
          </a:p>
          <a:p>
            <a:pPr lvl="0"/>
            <a:r>
              <a:rPr lang="es-ES" dirty="0"/>
              <a:t>Elecciones libres: honestas sin corrupción</a:t>
            </a:r>
            <a:endParaRPr lang="es-CR" dirty="0"/>
          </a:p>
          <a:p>
            <a:pPr lvl="0"/>
            <a:r>
              <a:rPr lang="es-ES" dirty="0"/>
              <a:t>No uso del territorio para invadir otros estados</a:t>
            </a:r>
            <a:endParaRPr lang="es-CR" dirty="0"/>
          </a:p>
          <a:p>
            <a:pPr lvl="0"/>
            <a:r>
              <a:rPr lang="es-ES" dirty="0"/>
              <a:t>Promover el desarrollo económico y social</a:t>
            </a:r>
            <a:endParaRPr lang="es-CR" dirty="0"/>
          </a:p>
          <a:p>
            <a:pPr lvl="0"/>
            <a:r>
              <a:rPr lang="es-ES" dirty="0"/>
              <a:t> Refugiados y desplazados: los gobiernos se comprometen a atender, con sentido de urgencia a esta población</a:t>
            </a:r>
            <a:endParaRPr lang="es-CR" dirty="0"/>
          </a:p>
          <a:p>
            <a:pPr>
              <a:buNone/>
            </a:pPr>
            <a:endParaRPr lang="es-CR" dirty="0"/>
          </a:p>
          <a:p>
            <a:pPr algn="just"/>
            <a:r>
              <a:rPr lang="es-ES" b="1" i="1" dirty="0" err="1"/>
              <a:t>Esquipulas</a:t>
            </a:r>
            <a:r>
              <a:rPr lang="es-ES" b="1" i="1" dirty="0"/>
              <a:t> II </a:t>
            </a:r>
            <a:r>
              <a:rPr lang="es-ES" dirty="0"/>
              <a:t>puso fin a los conflictos armados, impulsó el proceso de paz y democratización, con procesos electorales libres y colaboró en la evidente recuperación de los índices de desarrollo.</a:t>
            </a:r>
            <a:endParaRPr lang="es-CR" dirty="0"/>
          </a:p>
          <a:p>
            <a:endParaRPr lang="es-CR" dirty="0"/>
          </a:p>
        </p:txBody>
      </p:sp>
      <p:pic>
        <p:nvPicPr>
          <p:cNvPr id="119809" name="Picture 1" descr="C:\Users\ignacio\Pictures\Nueva carpeta\parlacen.jpg"/>
          <p:cNvPicPr>
            <a:picLocks noChangeAspect="1" noChangeArrowheads="1"/>
          </p:cNvPicPr>
          <p:nvPr/>
        </p:nvPicPr>
        <p:blipFill>
          <a:blip r:embed="rId2" cstate="print"/>
          <a:srcRect/>
          <a:stretch>
            <a:fillRect/>
          </a:stretch>
        </p:blipFill>
        <p:spPr bwMode="auto">
          <a:xfrm>
            <a:off x="6572264" y="2571744"/>
            <a:ext cx="2428892" cy="18378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357158" y="0"/>
            <a:ext cx="8064896" cy="642918"/>
          </a:xfrm>
        </p:spPr>
        <p:txBody>
          <a:bodyPr>
            <a:normAutofit fontScale="25000" lnSpcReduction="20000"/>
          </a:bodyPr>
          <a:lstStyle/>
          <a:p>
            <a:pPr algn="ctr"/>
            <a:endParaRPr lang="es-ES" dirty="0"/>
          </a:p>
          <a:p>
            <a:pPr algn="ctr"/>
            <a:endParaRPr lang="es-ES" sz="7200" dirty="0"/>
          </a:p>
          <a:p>
            <a:pPr algn="ctr"/>
            <a:r>
              <a:rPr lang="es-ES" sz="7200" dirty="0"/>
              <a:t>Búsqueda de territorios y la Primera Guerra Mundial ( 1914- 1918)</a:t>
            </a:r>
            <a:endParaRPr lang="es-CR" sz="7200" dirty="0"/>
          </a:p>
          <a:p>
            <a:pPr algn="ctr"/>
            <a:endParaRPr lang="es-CR" sz="7200" dirty="0"/>
          </a:p>
        </p:txBody>
      </p:sp>
      <p:pic>
        <p:nvPicPr>
          <p:cNvPr id="95234" name="Picture 2" descr="C:\Users\ignacio\Pictures\Nueva carpeta\primera-guerra-mundial-ametralladora.jpg"/>
          <p:cNvPicPr>
            <a:picLocks noGrp="1" noChangeAspect="1" noChangeArrowheads="1"/>
          </p:cNvPicPr>
          <p:nvPr>
            <p:ph sz="quarter" idx="4"/>
          </p:nvPr>
        </p:nvPicPr>
        <p:blipFill>
          <a:blip r:embed="rId2" cstate="print"/>
          <a:srcRect/>
          <a:stretch>
            <a:fillRect/>
          </a:stretch>
        </p:blipFill>
        <p:spPr bwMode="auto">
          <a:xfrm>
            <a:off x="2857488" y="571480"/>
            <a:ext cx="2555099" cy="2071702"/>
          </a:xfrm>
          <a:prstGeom prst="rect">
            <a:avLst/>
          </a:prstGeom>
          <a:ln w="57150" cap="sq">
            <a:solidFill>
              <a:srgbClr val="000000"/>
            </a:solidFill>
            <a:prstDash val="solid"/>
            <a:miter lim="800000"/>
          </a:ln>
          <a:effectLst>
            <a:outerShdw blurRad="50800" dist="38100" dir="2700000" algn="tl" rotWithShape="0">
              <a:srgbClr val="000000">
                <a:alpha val="43000"/>
              </a:srgbClr>
            </a:outerShdw>
          </a:effectLst>
        </p:spPr>
      </p:pic>
      <p:sp>
        <p:nvSpPr>
          <p:cNvPr id="5" name="4 CuadroTexto"/>
          <p:cNvSpPr txBox="1"/>
          <p:nvPr/>
        </p:nvSpPr>
        <p:spPr>
          <a:xfrm>
            <a:off x="142844" y="571480"/>
            <a:ext cx="2500330" cy="6186309"/>
          </a:xfrm>
          <a:prstGeom prst="rect">
            <a:avLst/>
          </a:prstGeom>
          <a:effectLst>
            <a:glow rad="1397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ctr">
              <a:defRPr/>
            </a:pPr>
            <a:r>
              <a:rPr lang="es-ES_tradnl" b="1" dirty="0"/>
              <a:t>CAUSAS</a:t>
            </a:r>
          </a:p>
          <a:p>
            <a:pPr>
              <a:buFont typeface="Wingdings" pitchFamily="2" charset="2"/>
              <a:buChar char="ü"/>
              <a:defRPr/>
            </a:pPr>
            <a:r>
              <a:rPr lang="es-ES_tradnl" sz="1400" dirty="0"/>
              <a:t> </a:t>
            </a:r>
            <a:r>
              <a:rPr lang="es-ES_tradnl" sz="1400" dirty="0">
                <a:solidFill>
                  <a:srgbClr val="CC0099"/>
                </a:solidFill>
              </a:rPr>
              <a:t>Política colonialista de las grandes potencias </a:t>
            </a:r>
            <a:r>
              <a:rPr lang="es-ES_tradnl" sz="1400" b="1" dirty="0">
                <a:solidFill>
                  <a:srgbClr val="CC0099"/>
                </a:solidFill>
              </a:rPr>
              <a:t>( el poder se media según la cantidad de colonias) = </a:t>
            </a:r>
            <a:r>
              <a:rPr lang="es-ES_tradnl" sz="1400" dirty="0">
                <a:solidFill>
                  <a:srgbClr val="CC0099"/>
                </a:solidFill>
              </a:rPr>
              <a:t>competencia entre las naciones.</a:t>
            </a:r>
          </a:p>
          <a:p>
            <a:pPr>
              <a:defRPr/>
            </a:pPr>
            <a:endParaRPr lang="es-ES_tradnl" sz="1400" dirty="0">
              <a:solidFill>
                <a:srgbClr val="CC0099"/>
              </a:solidFill>
            </a:endParaRPr>
          </a:p>
          <a:p>
            <a:pPr lvl="0">
              <a:buFont typeface="Wingdings" pitchFamily="2" charset="2"/>
              <a:buChar char="ü"/>
              <a:defRPr/>
            </a:pPr>
            <a:r>
              <a:rPr lang="es-ES" sz="1400" dirty="0">
                <a:solidFill>
                  <a:srgbClr val="CC0099"/>
                </a:solidFill>
              </a:rPr>
              <a:t> Aumentó el sentido nacionalista e imperialista.</a:t>
            </a:r>
          </a:p>
          <a:p>
            <a:pPr lvl="0">
              <a:defRPr/>
            </a:pPr>
            <a:endParaRPr lang="es-CR" sz="1400" dirty="0">
              <a:solidFill>
                <a:srgbClr val="CC0099"/>
              </a:solidFill>
            </a:endParaRPr>
          </a:p>
          <a:p>
            <a:pPr>
              <a:buFont typeface="Wingdings" pitchFamily="2" charset="2"/>
              <a:buChar char="ü"/>
              <a:defRPr/>
            </a:pPr>
            <a:r>
              <a:rPr lang="es-ES_tradnl" sz="1400" dirty="0">
                <a:solidFill>
                  <a:srgbClr val="CC0099"/>
                </a:solidFill>
              </a:rPr>
              <a:t>Desarrollo de Alemania. </a:t>
            </a:r>
          </a:p>
          <a:p>
            <a:pPr>
              <a:defRPr/>
            </a:pPr>
            <a:endParaRPr lang="es-ES_tradnl" sz="1400" dirty="0">
              <a:solidFill>
                <a:srgbClr val="CC0099"/>
              </a:solidFill>
            </a:endParaRPr>
          </a:p>
          <a:p>
            <a:pPr>
              <a:defRPr/>
            </a:pPr>
            <a:r>
              <a:rPr lang="es-ES_tradnl" sz="1400" dirty="0">
                <a:solidFill>
                  <a:srgbClr val="CC0099"/>
                </a:solidFill>
              </a:rPr>
              <a:t>Organización del sistema de alianzas ( Triple alianza: </a:t>
            </a:r>
            <a:r>
              <a:rPr lang="es-CR" sz="1400" dirty="0">
                <a:solidFill>
                  <a:srgbClr val="CC0099"/>
                </a:solidFill>
              </a:rPr>
              <a:t>Alemania, Austria, Hungría e</a:t>
            </a:r>
          </a:p>
          <a:p>
            <a:pPr>
              <a:defRPr/>
            </a:pPr>
            <a:r>
              <a:rPr lang="es-CR" sz="1400" dirty="0">
                <a:solidFill>
                  <a:srgbClr val="CC0099"/>
                </a:solidFill>
              </a:rPr>
              <a:t>Italia/ Triple entente Gran Bretaña, Francia y  Rusia)</a:t>
            </a:r>
          </a:p>
          <a:p>
            <a:pPr>
              <a:defRPr/>
            </a:pPr>
            <a:endParaRPr lang="es-ES_tradnl" sz="1400" dirty="0">
              <a:solidFill>
                <a:srgbClr val="CC0099"/>
              </a:solidFill>
            </a:endParaRPr>
          </a:p>
          <a:p>
            <a:pPr>
              <a:buFont typeface="Wingdings" pitchFamily="2" charset="2"/>
              <a:buChar char="ü"/>
              <a:defRPr/>
            </a:pPr>
            <a:r>
              <a:rPr lang="es-ES_tradnl" sz="1400" dirty="0">
                <a:solidFill>
                  <a:srgbClr val="CC0099"/>
                </a:solidFill>
              </a:rPr>
              <a:t>Período de paz armada </a:t>
            </a:r>
            <a:r>
              <a:rPr lang="es-ES_tradnl" sz="1400" b="1" dirty="0">
                <a:solidFill>
                  <a:srgbClr val="CC0099"/>
                </a:solidFill>
              </a:rPr>
              <a:t>(</a:t>
            </a:r>
            <a:r>
              <a:rPr lang="es-ES" sz="1400" b="1" dirty="0">
                <a:solidFill>
                  <a:srgbClr val="CC0099"/>
                </a:solidFill>
              </a:rPr>
              <a:t>las naciones vivían tranquilas pero se preparaban para la guerra)</a:t>
            </a:r>
          </a:p>
          <a:p>
            <a:pPr>
              <a:defRPr/>
            </a:pPr>
            <a:endParaRPr lang="es-ES_tradnl" sz="1400" b="1" dirty="0">
              <a:solidFill>
                <a:srgbClr val="CC0099"/>
              </a:solidFill>
            </a:endParaRPr>
          </a:p>
          <a:p>
            <a:pPr>
              <a:buFont typeface="Wingdings" pitchFamily="2" charset="2"/>
              <a:buChar char="ü"/>
              <a:defRPr/>
            </a:pPr>
            <a:r>
              <a:rPr lang="es-ES_tradnl" sz="1400" b="1" dirty="0">
                <a:solidFill>
                  <a:srgbClr val="CC0099"/>
                </a:solidFill>
              </a:rPr>
              <a:t> </a:t>
            </a:r>
            <a:r>
              <a:rPr lang="es-ES_tradnl" sz="1400" dirty="0">
                <a:solidFill>
                  <a:srgbClr val="CC0099"/>
                </a:solidFill>
              </a:rPr>
              <a:t>Crisis Balcánica. </a:t>
            </a:r>
          </a:p>
          <a:p>
            <a:pPr>
              <a:defRPr/>
            </a:pPr>
            <a:endParaRPr lang="es-ES_tradnl" sz="1400" dirty="0">
              <a:solidFill>
                <a:srgbClr val="FF0000"/>
              </a:solidFill>
            </a:endParaRPr>
          </a:p>
          <a:p>
            <a:pPr>
              <a:buFont typeface="Wingdings" pitchFamily="2" charset="2"/>
              <a:buChar char="ü"/>
              <a:defRPr/>
            </a:pPr>
            <a:r>
              <a:rPr lang="es-ES_tradnl" sz="1400" b="1" dirty="0">
                <a:solidFill>
                  <a:srgbClr val="FF0000"/>
                </a:solidFill>
              </a:rPr>
              <a:t> </a:t>
            </a:r>
            <a:r>
              <a:rPr lang="es-ES_tradnl" sz="1400" b="1" dirty="0">
                <a:solidFill>
                  <a:schemeClr val="tx1"/>
                </a:solidFill>
              </a:rPr>
              <a:t>Causa inmediata: el asesinato del príncipe heredero a la corona de Austria.</a:t>
            </a:r>
            <a:endParaRPr lang="es-CR" sz="1400" dirty="0">
              <a:solidFill>
                <a:schemeClr val="tx1"/>
              </a:solidFill>
            </a:endParaRPr>
          </a:p>
        </p:txBody>
      </p:sp>
      <p:sp>
        <p:nvSpPr>
          <p:cNvPr id="6" name="5 CuadroTexto"/>
          <p:cNvSpPr txBox="1"/>
          <p:nvPr/>
        </p:nvSpPr>
        <p:spPr>
          <a:xfrm>
            <a:off x="5715008" y="456247"/>
            <a:ext cx="3214710" cy="6401753"/>
          </a:xfrm>
          <a:prstGeom prst="rect">
            <a:avLst/>
          </a:prstGeom>
          <a:effectLst>
            <a:glow rad="228600">
              <a:schemeClr val="accent6">
                <a:satMod val="175000"/>
                <a:alpha val="40000"/>
              </a:schemeClr>
            </a:glow>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ctr">
              <a:defRPr/>
            </a:pPr>
            <a:r>
              <a:rPr lang="es-ES" b="1" dirty="0"/>
              <a:t>CONSECUENCIAS</a:t>
            </a:r>
          </a:p>
          <a:p>
            <a:pPr>
              <a:defRPr/>
            </a:pPr>
            <a:r>
              <a:rPr lang="es-ES" sz="1400" b="1" dirty="0"/>
              <a:t>Políticas</a:t>
            </a:r>
          </a:p>
          <a:p>
            <a:pPr>
              <a:defRPr/>
            </a:pPr>
            <a:r>
              <a:rPr lang="es-ES" sz="1400" b="1" i="1" dirty="0">
                <a:solidFill>
                  <a:srgbClr val="0070C0"/>
                </a:solidFill>
              </a:rPr>
              <a:t>Tratado de Versalles 1919</a:t>
            </a:r>
            <a:r>
              <a:rPr lang="es-ES" sz="1400" dirty="0">
                <a:solidFill>
                  <a:srgbClr val="0070C0"/>
                </a:solidFill>
              </a:rPr>
              <a:t>(obligando</a:t>
            </a:r>
            <a:r>
              <a:rPr lang="es-ES" sz="1400" b="1" i="1" dirty="0">
                <a:solidFill>
                  <a:srgbClr val="0070C0"/>
                </a:solidFill>
              </a:rPr>
              <a:t> </a:t>
            </a:r>
            <a:r>
              <a:rPr lang="es-ES" sz="1400" dirty="0">
                <a:solidFill>
                  <a:srgbClr val="0070C0"/>
                </a:solidFill>
              </a:rPr>
              <a:t>a Alemania a devolver tierras de Alsacia y Lorena a Francia y reducir su ejército).</a:t>
            </a:r>
          </a:p>
          <a:p>
            <a:pPr>
              <a:defRPr/>
            </a:pPr>
            <a:r>
              <a:rPr lang="es-ES" sz="1400" dirty="0">
                <a:solidFill>
                  <a:srgbClr val="0070C0"/>
                </a:solidFill>
              </a:rPr>
              <a:t>Surgimiento de la Sociedad de Naciones 1920.</a:t>
            </a:r>
          </a:p>
          <a:p>
            <a:pPr>
              <a:defRPr/>
            </a:pPr>
            <a:r>
              <a:rPr lang="es-ES" sz="1400" dirty="0">
                <a:solidFill>
                  <a:srgbClr val="0070C0"/>
                </a:solidFill>
              </a:rPr>
              <a:t>El mapa de Europa cambia: Surgen nuevos Estados( Imperio Austro-Húngaro=Austria  - Yugoslavia</a:t>
            </a:r>
          </a:p>
          <a:p>
            <a:pPr>
              <a:defRPr/>
            </a:pPr>
            <a:r>
              <a:rPr lang="es-ES" sz="1400" dirty="0">
                <a:solidFill>
                  <a:srgbClr val="0070C0"/>
                </a:solidFill>
              </a:rPr>
              <a:t>Checoslovaquia.</a:t>
            </a:r>
          </a:p>
          <a:p>
            <a:pPr>
              <a:defRPr/>
            </a:pPr>
            <a:r>
              <a:rPr lang="es-ES" sz="1400" dirty="0">
                <a:solidFill>
                  <a:srgbClr val="0070C0"/>
                </a:solidFill>
              </a:rPr>
              <a:t>Hungría, Parte de Polonia. En la costa occidental de Rusia Polonia  - Estonia</a:t>
            </a:r>
          </a:p>
          <a:p>
            <a:pPr>
              <a:defRPr/>
            </a:pPr>
            <a:r>
              <a:rPr lang="es-ES" sz="1400" dirty="0">
                <a:solidFill>
                  <a:srgbClr val="0070C0"/>
                </a:solidFill>
              </a:rPr>
              <a:t>Letonia – Lituania Finlandia.</a:t>
            </a:r>
          </a:p>
          <a:p>
            <a:pPr>
              <a:defRPr/>
            </a:pPr>
            <a:endParaRPr lang="es-ES" sz="1400" b="1" dirty="0">
              <a:solidFill>
                <a:srgbClr val="00B050"/>
              </a:solidFill>
            </a:endParaRPr>
          </a:p>
          <a:p>
            <a:pPr>
              <a:defRPr/>
            </a:pPr>
            <a:r>
              <a:rPr lang="es-ES" sz="1400" b="1" dirty="0">
                <a:solidFill>
                  <a:schemeClr val="tx1"/>
                </a:solidFill>
              </a:rPr>
              <a:t>Económicas</a:t>
            </a:r>
          </a:p>
          <a:p>
            <a:pPr>
              <a:defRPr/>
            </a:pPr>
            <a:r>
              <a:rPr lang="es-ES" sz="1400" b="1" dirty="0">
                <a:solidFill>
                  <a:srgbClr val="92D050"/>
                </a:solidFill>
              </a:rPr>
              <a:t>Declive económico de Europa.</a:t>
            </a:r>
          </a:p>
          <a:p>
            <a:pPr>
              <a:defRPr/>
            </a:pPr>
            <a:r>
              <a:rPr lang="es-ES" sz="1400" b="1" dirty="0">
                <a:solidFill>
                  <a:srgbClr val="92D050"/>
                </a:solidFill>
              </a:rPr>
              <a:t>Potencias europeas perdieron preponderancia económica.</a:t>
            </a:r>
          </a:p>
          <a:p>
            <a:pPr>
              <a:defRPr/>
            </a:pPr>
            <a:r>
              <a:rPr lang="es-ES" sz="1400" b="1" i="1" dirty="0">
                <a:solidFill>
                  <a:srgbClr val="00B050"/>
                </a:solidFill>
              </a:rPr>
              <a:t>Estados Unidos se consolida como potencia mundial.</a:t>
            </a:r>
          </a:p>
          <a:p>
            <a:pPr>
              <a:defRPr/>
            </a:pPr>
            <a:endParaRPr lang="es-ES" sz="1400" dirty="0">
              <a:solidFill>
                <a:srgbClr val="0070C0"/>
              </a:solidFill>
            </a:endParaRPr>
          </a:p>
          <a:p>
            <a:pPr>
              <a:defRPr/>
            </a:pPr>
            <a:r>
              <a:rPr lang="es-ES" sz="1400" b="1" dirty="0">
                <a:solidFill>
                  <a:schemeClr val="tx1"/>
                </a:solidFill>
              </a:rPr>
              <a:t>Sociales</a:t>
            </a:r>
          </a:p>
          <a:p>
            <a:pPr>
              <a:defRPr/>
            </a:pPr>
            <a:r>
              <a:rPr lang="es-ES" sz="1400" b="1" dirty="0">
                <a:solidFill>
                  <a:schemeClr val="accent6"/>
                </a:solidFill>
              </a:rPr>
              <a:t>Más de 10 millones de vidas, epidemia- hambre y miseria. Inclusión de la mujer en la vida profesional y política.</a:t>
            </a:r>
          </a:p>
          <a:p>
            <a:pPr>
              <a:defRPr/>
            </a:pPr>
            <a:r>
              <a:rPr lang="es-ES" sz="1400" b="1" dirty="0">
                <a:solidFill>
                  <a:schemeClr val="accent6"/>
                </a:solidFill>
              </a:rPr>
              <a:t>Se fortalece el movimiento obrero</a:t>
            </a:r>
          </a:p>
          <a:p>
            <a:pPr>
              <a:defRPr/>
            </a:pPr>
            <a:r>
              <a:rPr lang="es-ES" sz="1400" b="1" dirty="0">
                <a:solidFill>
                  <a:schemeClr val="accent6"/>
                </a:solidFill>
              </a:rPr>
              <a:t>Se crea la Organización Internacional del Trabajo.</a:t>
            </a:r>
            <a:endParaRPr lang="es-CR" dirty="0">
              <a:solidFill>
                <a:schemeClr val="accent6"/>
              </a:solidFill>
            </a:endParaRPr>
          </a:p>
        </p:txBody>
      </p:sp>
      <p:pic>
        <p:nvPicPr>
          <p:cNvPr id="9" name="4 Imagen" descr="http://upload.wikimedia.org/wikipedia/commons/8/86/WW1_TitlePicture_For_Wikipedia_Article.jpg"/>
          <p:cNvPicPr>
            <a:picLocks noChangeAspect="1" noChangeArrowheads="1"/>
          </p:cNvPicPr>
          <p:nvPr/>
        </p:nvPicPr>
        <p:blipFill>
          <a:blip r:embed="rId3"/>
          <a:srcRect/>
          <a:stretch>
            <a:fillRect/>
          </a:stretch>
        </p:blipFill>
        <p:spPr bwMode="auto">
          <a:xfrm>
            <a:off x="2857488" y="2714620"/>
            <a:ext cx="2571768" cy="3857628"/>
          </a:xfrm>
          <a:prstGeom prst="rect">
            <a:avLst/>
          </a:prstGeom>
          <a:ln w="57150">
            <a:headEnd/>
            <a:tailEnd/>
          </a:ln>
        </p:spPr>
        <p:style>
          <a:lnRef idx="2">
            <a:schemeClr val="dk1"/>
          </a:lnRef>
          <a:fillRef idx="1">
            <a:schemeClr val="lt1"/>
          </a:fillRef>
          <a:effectRef idx="0">
            <a:schemeClr val="dk1"/>
          </a:effectRef>
          <a:fontRef idx="minor">
            <a:schemeClr val="dk1"/>
          </a:fontRef>
        </p:style>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290"/>
            <a:ext cx="8229600" cy="582594"/>
          </a:xfrm>
        </p:spPr>
        <p:txBody>
          <a:bodyPr>
            <a:normAutofit/>
          </a:bodyPr>
          <a:lstStyle/>
          <a:p>
            <a:r>
              <a:rPr lang="es-CR" sz="2400" dirty="0"/>
              <a:t>Intentos integración…</a:t>
            </a:r>
          </a:p>
        </p:txBody>
      </p:sp>
      <p:sp>
        <p:nvSpPr>
          <p:cNvPr id="3" name="2 Marcador de contenido"/>
          <p:cNvSpPr>
            <a:spLocks noGrp="1"/>
          </p:cNvSpPr>
          <p:nvPr>
            <p:ph sz="half" idx="1"/>
          </p:nvPr>
        </p:nvSpPr>
        <p:spPr>
          <a:xfrm>
            <a:off x="457200" y="785794"/>
            <a:ext cx="6203032" cy="5857916"/>
          </a:xfrm>
          <a:ln w="57150"/>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ormAutofit fontScale="47500" lnSpcReduction="20000"/>
          </a:bodyPr>
          <a:lstStyle/>
          <a:p>
            <a:pPr algn="just"/>
            <a:endParaRPr lang="es-ES" b="1" i="1" u="sng" dirty="0"/>
          </a:p>
          <a:p>
            <a:pPr algn="ctr">
              <a:buNone/>
            </a:pPr>
            <a:r>
              <a:rPr lang="es-ES" dirty="0"/>
              <a:t>El interés de Centroamérica se ha concentrado en su incorporación al nuevo orden</a:t>
            </a:r>
          </a:p>
          <a:p>
            <a:pPr algn="ctr">
              <a:buNone/>
            </a:pPr>
            <a:r>
              <a:rPr lang="es-ES" dirty="0"/>
              <a:t>mundial; lucha por consolidar la democracia estableciendo gobiernos civiles que, a partir</a:t>
            </a:r>
          </a:p>
          <a:p>
            <a:pPr algn="ctr">
              <a:buNone/>
            </a:pPr>
            <a:r>
              <a:rPr lang="es-ES" dirty="0"/>
              <a:t>de la década de los ochenta, sucedieron a los regímenes dictatoriales. En el plano</a:t>
            </a:r>
          </a:p>
          <a:p>
            <a:pPr algn="ctr">
              <a:buNone/>
            </a:pPr>
            <a:r>
              <a:rPr lang="es-ES" dirty="0"/>
              <a:t>económico, ha iniciado procesos de modernización al implantar prácticas  neoliberales y</a:t>
            </a:r>
          </a:p>
          <a:p>
            <a:pPr algn="ctr">
              <a:buNone/>
            </a:pPr>
            <a:r>
              <a:rPr lang="es-ES" dirty="0"/>
              <a:t>políticas regionales de integración económica, así como la incorporación de la toda la</a:t>
            </a:r>
          </a:p>
          <a:p>
            <a:pPr algn="ctr">
              <a:buNone/>
            </a:pPr>
            <a:r>
              <a:rPr lang="es-ES" dirty="0"/>
              <a:t>región al desarrollo internacional.</a:t>
            </a:r>
          </a:p>
          <a:p>
            <a:pPr>
              <a:buNone/>
            </a:pPr>
            <a:endParaRPr lang="es-CR" dirty="0"/>
          </a:p>
          <a:p>
            <a:pPr lvl="0" indent="176213" fontAlgn="base">
              <a:spcBef>
                <a:spcPct val="0"/>
              </a:spcBef>
              <a:spcAft>
                <a:spcPct val="0"/>
              </a:spcAft>
            </a:pPr>
            <a:r>
              <a:rPr lang="es-ES" b="1" i="1" u="sng" dirty="0"/>
              <a:t>Parlamento Centroamericano: (PARLACEN)</a:t>
            </a:r>
            <a:r>
              <a:rPr lang="es-ES" dirty="0"/>
              <a:t> Es un órgano de planteamiento, análisis y recomendación sobre asuntos políticos, económicos, sociales y culturales de interés común. Costa Rica es la única nación que no lo ha firmado, porque cree en la integración económica pero no en la integración política, especialmente por la inestabilidad que tienen en ese campo los países del área. </a:t>
            </a:r>
            <a:r>
              <a:rPr lang="es-ES_tradnl" altLang="zh-CN" dirty="0">
                <a:solidFill>
                  <a:srgbClr val="000000"/>
                </a:solidFill>
                <a:ea typeface="Times New Roman" pitchFamily="18" charset="0"/>
                <a:cs typeface="Times New Roman" pitchFamily="18" charset="0"/>
              </a:rPr>
              <a:t>Función principal  la aprobación de reglamentos internos para los países miembros. Busca impulsar la democracia, la paz, la cooperación y la integración Centroamericana. </a:t>
            </a:r>
            <a:r>
              <a:rPr lang="es-ES" dirty="0"/>
              <a:t>Tiene su sede en </a:t>
            </a:r>
            <a:r>
              <a:rPr lang="es-ES" b="1" dirty="0"/>
              <a:t>Guatemala.</a:t>
            </a:r>
            <a:r>
              <a:rPr lang="es-ES" dirty="0"/>
              <a:t> </a:t>
            </a:r>
          </a:p>
          <a:p>
            <a:endParaRPr lang="es-ES" dirty="0"/>
          </a:p>
          <a:p>
            <a:r>
              <a:rPr lang="es-ES" b="1" i="1" u="sng" dirty="0"/>
              <a:t>Mercado Común Centroamericano: (MCCA)</a:t>
            </a:r>
            <a:r>
              <a:rPr lang="es-ES" dirty="0"/>
              <a:t> Sentó las bases de la integración económica de Centroamérica. Estados Unidos es su principal socio comercial. Desde 1991 sus miembros (</a:t>
            </a:r>
            <a:r>
              <a:rPr lang="es-ES" b="1" i="1" dirty="0"/>
              <a:t>CR, H, N, EL S, G</a:t>
            </a:r>
            <a:r>
              <a:rPr lang="es-ES" dirty="0"/>
              <a:t>) mantenían preferencias contempladas en la Cuenca del Caribe, pero se han visto dañadas con la formación de los TLC.</a:t>
            </a:r>
            <a:endParaRPr lang="es-CR" dirty="0"/>
          </a:p>
          <a:p>
            <a:pPr>
              <a:buNone/>
            </a:pPr>
            <a:endParaRPr lang="es-CR" dirty="0"/>
          </a:p>
          <a:p>
            <a:r>
              <a:rPr lang="es-ES" b="1" i="1" u="sng" dirty="0"/>
              <a:t>Puebla – Panamá: (PPP)</a:t>
            </a:r>
            <a:r>
              <a:rPr lang="es-ES" dirty="0"/>
              <a:t> Proyecto que presentó un espacio político de alto nivel que articula esfuerzos de cooperación, desarrollo e integración de nueve países, (</a:t>
            </a:r>
            <a:r>
              <a:rPr lang="es-ES" b="1" i="1" dirty="0"/>
              <a:t>Belice, Colombia, Costa Rica, El Salvador, Guatemala, Honduras, Nicaragua y Panamá</a:t>
            </a:r>
            <a:r>
              <a:rPr lang="es-ES" dirty="0"/>
              <a:t>) y los estados del Sur-Sureste de </a:t>
            </a:r>
            <a:r>
              <a:rPr lang="es-ES" b="1" i="1" dirty="0"/>
              <a:t>México</a:t>
            </a:r>
            <a:r>
              <a:rPr lang="es-ES" dirty="0"/>
              <a:t>, facilitando la gestión y ejecución de proyectos orientados a la extracción de recursos naturales de Mesoamérica, así como la implantación de vías para interconectar los dos océanos y facilitar la exportación de la producción obtenida. </a:t>
            </a:r>
            <a:r>
              <a:rPr lang="es-ES_tradnl" altLang="zh-CN" b="1" dirty="0">
                <a:solidFill>
                  <a:schemeClr val="tx1"/>
                </a:solidFill>
                <a:ea typeface="SimSun" pitchFamily="2" charset="-122"/>
                <a:cs typeface="Times New Roman" pitchFamily="18" charset="0"/>
              </a:rPr>
              <a:t>Integraci</a:t>
            </a:r>
            <a:r>
              <a:rPr lang="es-ES_tradnl" altLang="zh-CN" b="1" dirty="0">
                <a:solidFill>
                  <a:schemeClr val="tx1"/>
                </a:solidFill>
                <a:ea typeface="Times New Roman" pitchFamily="18" charset="0"/>
                <a:cs typeface="Times New Roman" pitchFamily="18" charset="0"/>
              </a:rPr>
              <a:t>ón Vial , </a:t>
            </a:r>
            <a:r>
              <a:rPr lang="es-ES_tradnl" altLang="zh-CN" b="1" dirty="0">
                <a:solidFill>
                  <a:schemeClr val="tx1"/>
                </a:solidFill>
                <a:ea typeface="SimSun" pitchFamily="2" charset="-122"/>
                <a:cs typeface="Times New Roman" pitchFamily="18" charset="0"/>
              </a:rPr>
              <a:t>Interconexi</a:t>
            </a:r>
            <a:r>
              <a:rPr lang="es-ES_tradnl" altLang="zh-CN" b="1" dirty="0">
                <a:solidFill>
                  <a:schemeClr val="tx1"/>
                </a:solidFill>
                <a:ea typeface="Times New Roman" pitchFamily="18" charset="0"/>
                <a:cs typeface="Times New Roman" pitchFamily="18" charset="0"/>
              </a:rPr>
              <a:t>ón eléctrica</a:t>
            </a:r>
            <a:r>
              <a:rPr lang="es-ES_tradnl" altLang="zh-CN" b="1" dirty="0">
                <a:solidFill>
                  <a:schemeClr val="tx1"/>
                </a:solidFill>
                <a:latin typeface="Garamond" pitchFamily="18" charset="0"/>
                <a:ea typeface="Times New Roman" pitchFamily="18" charset="0"/>
                <a:cs typeface="Times New Roman" pitchFamily="18" charset="0"/>
              </a:rPr>
              <a:t>.</a:t>
            </a:r>
            <a:endParaRPr lang="es-CR" dirty="0"/>
          </a:p>
          <a:p>
            <a:endParaRPr lang="es-CR" dirty="0"/>
          </a:p>
          <a:p>
            <a:endParaRPr lang="es-CR" dirty="0"/>
          </a:p>
        </p:txBody>
      </p:sp>
      <p:pic>
        <p:nvPicPr>
          <p:cNvPr id="117762" name="Picture 2" descr="C:\Users\ignacio\Pictures\Nueva carpeta\conta4.jpg"/>
          <p:cNvPicPr>
            <a:picLocks noChangeAspect="1" noChangeArrowheads="1"/>
          </p:cNvPicPr>
          <p:nvPr/>
        </p:nvPicPr>
        <p:blipFill>
          <a:blip r:embed="rId2" cstate="print"/>
          <a:srcRect/>
          <a:stretch>
            <a:fillRect/>
          </a:stretch>
        </p:blipFill>
        <p:spPr bwMode="auto">
          <a:xfrm>
            <a:off x="6876256" y="3068960"/>
            <a:ext cx="2075513" cy="18495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340768"/>
            <a:ext cx="7772400" cy="1470025"/>
          </a:xfrm>
        </p:spPr>
        <p:style>
          <a:lnRef idx="2">
            <a:schemeClr val="accent1"/>
          </a:lnRef>
          <a:fillRef idx="1">
            <a:schemeClr val="lt1"/>
          </a:fillRef>
          <a:effectRef idx="0">
            <a:schemeClr val="accent1"/>
          </a:effectRef>
          <a:fontRef idx="minor">
            <a:schemeClr val="dk1"/>
          </a:fontRef>
        </p:style>
        <p:txBody>
          <a:bodyPr/>
          <a:lstStyle/>
          <a:p>
            <a:r>
              <a:rPr lang="es-CR" b="1" dirty="0">
                <a:ln w="12700">
                  <a:solidFill>
                    <a:schemeClr val="tx2">
                      <a:satMod val="155000"/>
                    </a:schemeClr>
                  </a:solidFill>
                  <a:prstDash val="solid"/>
                </a:ln>
                <a:solidFill>
                  <a:srgbClr val="6600CC"/>
                </a:solidFill>
                <a:effectLst>
                  <a:outerShdw blurRad="41275" dist="20320" dir="1800000" algn="tl" rotWithShape="0">
                    <a:srgbClr val="000000">
                      <a:alpha val="40000"/>
                    </a:srgbClr>
                  </a:outerShdw>
                </a:effectLst>
              </a:rPr>
              <a:t>Objetivo </a:t>
            </a:r>
            <a:r>
              <a:rPr lang="es-CR" b="1" dirty="0" smtClean="0">
                <a:ln w="12700">
                  <a:solidFill>
                    <a:schemeClr val="tx2">
                      <a:satMod val="155000"/>
                    </a:schemeClr>
                  </a:solidFill>
                  <a:prstDash val="solid"/>
                </a:ln>
                <a:solidFill>
                  <a:srgbClr val="6600CC"/>
                </a:solidFill>
                <a:effectLst>
                  <a:outerShdw blurRad="41275" dist="20320" dir="1800000" algn="tl" rotWithShape="0">
                    <a:srgbClr val="000000">
                      <a:alpha val="40000"/>
                    </a:srgbClr>
                  </a:outerShdw>
                </a:effectLst>
              </a:rPr>
              <a:t>17</a:t>
            </a:r>
            <a:r>
              <a:rPr lang="es-CR" b="1" dirty="0" smtClean="0">
                <a:ln w="12700">
                  <a:solidFill>
                    <a:schemeClr val="tx2">
                      <a:satMod val="155000"/>
                    </a:schemeClr>
                  </a:solidFill>
                  <a:prstDash val="solid"/>
                </a:ln>
                <a:solidFill>
                  <a:srgbClr val="6600CC"/>
                </a:solidFill>
                <a:effectLst>
                  <a:outerShdw blurRad="41275" dist="20320" dir="1800000" algn="tl" rotWithShape="0">
                    <a:srgbClr val="000000">
                      <a:alpha val="40000"/>
                    </a:srgbClr>
                  </a:outerShdw>
                </a:effectLst>
              </a:rPr>
              <a:t>. </a:t>
            </a:r>
            <a:endParaRPr lang="es-CR" b="1" dirty="0">
              <a:ln w="12700">
                <a:solidFill>
                  <a:schemeClr val="tx2">
                    <a:satMod val="155000"/>
                  </a:schemeClr>
                </a:solidFill>
                <a:prstDash val="solid"/>
              </a:ln>
              <a:solidFill>
                <a:srgbClr val="6600CC"/>
              </a:solidFill>
              <a:effectLst>
                <a:outerShdw blurRad="41275" dist="20320" dir="1800000" algn="tl" rotWithShape="0">
                  <a:srgbClr val="000000">
                    <a:alpha val="40000"/>
                  </a:srgbClr>
                </a:outerShdw>
              </a:effectLst>
            </a:endParaRPr>
          </a:p>
        </p:txBody>
      </p:sp>
      <p:sp>
        <p:nvSpPr>
          <p:cNvPr id="3" name="2 Subtítulo"/>
          <p:cNvSpPr>
            <a:spLocks noGrp="1"/>
          </p:cNvSpPr>
          <p:nvPr>
            <p:ph type="subTitle" idx="1"/>
          </p:nvPr>
        </p:nvSpPr>
        <p:spPr>
          <a:xfrm>
            <a:off x="1331640" y="3140968"/>
            <a:ext cx="6552728" cy="1752600"/>
          </a:xfrm>
          <a:solidFill>
            <a:srgbClr val="6600CC"/>
          </a:solidFill>
          <a:effectLst>
            <a:softEdge rad="317500"/>
          </a:effectLst>
        </p:spPr>
        <p:txBody>
          <a:bodyPr>
            <a:normAutofit/>
          </a:bodyPr>
          <a:lstStyle/>
          <a:p>
            <a:r>
              <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Analizar los principales desafíos que afronta la sociedad costarricense en la actualidad. </a:t>
            </a:r>
          </a:p>
          <a:p>
            <a:endParaRPr lang="es-C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4048" y="692696"/>
            <a:ext cx="3008313" cy="1162050"/>
          </a:xfrm>
        </p:spPr>
        <p:txBody>
          <a:bodyPr/>
          <a:lstStyle/>
          <a:p>
            <a:pPr algn="ctr"/>
            <a:r>
              <a:rPr lang="es-ES" dirty="0"/>
              <a:t>Desafíos de la sociedad costarricense</a:t>
            </a:r>
            <a:r>
              <a:rPr lang="es-CR" dirty="0"/>
              <a:t/>
            </a:r>
            <a:br>
              <a:rPr lang="es-CR" dirty="0"/>
            </a:br>
            <a:endParaRPr lang="es-CR" dirty="0"/>
          </a:p>
        </p:txBody>
      </p:sp>
      <p:pic>
        <p:nvPicPr>
          <p:cNvPr id="1026" name="Picture 2" descr="C:\Users\ignacio\Pictures\Bachi resumen\narcotrafico.jpg"/>
          <p:cNvPicPr>
            <a:picLocks noGrp="1" noChangeAspect="1" noChangeArrowheads="1"/>
          </p:cNvPicPr>
          <p:nvPr>
            <p:ph idx="1"/>
          </p:nvPr>
        </p:nvPicPr>
        <p:blipFill>
          <a:blip r:embed="rId2" cstate="print"/>
          <a:stretch>
            <a:fillRect/>
          </a:stretch>
        </p:blipFill>
        <p:spPr bwMode="auto">
          <a:xfrm>
            <a:off x="4355976" y="2420888"/>
            <a:ext cx="4306857" cy="28667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3 Marcador de texto"/>
          <p:cNvSpPr>
            <a:spLocks noGrp="1"/>
          </p:cNvSpPr>
          <p:nvPr>
            <p:ph type="body" sz="half" idx="2"/>
          </p:nvPr>
        </p:nvSpPr>
        <p:spPr>
          <a:xfrm>
            <a:off x="323528" y="1435100"/>
            <a:ext cx="3600400" cy="4658195"/>
          </a:xfrm>
        </p:spPr>
        <p:style>
          <a:lnRef idx="2">
            <a:schemeClr val="accent1"/>
          </a:lnRef>
          <a:fillRef idx="1">
            <a:schemeClr val="lt1"/>
          </a:fillRef>
          <a:effectRef idx="0">
            <a:schemeClr val="accent1"/>
          </a:effectRef>
          <a:fontRef idx="minor">
            <a:schemeClr val="dk1"/>
          </a:fontRef>
        </p:style>
        <p:txBody>
          <a:bodyPr>
            <a:normAutofit/>
          </a:bodyPr>
          <a:lstStyle/>
          <a:p>
            <a:pPr lvl="0"/>
            <a:endParaRPr lang="es-ES" sz="2000" b="1" i="1" dirty="0"/>
          </a:p>
          <a:p>
            <a:pPr lvl="0"/>
            <a:r>
              <a:rPr lang="es-ES" sz="2000" b="1" dirty="0"/>
              <a:t>Combate del narcotráfico:</a:t>
            </a:r>
            <a:r>
              <a:rPr lang="es-ES" sz="2000" dirty="0"/>
              <a:t> </a:t>
            </a:r>
          </a:p>
          <a:p>
            <a:pPr lvl="0" algn="ctr"/>
            <a:endParaRPr lang="es-ES" sz="2000" dirty="0"/>
          </a:p>
          <a:p>
            <a:pPr lvl="0" algn="just"/>
            <a:r>
              <a:rPr lang="es-ES" sz="2000" dirty="0"/>
              <a:t>El uso ilegal de drogas ha adquirido niveles alarmantes en los últimos años.  Costa Rica se encuentra en la ruta de los grandes carteles colombianos, que envían grandes cantidades a Norteamérica. Se han firmado convenios con otras naciones para prevenir esta mal; además de patrullajes conjuntos con los Estados Unidos. </a:t>
            </a:r>
            <a:endParaRPr lang="es-CR" sz="2000" dirty="0"/>
          </a:p>
          <a:p>
            <a:endParaRPr lang="es-C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88024" y="764704"/>
            <a:ext cx="3008313" cy="1162050"/>
          </a:xfrm>
        </p:spPr>
        <p:txBody>
          <a:bodyPr/>
          <a:lstStyle/>
          <a:p>
            <a:pPr algn="ctr"/>
            <a:r>
              <a:rPr lang="es-ES" dirty="0"/>
              <a:t>Desafíos de la sociedad costarricense</a:t>
            </a:r>
            <a:r>
              <a:rPr lang="es-CR" dirty="0"/>
              <a:t/>
            </a:r>
            <a:br>
              <a:rPr lang="es-CR" dirty="0"/>
            </a:br>
            <a:endParaRPr lang="es-CR" dirty="0"/>
          </a:p>
        </p:txBody>
      </p:sp>
      <p:pic>
        <p:nvPicPr>
          <p:cNvPr id="2050" name="Picture 2" descr="C:\Users\ignacio\Pictures\Bachi resumen\corrupcion.jpg"/>
          <p:cNvPicPr>
            <a:picLocks noGrp="1" noChangeAspect="1" noChangeArrowheads="1"/>
          </p:cNvPicPr>
          <p:nvPr>
            <p:ph idx="1"/>
          </p:nvPr>
        </p:nvPicPr>
        <p:blipFill>
          <a:blip r:embed="rId2" cstate="print"/>
          <a:stretch>
            <a:fillRect/>
          </a:stretch>
        </p:blipFill>
        <p:spPr bwMode="auto">
          <a:xfrm>
            <a:off x="4355976" y="2492896"/>
            <a:ext cx="4071048" cy="29607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3 Marcador de texto"/>
          <p:cNvSpPr>
            <a:spLocks noGrp="1"/>
          </p:cNvSpPr>
          <p:nvPr>
            <p:ph type="body" sz="half" idx="2"/>
          </p:nvPr>
        </p:nvSpPr>
        <p:spPr>
          <a:xfrm>
            <a:off x="395536" y="1484784"/>
            <a:ext cx="3528392" cy="4896544"/>
          </a:xfrm>
        </p:spPr>
        <p:style>
          <a:lnRef idx="2">
            <a:schemeClr val="accent1"/>
          </a:lnRef>
          <a:fillRef idx="1">
            <a:schemeClr val="lt1"/>
          </a:fillRef>
          <a:effectRef idx="0">
            <a:schemeClr val="accent1"/>
          </a:effectRef>
          <a:fontRef idx="minor">
            <a:schemeClr val="dk1"/>
          </a:fontRef>
        </p:style>
        <p:txBody>
          <a:bodyPr>
            <a:normAutofit/>
          </a:bodyPr>
          <a:lstStyle/>
          <a:p>
            <a:pPr lvl="0" algn="just"/>
            <a:endParaRPr lang="es-ES" sz="2000" b="1" i="1" dirty="0"/>
          </a:p>
          <a:p>
            <a:pPr lvl="0" algn="just"/>
            <a:r>
              <a:rPr lang="es-ES" sz="2000" b="1" dirty="0"/>
              <a:t>Corrupción: </a:t>
            </a:r>
          </a:p>
          <a:p>
            <a:pPr lvl="0" algn="just"/>
            <a:endParaRPr lang="es-ES" sz="2000" b="1" i="1" dirty="0"/>
          </a:p>
          <a:p>
            <a:pPr lvl="0" algn="just"/>
            <a:r>
              <a:rPr lang="es-ES" sz="2000" dirty="0"/>
              <a:t>Está carcomiendo a la sociedad costarricense, desde las esferas del poder político hasta el más sencillo trabajador de nuestro país. Es necesario un cambio de mentalidad, el cual debe iniciar por nosotros mismos, ya que muchas veces sabemos de la corrupción, pero callamos y se prefiere ser parte de la misma.</a:t>
            </a:r>
            <a:endParaRPr lang="es-CR" sz="2000" dirty="0"/>
          </a:p>
          <a:p>
            <a:endParaRPr lang="es-C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4048" y="908720"/>
            <a:ext cx="3008313" cy="1162050"/>
          </a:xfrm>
        </p:spPr>
        <p:txBody>
          <a:bodyPr/>
          <a:lstStyle/>
          <a:p>
            <a:pPr algn="ctr"/>
            <a:r>
              <a:rPr lang="es-ES" dirty="0"/>
              <a:t>Desafíos de la sociedad costarricense</a:t>
            </a:r>
            <a:r>
              <a:rPr lang="es-CR" dirty="0"/>
              <a:t/>
            </a:r>
            <a:br>
              <a:rPr lang="es-CR" dirty="0"/>
            </a:br>
            <a:endParaRPr lang="es-CR" dirty="0"/>
          </a:p>
        </p:txBody>
      </p:sp>
      <p:pic>
        <p:nvPicPr>
          <p:cNvPr id="3074" name="Picture 2" descr="C:\Users\ignacio\Pictures\Bachi resumen\equidad.jpg"/>
          <p:cNvPicPr>
            <a:picLocks noGrp="1" noChangeAspect="1" noChangeArrowheads="1"/>
          </p:cNvPicPr>
          <p:nvPr>
            <p:ph idx="1"/>
          </p:nvPr>
        </p:nvPicPr>
        <p:blipFill>
          <a:blip r:embed="rId2" cstate="print"/>
          <a:stretch>
            <a:fillRect/>
          </a:stretch>
        </p:blipFill>
        <p:spPr bwMode="auto">
          <a:xfrm>
            <a:off x="4572000" y="2636912"/>
            <a:ext cx="3956989" cy="3096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3 Marcador de texto"/>
          <p:cNvSpPr>
            <a:spLocks noGrp="1"/>
          </p:cNvSpPr>
          <p:nvPr>
            <p:ph type="body" sz="half" idx="2"/>
          </p:nvPr>
        </p:nvSpPr>
        <p:spPr>
          <a:xfrm>
            <a:off x="357158" y="1214422"/>
            <a:ext cx="3815284" cy="5214974"/>
          </a:xfrm>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algn="just"/>
            <a:endParaRPr lang="es-ES" sz="2000" b="1" dirty="0"/>
          </a:p>
          <a:p>
            <a:pPr algn="ctr"/>
            <a:r>
              <a:rPr lang="es-ES" sz="800" b="1" dirty="0"/>
              <a:t> </a:t>
            </a:r>
            <a:endParaRPr lang="es-CR" sz="8000" dirty="0"/>
          </a:p>
          <a:p>
            <a:pPr algn="ctr"/>
            <a:r>
              <a:rPr lang="es-ES" sz="8000" b="1" dirty="0"/>
              <a:t>Desafíos de la equidad y la exclusión</a:t>
            </a:r>
            <a:endParaRPr lang="es-CR" sz="8000" dirty="0"/>
          </a:p>
          <a:p>
            <a:pPr algn="just"/>
            <a:endParaRPr lang="es-ES" sz="4200" b="1" i="1" dirty="0"/>
          </a:p>
          <a:p>
            <a:r>
              <a:rPr lang="es-ES" sz="4200" b="1" i="1" dirty="0"/>
              <a:t> </a:t>
            </a:r>
            <a:r>
              <a:rPr lang="es-ES" sz="8000" i="1" dirty="0"/>
              <a:t>L</a:t>
            </a:r>
            <a:r>
              <a:rPr lang="es-ES" sz="8000" dirty="0"/>
              <a:t>a falta de equidad en la sociedad costarricense, representa un desafío que debe conducir a luchar para que los sectores desposeídos tengas opciones reales de mejorar su calidad de vida mediante la educación y el empleo. Por otra parte en este proceso de establecer la equidad se hace necesario controlar el cumplimiento de las normas existentes contra la discriminación de la mujer pues se carece de políticas adecuadas que garanticen la participación equitativa.    </a:t>
            </a:r>
            <a:endParaRPr lang="es-CR" sz="8000" dirty="0"/>
          </a:p>
          <a:p>
            <a:r>
              <a:rPr lang="es-ES" sz="8000" dirty="0"/>
              <a:t> </a:t>
            </a:r>
            <a:endParaRPr lang="es-CR" sz="8000" dirty="0"/>
          </a:p>
          <a:p>
            <a:pPr algn="just"/>
            <a:endParaRPr lang="es-CR" sz="4200" dirty="0"/>
          </a:p>
          <a:p>
            <a:pPr lvl="0" algn="ctr"/>
            <a:r>
              <a:rPr lang="es-ES" sz="4200" dirty="0"/>
              <a:t> </a:t>
            </a:r>
            <a:endParaRPr lang="es-CR" sz="4200" dirty="0"/>
          </a:p>
          <a:p>
            <a:endParaRPr lang="es-CR" sz="42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4048" y="836712"/>
            <a:ext cx="3008313" cy="1162050"/>
          </a:xfrm>
        </p:spPr>
        <p:txBody>
          <a:bodyPr/>
          <a:lstStyle/>
          <a:p>
            <a:pPr algn="ctr"/>
            <a:r>
              <a:rPr lang="es-ES" dirty="0"/>
              <a:t>Desafíos de la sociedad costarricense</a:t>
            </a:r>
            <a:r>
              <a:rPr lang="es-CR" dirty="0"/>
              <a:t/>
            </a:r>
            <a:br>
              <a:rPr lang="es-CR" dirty="0"/>
            </a:br>
            <a:endParaRPr lang="es-CR" dirty="0"/>
          </a:p>
        </p:txBody>
      </p:sp>
      <p:pic>
        <p:nvPicPr>
          <p:cNvPr id="4098" name="Picture 2" descr="C:\Users\ignacio\Pictures\Bachi resumen\seguridadciudadana.jpg"/>
          <p:cNvPicPr>
            <a:picLocks noGrp="1" noChangeAspect="1" noChangeArrowheads="1"/>
          </p:cNvPicPr>
          <p:nvPr>
            <p:ph idx="1"/>
          </p:nvPr>
        </p:nvPicPr>
        <p:blipFill>
          <a:blip r:embed="rId2" cstate="print"/>
          <a:stretch>
            <a:fillRect/>
          </a:stretch>
        </p:blipFill>
        <p:spPr bwMode="auto">
          <a:xfrm>
            <a:off x="4499992" y="2420888"/>
            <a:ext cx="4059429" cy="33123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3 Marcador de texto"/>
          <p:cNvSpPr>
            <a:spLocks noGrp="1"/>
          </p:cNvSpPr>
          <p:nvPr>
            <p:ph type="body" sz="half" idx="2"/>
          </p:nvPr>
        </p:nvSpPr>
        <p:spPr>
          <a:xfrm>
            <a:off x="539552" y="1772816"/>
            <a:ext cx="3528392" cy="4032448"/>
          </a:xfrm>
        </p:spPr>
        <p:style>
          <a:lnRef idx="2">
            <a:schemeClr val="accent1"/>
          </a:lnRef>
          <a:fillRef idx="1">
            <a:schemeClr val="lt1"/>
          </a:fillRef>
          <a:effectRef idx="0">
            <a:schemeClr val="accent1"/>
          </a:effectRef>
          <a:fontRef idx="minor">
            <a:schemeClr val="dk1"/>
          </a:fontRef>
        </p:style>
        <p:txBody>
          <a:bodyPr>
            <a:normAutofit fontScale="92500"/>
          </a:bodyPr>
          <a:lstStyle/>
          <a:p>
            <a:pPr lvl="0" algn="just"/>
            <a:endParaRPr lang="es-ES" sz="2200" b="1" i="1" dirty="0"/>
          </a:p>
          <a:p>
            <a:pPr lvl="0" algn="just"/>
            <a:r>
              <a:rPr lang="es-ES" sz="2200" b="1" dirty="0"/>
              <a:t>Seguridad Ciudadana:</a:t>
            </a:r>
          </a:p>
          <a:p>
            <a:pPr lvl="0" algn="just"/>
            <a:r>
              <a:rPr lang="es-ES" sz="2200" b="1" i="1" dirty="0"/>
              <a:t> </a:t>
            </a:r>
          </a:p>
          <a:p>
            <a:pPr lvl="0" algn="just"/>
            <a:r>
              <a:rPr lang="es-ES" sz="2200" dirty="0"/>
              <a:t>Nuestros barrios y casas se han vuelto verdaderas cárceles, todas cubiertas de verjas y alambre para protegernos del hampa. Las calles son altamente peligrosas, con presencia de asaltantes en paradas de buses o en las afueras de los bancos. </a:t>
            </a:r>
            <a:endParaRPr lang="es-CR" sz="2200" dirty="0"/>
          </a:p>
          <a:p>
            <a:pPr lvl="0" algn="ctr"/>
            <a:r>
              <a:rPr lang="es-ES" sz="2000" dirty="0"/>
              <a:t> </a:t>
            </a:r>
            <a:endParaRPr lang="es-CR" sz="2000" dirty="0"/>
          </a:p>
          <a:p>
            <a:endParaRPr lang="es-C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32040" y="1052736"/>
            <a:ext cx="3008313" cy="1162050"/>
          </a:xfrm>
        </p:spPr>
        <p:txBody>
          <a:bodyPr/>
          <a:lstStyle/>
          <a:p>
            <a:pPr algn="ctr"/>
            <a:r>
              <a:rPr lang="es-ES" dirty="0"/>
              <a:t>Desafíos de la sociedad costarricense</a:t>
            </a:r>
            <a:r>
              <a:rPr lang="es-CR" dirty="0"/>
              <a:t/>
            </a:r>
            <a:br>
              <a:rPr lang="es-CR" dirty="0"/>
            </a:br>
            <a:endParaRPr lang="es-CR" dirty="0"/>
          </a:p>
        </p:txBody>
      </p:sp>
      <p:pic>
        <p:nvPicPr>
          <p:cNvPr id="5122" name="Picture 2" descr="C:\Users\ignacio\Pictures\Bachi resumen\DHS.jpg"/>
          <p:cNvPicPr>
            <a:picLocks noGrp="1" noChangeAspect="1" noChangeArrowheads="1"/>
          </p:cNvPicPr>
          <p:nvPr>
            <p:ph idx="1"/>
          </p:nvPr>
        </p:nvPicPr>
        <p:blipFill>
          <a:blip r:embed="rId2" cstate="print"/>
          <a:stretch>
            <a:fillRect/>
          </a:stretch>
        </p:blipFill>
        <p:spPr bwMode="auto">
          <a:xfrm>
            <a:off x="4211960" y="2348880"/>
            <a:ext cx="4504614" cy="33599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3 Marcador de texto"/>
          <p:cNvSpPr>
            <a:spLocks noGrp="1"/>
          </p:cNvSpPr>
          <p:nvPr>
            <p:ph type="body" sz="half" idx="2"/>
          </p:nvPr>
        </p:nvSpPr>
        <p:spPr>
          <a:xfrm>
            <a:off x="323528" y="1484784"/>
            <a:ext cx="3528392" cy="4608512"/>
          </a:xfrm>
        </p:spPr>
        <p:style>
          <a:lnRef idx="2">
            <a:schemeClr val="accent1"/>
          </a:lnRef>
          <a:fillRef idx="1">
            <a:schemeClr val="lt1"/>
          </a:fillRef>
          <a:effectRef idx="0">
            <a:schemeClr val="accent1"/>
          </a:effectRef>
          <a:fontRef idx="minor">
            <a:schemeClr val="dk1"/>
          </a:fontRef>
        </p:style>
        <p:txBody>
          <a:bodyPr>
            <a:normAutofit fontScale="92500"/>
          </a:bodyPr>
          <a:lstStyle/>
          <a:p>
            <a:pPr lvl="0" algn="just"/>
            <a:endParaRPr lang="es-ES" sz="2200" b="1" dirty="0"/>
          </a:p>
          <a:p>
            <a:pPr lvl="0" algn="just"/>
            <a:r>
              <a:rPr lang="es-ES" sz="2200" b="1" dirty="0"/>
              <a:t>Desarrollo Humano Sostenible: </a:t>
            </a:r>
          </a:p>
          <a:p>
            <a:pPr lvl="0" algn="just"/>
            <a:endParaRPr lang="es-ES" sz="2200" b="1" i="1" dirty="0"/>
          </a:p>
          <a:p>
            <a:pPr lvl="0" algn="just"/>
            <a:r>
              <a:rPr lang="es-ES" sz="2200" dirty="0"/>
              <a:t>El crecimiento de la población y el desarrollo económico experimentados por las personas a través de la historia, prácticamente han agotado, por su uso irracional y la contaminación, la mayor parte de los recursos naturales, con grave prejuicio para las especies animales y vegetales y para sus propias expectativas de vida.</a:t>
            </a:r>
            <a:endParaRPr lang="es-CR" sz="2200" dirty="0"/>
          </a:p>
          <a:p>
            <a:pPr lvl="0" algn="ctr"/>
            <a:endParaRPr lang="es-CR" sz="2000" dirty="0"/>
          </a:p>
          <a:p>
            <a:endParaRPr lang="es-C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88024" y="908720"/>
            <a:ext cx="3754760" cy="886420"/>
          </a:xfrm>
        </p:spPr>
        <p:txBody>
          <a:bodyPr>
            <a:normAutofit fontScale="90000"/>
          </a:bodyPr>
          <a:lstStyle/>
          <a:p>
            <a:pPr algn="ctr"/>
            <a:r>
              <a:rPr lang="es-ES" sz="2200" dirty="0"/>
              <a:t>Desafíos de la sociedad </a:t>
            </a:r>
            <a:br>
              <a:rPr lang="es-ES" sz="2200" dirty="0"/>
            </a:br>
            <a:r>
              <a:rPr lang="es-ES" sz="2200" dirty="0"/>
              <a:t>costarricense</a:t>
            </a:r>
            <a:r>
              <a:rPr lang="es-CR" dirty="0"/>
              <a:t/>
            </a:r>
            <a:br>
              <a:rPr lang="es-CR" dirty="0"/>
            </a:br>
            <a:endParaRPr lang="es-CR" dirty="0"/>
          </a:p>
        </p:txBody>
      </p:sp>
      <p:pic>
        <p:nvPicPr>
          <p:cNvPr id="7170" name="Picture 2" descr="C:\Users\ignacio\Pictures\Bachi resumen\salud.jpg"/>
          <p:cNvPicPr>
            <a:picLocks noGrp="1" noChangeAspect="1" noChangeArrowheads="1"/>
          </p:cNvPicPr>
          <p:nvPr>
            <p:ph idx="1"/>
          </p:nvPr>
        </p:nvPicPr>
        <p:blipFill>
          <a:blip r:embed="rId2" cstate="print"/>
          <a:stretch>
            <a:fillRect/>
          </a:stretch>
        </p:blipFill>
        <p:spPr bwMode="auto">
          <a:xfrm>
            <a:off x="4716016" y="2276872"/>
            <a:ext cx="3995026" cy="30168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3 Marcador de texto"/>
          <p:cNvSpPr>
            <a:spLocks noGrp="1"/>
          </p:cNvSpPr>
          <p:nvPr>
            <p:ph type="body" sz="half" idx="2"/>
          </p:nvPr>
        </p:nvSpPr>
        <p:spPr>
          <a:xfrm>
            <a:off x="323528" y="1484784"/>
            <a:ext cx="3960440" cy="4824536"/>
          </a:xfrm>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lvl="0"/>
            <a:endParaRPr lang="es-ES" sz="3200" b="1" dirty="0"/>
          </a:p>
          <a:p>
            <a:pPr lvl="0" algn="just"/>
            <a:r>
              <a:rPr lang="es-ES" sz="3600" b="1" dirty="0"/>
              <a:t>Educación: </a:t>
            </a:r>
          </a:p>
          <a:p>
            <a:pPr lvl="0" algn="just"/>
            <a:endParaRPr lang="es-ES" sz="3600" b="1" i="1" dirty="0"/>
          </a:p>
          <a:p>
            <a:pPr lvl="0" algn="just"/>
            <a:r>
              <a:rPr lang="es-ES" sz="3600" dirty="0"/>
              <a:t>Existe una cobertura del 100% en la enseñanza primaria y una fuerte expansión de la educación secundaria; el país cuenta con cinco universidades estatales, colegios universitarios, el INA y más de 56 universidades privadas; pero el sistema educativo presenta serios problemas de calidad. Hay déficit de personal titulado, el ausentismo y la deserción han aumentado aceleradamente, sobre todo en las áreas rurales y en las áreas urbanas marginales.</a:t>
            </a:r>
            <a:endParaRPr lang="es-CR" sz="3600" dirty="0"/>
          </a:p>
          <a:p>
            <a:pPr lvl="0" algn="ctr"/>
            <a:r>
              <a:rPr lang="es-ES" sz="3300" dirty="0"/>
              <a:t> </a:t>
            </a:r>
            <a:endParaRPr lang="es-CR" sz="3300" dirty="0"/>
          </a:p>
          <a:p>
            <a:endParaRPr lang="es-C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32040" y="908720"/>
            <a:ext cx="3008313" cy="1162050"/>
          </a:xfrm>
        </p:spPr>
        <p:txBody>
          <a:bodyPr/>
          <a:lstStyle/>
          <a:p>
            <a:pPr algn="ctr"/>
            <a:r>
              <a:rPr lang="es-ES" dirty="0"/>
              <a:t>Desafíos de la sociedad costarricense</a:t>
            </a:r>
            <a:r>
              <a:rPr lang="es-CR" dirty="0"/>
              <a:t/>
            </a:r>
            <a:br>
              <a:rPr lang="es-CR" dirty="0"/>
            </a:br>
            <a:endParaRPr lang="es-CR" dirty="0"/>
          </a:p>
        </p:txBody>
      </p:sp>
      <p:pic>
        <p:nvPicPr>
          <p:cNvPr id="6146" name="Picture 2" descr="C:\Users\ignacio\Pictures\Bachi resumen\migracion2.jpg"/>
          <p:cNvPicPr>
            <a:picLocks noGrp="1" noChangeAspect="1" noChangeArrowheads="1"/>
          </p:cNvPicPr>
          <p:nvPr>
            <p:ph idx="1"/>
          </p:nvPr>
        </p:nvPicPr>
        <p:blipFill>
          <a:blip r:embed="rId2" cstate="print"/>
          <a:stretch>
            <a:fillRect/>
          </a:stretch>
        </p:blipFill>
        <p:spPr bwMode="auto">
          <a:xfrm>
            <a:off x="4572000" y="2636912"/>
            <a:ext cx="4089640" cy="25316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3 Marcador de texto"/>
          <p:cNvSpPr>
            <a:spLocks noGrp="1"/>
          </p:cNvSpPr>
          <p:nvPr>
            <p:ph type="body" sz="half" idx="2"/>
          </p:nvPr>
        </p:nvSpPr>
        <p:spPr>
          <a:xfrm>
            <a:off x="323528" y="1772816"/>
            <a:ext cx="3960440" cy="4536504"/>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lvl="0" algn="just"/>
            <a:endParaRPr lang="es-ES" sz="2000" b="1" i="1" dirty="0"/>
          </a:p>
          <a:p>
            <a:pPr lvl="0" algn="just"/>
            <a:r>
              <a:rPr lang="es-ES" sz="2000" b="1" dirty="0"/>
              <a:t>Migración: </a:t>
            </a:r>
          </a:p>
          <a:p>
            <a:pPr lvl="0" algn="just"/>
            <a:endParaRPr lang="es-ES" sz="2000" b="1" i="1" dirty="0"/>
          </a:p>
          <a:p>
            <a:pPr lvl="0" algn="just"/>
            <a:r>
              <a:rPr lang="es-ES" sz="2000" dirty="0"/>
              <a:t>Ha tenido tanto ventajas como desventajas. Algunos contribuyen fuertemente con las actividades que los costarricenses no requieren realizar, mientras que otros saturan los servicios de salud, educación, aumento de la delincuencia de la saturación de las ciudades pues se encuentran indocumentados y no aportan al Estado para cubrir los gastos.</a:t>
            </a:r>
            <a:endParaRPr lang="es-CR" sz="2000" dirty="0"/>
          </a:p>
          <a:p>
            <a:pPr lvl="0" algn="ctr"/>
            <a:r>
              <a:rPr lang="es-ES" sz="2900" dirty="0"/>
              <a:t> </a:t>
            </a:r>
            <a:endParaRPr lang="es-CR" sz="2900" dirty="0"/>
          </a:p>
          <a:p>
            <a:endParaRPr lang="es-CR"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428604"/>
            <a:ext cx="8186766" cy="6000792"/>
          </a:xfrm>
          <a:ln w="76200">
            <a:solidFill>
              <a:srgbClr val="00B0F0"/>
            </a:solidFill>
            <a:prstDash val="lgDashDot"/>
          </a:ln>
          <a:effectLst>
            <a:glow rad="228600">
              <a:schemeClr val="accent5">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normAutofit lnSpcReduction="10000"/>
          </a:bodyPr>
          <a:lstStyle/>
          <a:p>
            <a:pPr algn="ctr">
              <a:buNone/>
            </a:pPr>
            <a:r>
              <a:rPr lang="es-CR" b="1" dirty="0">
                <a:latin typeface="AR CENA" pitchFamily="2" charset="0"/>
              </a:rPr>
              <a:t>Que Dios me los bendiga, ilumine y les dé mucha sabiduría.</a:t>
            </a:r>
          </a:p>
          <a:p>
            <a:pPr>
              <a:buNone/>
            </a:pPr>
            <a:endParaRPr lang="es-CR" dirty="0"/>
          </a:p>
          <a:p>
            <a:pPr algn="ctr">
              <a:buNone/>
            </a:pPr>
            <a:r>
              <a:rPr lang="es-CR" sz="2600" dirty="0">
                <a:latin typeface="Andalus" pitchFamily="18" charset="-78"/>
                <a:cs typeface="Andalus" pitchFamily="18" charset="-78"/>
              </a:rPr>
              <a:t>     Todo esfuerzo realizado en el camino de la vida, todo lo que se hace con amor, entrega y compromiso es recompensado  y bendecido con creces por nuestro señor,  por eso yo sé   que  el éxito está  asegurado para todos ustedes. </a:t>
            </a:r>
          </a:p>
          <a:p>
            <a:pPr>
              <a:buNone/>
            </a:pPr>
            <a:endParaRPr lang="es-CR" dirty="0"/>
          </a:p>
          <a:p>
            <a:pPr>
              <a:buNone/>
            </a:pPr>
            <a:r>
              <a:rPr lang="es-CR" sz="2800" b="1" dirty="0">
                <a:latin typeface="Andalus" pitchFamily="18" charset="-78"/>
                <a:cs typeface="Andalus" pitchFamily="18" charset="-78"/>
              </a:rPr>
              <a:t>Los quiero mucho.  </a:t>
            </a:r>
          </a:p>
          <a:p>
            <a:pPr>
              <a:buNone/>
            </a:pPr>
            <a:r>
              <a:rPr lang="es-CR" sz="2800" dirty="0">
                <a:latin typeface="Andalus" pitchFamily="18" charset="-78"/>
                <a:cs typeface="Andalus" pitchFamily="18" charset="-78"/>
              </a:rPr>
              <a:t>Que Dios siempre los bendiga y guie </a:t>
            </a:r>
          </a:p>
          <a:p>
            <a:pPr>
              <a:buNone/>
            </a:pPr>
            <a:r>
              <a:rPr lang="es-CR" sz="2800" dirty="0">
                <a:latin typeface="Andalus" pitchFamily="18" charset="-78"/>
                <a:cs typeface="Andalus" pitchFamily="18" charset="-78"/>
              </a:rPr>
              <a:t>por el camino correcto.</a:t>
            </a:r>
          </a:p>
          <a:p>
            <a:pPr>
              <a:buNone/>
            </a:pPr>
            <a:r>
              <a:rPr lang="es-CR" dirty="0"/>
              <a:t> </a:t>
            </a:r>
          </a:p>
          <a:p>
            <a:pPr>
              <a:buNone/>
            </a:pPr>
            <a:endParaRPr lang="es-CR" dirty="0"/>
          </a:p>
        </p:txBody>
      </p:sp>
      <p:sp>
        <p:nvSpPr>
          <p:cNvPr id="6" name="5 CuadroTexto"/>
          <p:cNvSpPr txBox="1"/>
          <p:nvPr/>
        </p:nvSpPr>
        <p:spPr>
          <a:xfrm>
            <a:off x="5357818" y="3857628"/>
            <a:ext cx="2571768" cy="369332"/>
          </a:xfrm>
          <a:prstGeom prst="rect">
            <a:avLst/>
          </a:prstGeom>
          <a:noFill/>
        </p:spPr>
        <p:txBody>
          <a:bodyPr wrap="square" rtlCol="0">
            <a:spAutoFit/>
          </a:bodyPr>
          <a:lstStyle/>
          <a:p>
            <a:endParaRPr lang="es-CR" dirty="0"/>
          </a:p>
        </p:txBody>
      </p:sp>
      <p:pic>
        <p:nvPicPr>
          <p:cNvPr id="7" name="rg_hi" descr="http://t3.gstatic.com/images?q=tbn:ANd9GcQd27D-jM5TO8X--4hByyOtU0knfjX6zMRwQ6G2Qfb5KLgX2cv2DA">
            <a:hlinkClick r:id="rId2"/>
          </p:cNvPr>
          <p:cNvPicPr/>
          <p:nvPr/>
        </p:nvPicPr>
        <p:blipFill>
          <a:blip r:embed="rId3"/>
          <a:srcRect/>
          <a:stretch>
            <a:fillRect/>
          </a:stretch>
        </p:blipFill>
        <p:spPr bwMode="auto">
          <a:xfrm>
            <a:off x="6000760" y="3643314"/>
            <a:ext cx="1903095" cy="2402840"/>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soCD7BB"/>
          <p:cNvPicPr>
            <a:picLocks noChangeAspect="1" noChangeArrowheads="1"/>
          </p:cNvPicPr>
          <p:nvPr/>
        </p:nvPicPr>
        <p:blipFill>
          <a:blip r:embed="rId2">
            <a:lum bright="6000" contrast="-12000"/>
          </a:blip>
          <a:srcRect/>
          <a:stretch>
            <a:fillRect/>
          </a:stretch>
        </p:blipFill>
        <p:spPr>
          <a:xfrm>
            <a:off x="428596" y="321447"/>
            <a:ext cx="8215370" cy="6161528"/>
          </a:xfrm>
          <a:prstGeom prst="rect">
            <a:avLst/>
          </a:prstGeom>
          <a:noFill/>
          <a:ln w="76200">
            <a:solidFill>
              <a:schemeClr val="tx1"/>
            </a:solidFill>
          </a:ln>
          <a:effectLst>
            <a:glow rad="101600">
              <a:schemeClr val="bg1">
                <a:lumMod val="50000"/>
                <a:alpha val="60000"/>
              </a:schemeClr>
            </a:glo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msoCD7BB"/>
          <p:cNvPicPr>
            <a:picLocks noGrp="1" noChangeAspect="1" noChangeArrowheads="1"/>
          </p:cNvPicPr>
          <p:nvPr>
            <p:ph/>
          </p:nvPr>
        </p:nvPicPr>
        <p:blipFill>
          <a:blip r:embed="rId2">
            <a:lum bright="6000" contrast="-12000"/>
          </a:blip>
          <a:srcRect/>
          <a:stretch>
            <a:fillRect/>
          </a:stretch>
        </p:blipFill>
        <p:spPr>
          <a:xfrm>
            <a:off x="0" y="0"/>
            <a:ext cx="9144000" cy="6858000"/>
          </a:xfrm>
          <a:noFill/>
        </p:spPr>
      </p:pic>
      <p:pic>
        <p:nvPicPr>
          <p:cNvPr id="3" name="2 Marcador de contenido" descr="http://www.kalipedia.com/kalipediamedia/historia/media/200707/17/hisuniversal/20070717klphisuni_111.Ees.SCO.png"/>
          <p:cNvPicPr>
            <a:picLocks/>
          </p:cNvPicPr>
          <p:nvPr/>
        </p:nvPicPr>
        <p:blipFill>
          <a:blip r:embed="rId3"/>
          <a:srcRect/>
          <a:stretch>
            <a:fillRect/>
          </a:stretch>
        </p:blipFill>
        <p:spPr>
          <a:xfrm>
            <a:off x="152400" y="152400"/>
            <a:ext cx="9144000" cy="6858000"/>
          </a:xfrm>
          <a:prstGeom prst="rect">
            <a:avLst/>
          </a:prstGeom>
        </p:spPr>
      </p:pic>
      <p:sp>
        <p:nvSpPr>
          <p:cNvPr id="4" name="3 CuadroTexto"/>
          <p:cNvSpPr txBox="1"/>
          <p:nvPr/>
        </p:nvSpPr>
        <p:spPr>
          <a:xfrm>
            <a:off x="285720" y="428604"/>
            <a:ext cx="3143272" cy="646331"/>
          </a:xfrm>
          <a:prstGeom prst="rect">
            <a:avLst/>
          </a:prstGeom>
          <a:noFill/>
        </p:spPr>
        <p:txBody>
          <a:bodyPr wrap="square" rtlCol="0">
            <a:spAutoFit/>
          </a:bodyPr>
          <a:lstStyle/>
          <a:p>
            <a:r>
              <a:rPr lang="es-CR" b="1" i="1" dirty="0"/>
              <a:t>Mapa después de la Primera Guerra Mundial</a:t>
            </a:r>
          </a:p>
        </p:txBody>
      </p:sp>
    </p:spTree>
  </p:cSld>
  <p:clrMapOvr>
    <a:masterClrMapping/>
  </p:clrMapOvr>
  <p:transition>
    <p:strips dir="ld"/>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1478</TotalTime>
  <Words>7936</Words>
  <Application>Microsoft Office PowerPoint</Application>
  <PresentationFormat>Presentación en pantalla (4:3)</PresentationFormat>
  <Paragraphs>1018</Paragraphs>
  <Slides>79</Slides>
  <Notes>0</Notes>
  <HiddenSlides>0</HiddenSlides>
  <MMClips>0</MMClips>
  <ScaleCrop>false</ScaleCrop>
  <HeadingPairs>
    <vt:vector size="6" baseType="variant">
      <vt:variant>
        <vt:lpstr>Fuentes usadas</vt:lpstr>
      </vt:variant>
      <vt:variant>
        <vt:i4>16</vt:i4>
      </vt:variant>
      <vt:variant>
        <vt:lpstr>Tema</vt:lpstr>
      </vt:variant>
      <vt:variant>
        <vt:i4>1</vt:i4>
      </vt:variant>
      <vt:variant>
        <vt:lpstr>Títulos de diapositiva</vt:lpstr>
      </vt:variant>
      <vt:variant>
        <vt:i4>79</vt:i4>
      </vt:variant>
    </vt:vector>
  </HeadingPairs>
  <TitlesOfParts>
    <vt:vector size="96" baseType="lpstr">
      <vt:lpstr>SimSun</vt:lpstr>
      <vt:lpstr>Aharoni</vt:lpstr>
      <vt:lpstr>Algerian</vt:lpstr>
      <vt:lpstr>Andalus</vt:lpstr>
      <vt:lpstr>Aparajita</vt:lpstr>
      <vt:lpstr>AR CENA</vt:lpstr>
      <vt:lpstr>AR CHRISTY</vt:lpstr>
      <vt:lpstr>Arial</vt:lpstr>
      <vt:lpstr>Arial Narrow</vt:lpstr>
      <vt:lpstr>Berlin Sans FB Demi</vt:lpstr>
      <vt:lpstr>Calibri</vt:lpstr>
      <vt:lpstr>Gabriola</vt:lpstr>
      <vt:lpstr>Garamond</vt:lpstr>
      <vt:lpstr>Symbol</vt:lpstr>
      <vt:lpstr>Times New Roman</vt:lpstr>
      <vt:lpstr>Wingdings</vt:lpstr>
      <vt:lpstr>Tema de Office</vt:lpstr>
      <vt:lpstr>Resumen de Estudios Sociales Bachillerato 2018</vt:lpstr>
      <vt:lpstr>Objetivo 1.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Crisis económica de 1929 y depresión de los años 30 </vt:lpstr>
      <vt:lpstr>Objetivo 2. </vt:lpstr>
      <vt:lpstr> ASCENSO DE LOS   TOTALITARISMOS </vt:lpstr>
      <vt:lpstr>Presentación de PowerPoint</vt:lpstr>
      <vt:lpstr> Consecuencias (Después) </vt:lpstr>
      <vt:lpstr>Presentación de PowerPoint</vt:lpstr>
      <vt:lpstr>Objetivo 3. </vt:lpstr>
      <vt:lpstr> Guerra Fría: Inicia en 1945 con el fin de la Segunda Guerra Mundial y finaliza en 1989 con la caída del Muro de Berlín. </vt:lpstr>
      <vt:lpstr>División en un mundo bipolar (Estados Unidos versus Unión Soviética) (Capitalistas versus Comunistas)  (OTAN versus Pacto de Varsovia)</vt:lpstr>
      <vt:lpstr>Conflictos</vt:lpstr>
      <vt:lpstr>Presentación de PowerPoint</vt:lpstr>
      <vt:lpstr>Objetivo 4. </vt:lpstr>
      <vt:lpstr>Conflictos</vt:lpstr>
      <vt:lpstr>Conflictos</vt:lpstr>
      <vt:lpstr>Conflictos</vt:lpstr>
      <vt:lpstr>Objetivo 7. </vt:lpstr>
      <vt:lpstr>Presentación de PowerPoint</vt:lpstr>
      <vt:lpstr>Presentación de PowerPoint</vt:lpstr>
      <vt:lpstr>Presentación de PowerPoint</vt:lpstr>
      <vt:lpstr> Globalización: Conjunto de cambios  culturales, políticos y económicos que permite establecer vínculos entre todas las partes del mundo con la más amplia libertad de mercados. </vt:lpstr>
      <vt:lpstr>Objetivo 6. </vt:lpstr>
      <vt:lpstr>Revolución científica tecnológica</vt:lpstr>
      <vt:lpstr>Objetivo 7. </vt:lpstr>
      <vt:lpstr>          América Latina en el siglo XX Modelo Agroexportador</vt:lpstr>
      <vt:lpstr>Presentación de PowerPoint</vt:lpstr>
      <vt:lpstr>Modelo Sustitución de Importaciones </vt:lpstr>
      <vt:lpstr>Presentación de PowerPoint</vt:lpstr>
      <vt:lpstr>Objetivo 8. </vt:lpstr>
      <vt:lpstr>Presentación de PowerPoint</vt:lpstr>
      <vt:lpstr>Presentación de PowerPoint</vt:lpstr>
      <vt:lpstr>Presentación de PowerPoint</vt:lpstr>
      <vt:lpstr>Problemáticas asociadas con la globalización</vt:lpstr>
      <vt:lpstr>Objetivo 9. </vt:lpstr>
      <vt:lpstr>Problemas Ambientales</vt:lpstr>
      <vt:lpstr>Tipos de contaminación</vt:lpstr>
      <vt:lpstr>Objetivo 10. </vt:lpstr>
      <vt:lpstr>El DHS busca…</vt:lpstr>
      <vt:lpstr>Objetivo 11. </vt:lpstr>
      <vt:lpstr>DINÁMICA DE LA POBLACIÓN COSTARRICENSE EN LA SEGUNDA MITAD DEL XX  El ritmo de crecimiento de la población en Costa Rica se caracteriza por el descenso en la tasa de natalidad, menor índice de mortalidad, disminución de la fecundidad y mayor esperanza de vida…</vt:lpstr>
      <vt:lpstr>Características de la natalidad y mortalidad en nuestro país a partir de 1950</vt:lpstr>
      <vt:lpstr>Objetivo 12. </vt:lpstr>
      <vt:lpstr>Alfredo González Flores</vt:lpstr>
      <vt:lpstr>Alfredo González Flores emprendió reformas con el fin de financiar el Estado y controlar el crédito</vt:lpstr>
      <vt:lpstr>Reformas Fiscales… </vt:lpstr>
      <vt:lpstr>Nuevas formas de expresión social y política</vt:lpstr>
      <vt:lpstr>Presentación de PowerPoint</vt:lpstr>
      <vt:lpstr>Situación de Costa Rica…</vt:lpstr>
      <vt:lpstr>Objetivo 13. </vt:lpstr>
      <vt:lpstr>Cambios Económicos, Sociales, y Políticos en la década de 1940 </vt:lpstr>
      <vt:lpstr> Causas de la Guerra Civil del 48 </vt:lpstr>
      <vt:lpstr>Presentación de PowerPoint</vt:lpstr>
      <vt:lpstr>Objetivo 14. </vt:lpstr>
      <vt:lpstr> Estado Gestor o Benefactor: 1949-1980  (el Estado tuvo mucha participación y ayudó a los más necesitados) </vt:lpstr>
      <vt:lpstr>Historia de Costa Rica</vt:lpstr>
      <vt:lpstr>Objetivo 15. </vt:lpstr>
      <vt:lpstr> Crisis del Estado Gestor. A diferencia del Estado Gestor el Gobierno reduce su participación con la sociedad. </vt:lpstr>
      <vt:lpstr>Presentación de PowerPoint</vt:lpstr>
      <vt:lpstr>IMPLICACIONES  (consecuencias)</vt:lpstr>
      <vt:lpstr>Objetivo: 16. </vt:lpstr>
      <vt:lpstr>Costa Rica y la región centroamericana: Intentos de paz…</vt:lpstr>
      <vt:lpstr>Intentos integración…</vt:lpstr>
      <vt:lpstr>Objetivo 17. </vt:lpstr>
      <vt:lpstr>Desafíos de la sociedad costarricense </vt:lpstr>
      <vt:lpstr>Desafíos de la sociedad costarricense </vt:lpstr>
      <vt:lpstr>Desafíos de la sociedad costarricense </vt:lpstr>
      <vt:lpstr>Desafíos de la sociedad costarricense </vt:lpstr>
      <vt:lpstr>Desafíos de la sociedad costarricense </vt:lpstr>
      <vt:lpstr>Desafíos de la sociedad  costarricense </vt:lpstr>
      <vt:lpstr>Desafíos de la sociedad costarricense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Resumen de Estudios Sociales Bachillerato 2012</dc:title>
  <dc:creator>Rosa</dc:creator>
  <cp:lastModifiedBy>LUIS DIEGO</cp:lastModifiedBy>
  <cp:revision>203</cp:revision>
  <dcterms:created xsi:type="dcterms:W3CDTF">2012-02-19T01:51:21Z</dcterms:created>
  <dcterms:modified xsi:type="dcterms:W3CDTF">2017-09-18T19:26:59Z</dcterms:modified>
</cp:coreProperties>
</file>