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5" r:id="rId7"/>
    <p:sldId id="266" r:id="rId8"/>
    <p:sldId id="261" r:id="rId9"/>
    <p:sldId id="262" r:id="rId10"/>
    <p:sldId id="263" r:id="rId11"/>
    <p:sldId id="264"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FD275DB-C5E2-4490-8814-9AFEF1A1CD83}" type="datetimeFigureOut">
              <a:rPr lang="es-CR" smtClean="0"/>
              <a:t>28/07/2015</a:t>
            </a:fld>
            <a:endParaRPr lang="es-CR"/>
          </a:p>
        </p:txBody>
      </p:sp>
      <p:sp>
        <p:nvSpPr>
          <p:cNvPr id="5" name="Footer Placeholder 4"/>
          <p:cNvSpPr>
            <a:spLocks noGrp="1"/>
          </p:cNvSpPr>
          <p:nvPr>
            <p:ph type="ftr" sz="quarter" idx="11"/>
          </p:nvPr>
        </p:nvSpPr>
        <p:spPr>
          <a:xfrm>
            <a:off x="5332412" y="5883275"/>
            <a:ext cx="4324044" cy="365125"/>
          </a:xfrm>
        </p:spPr>
        <p:txBody>
          <a:bodyPr/>
          <a:lstStyle/>
          <a:p>
            <a:endParaRPr lang="es-CR"/>
          </a:p>
        </p:txBody>
      </p:sp>
      <p:sp>
        <p:nvSpPr>
          <p:cNvPr id="6" name="Slide Number Placeholder 5"/>
          <p:cNvSpPr>
            <a:spLocks noGrp="1"/>
          </p:cNvSpPr>
          <p:nvPr>
            <p:ph type="sldNum" sz="quarter" idx="12"/>
          </p:nvPr>
        </p:nvSpPr>
        <p:spPr/>
        <p:txBody>
          <a:bodyPr/>
          <a:lstStyle/>
          <a:p>
            <a:fld id="{C4BB2DA0-6055-45D1-8CC2-F9F177E3B454}" type="slidenum">
              <a:rPr lang="es-CR" smtClean="0"/>
              <a:t>‹Nº›</a:t>
            </a:fld>
            <a:endParaRPr lang="es-CR"/>
          </a:p>
        </p:txBody>
      </p:sp>
    </p:spTree>
    <p:extLst>
      <p:ext uri="{BB962C8B-B14F-4D97-AF65-F5344CB8AC3E}">
        <p14:creationId xmlns:p14="http://schemas.microsoft.com/office/powerpoint/2010/main" val="407702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FD275DB-C5E2-4490-8814-9AFEF1A1CD83}" type="datetimeFigureOut">
              <a:rPr lang="es-CR" smtClean="0"/>
              <a:t>28/07/2015</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C4BB2DA0-6055-45D1-8CC2-F9F177E3B454}" type="slidenum">
              <a:rPr lang="es-CR" smtClean="0"/>
              <a:t>‹Nº›</a:t>
            </a:fld>
            <a:endParaRPr lang="es-CR"/>
          </a:p>
        </p:txBody>
      </p:sp>
    </p:spTree>
    <p:extLst>
      <p:ext uri="{BB962C8B-B14F-4D97-AF65-F5344CB8AC3E}">
        <p14:creationId xmlns:p14="http://schemas.microsoft.com/office/powerpoint/2010/main" val="4139342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FD275DB-C5E2-4490-8814-9AFEF1A1CD83}" type="datetimeFigureOut">
              <a:rPr lang="es-CR" smtClean="0"/>
              <a:t>28/07/2015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C4BB2DA0-6055-45D1-8CC2-F9F177E3B454}" type="slidenum">
              <a:rPr lang="es-CR" smtClean="0"/>
              <a:t>‹Nº›</a:t>
            </a:fld>
            <a:endParaRPr lang="es-CR"/>
          </a:p>
        </p:txBody>
      </p:sp>
    </p:spTree>
    <p:extLst>
      <p:ext uri="{BB962C8B-B14F-4D97-AF65-F5344CB8AC3E}">
        <p14:creationId xmlns:p14="http://schemas.microsoft.com/office/powerpoint/2010/main" val="26400478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FD275DB-C5E2-4490-8814-9AFEF1A1CD83}" type="datetimeFigureOut">
              <a:rPr lang="es-CR" smtClean="0"/>
              <a:t>28/07/2015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C4BB2DA0-6055-45D1-8CC2-F9F177E3B454}" type="slidenum">
              <a:rPr lang="es-CR" smtClean="0"/>
              <a:t>‹Nº›</a:t>
            </a:fld>
            <a:endParaRPr lang="es-CR"/>
          </a:p>
        </p:txBody>
      </p:sp>
    </p:spTree>
    <p:extLst>
      <p:ext uri="{BB962C8B-B14F-4D97-AF65-F5344CB8AC3E}">
        <p14:creationId xmlns:p14="http://schemas.microsoft.com/office/powerpoint/2010/main" val="7986840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FD275DB-C5E2-4490-8814-9AFEF1A1CD83}" type="datetimeFigureOut">
              <a:rPr lang="es-CR" smtClean="0"/>
              <a:t>28/07/2015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C4BB2DA0-6055-45D1-8CC2-F9F177E3B454}" type="slidenum">
              <a:rPr lang="es-CR" smtClean="0"/>
              <a:t>‹Nº›</a:t>
            </a:fld>
            <a:endParaRPr lang="es-CR"/>
          </a:p>
        </p:txBody>
      </p:sp>
    </p:spTree>
    <p:extLst>
      <p:ext uri="{BB962C8B-B14F-4D97-AF65-F5344CB8AC3E}">
        <p14:creationId xmlns:p14="http://schemas.microsoft.com/office/powerpoint/2010/main" val="7938927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FD275DB-C5E2-4490-8814-9AFEF1A1CD83}" type="datetimeFigureOut">
              <a:rPr lang="es-CR" smtClean="0"/>
              <a:t>28/07/2015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C4BB2DA0-6055-45D1-8CC2-F9F177E3B454}" type="slidenum">
              <a:rPr lang="es-CR" smtClean="0"/>
              <a:t>‹Nº›</a:t>
            </a:fld>
            <a:endParaRPr lang="es-CR"/>
          </a:p>
        </p:txBody>
      </p:sp>
    </p:spTree>
    <p:extLst>
      <p:ext uri="{BB962C8B-B14F-4D97-AF65-F5344CB8AC3E}">
        <p14:creationId xmlns:p14="http://schemas.microsoft.com/office/powerpoint/2010/main" val="10808861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FD275DB-C5E2-4490-8814-9AFEF1A1CD83}" type="datetimeFigureOut">
              <a:rPr lang="es-CR" smtClean="0"/>
              <a:t>28/07/2015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C4BB2DA0-6055-45D1-8CC2-F9F177E3B454}" type="slidenum">
              <a:rPr lang="es-CR" smtClean="0"/>
              <a:t>‹Nº›</a:t>
            </a:fld>
            <a:endParaRPr lang="es-CR"/>
          </a:p>
        </p:txBody>
      </p:sp>
    </p:spTree>
    <p:extLst>
      <p:ext uri="{BB962C8B-B14F-4D97-AF65-F5344CB8AC3E}">
        <p14:creationId xmlns:p14="http://schemas.microsoft.com/office/powerpoint/2010/main" val="34743021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FD275DB-C5E2-4490-8814-9AFEF1A1CD83}" type="datetimeFigureOut">
              <a:rPr lang="es-CR" smtClean="0"/>
              <a:t>28/07/2015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C4BB2DA0-6055-45D1-8CC2-F9F177E3B454}" type="slidenum">
              <a:rPr lang="es-CR" smtClean="0"/>
              <a:t>‹Nº›</a:t>
            </a:fld>
            <a:endParaRPr lang="es-CR"/>
          </a:p>
        </p:txBody>
      </p:sp>
    </p:spTree>
    <p:extLst>
      <p:ext uri="{BB962C8B-B14F-4D97-AF65-F5344CB8AC3E}">
        <p14:creationId xmlns:p14="http://schemas.microsoft.com/office/powerpoint/2010/main" val="4499162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FD275DB-C5E2-4490-8814-9AFEF1A1CD83}" type="datetimeFigureOut">
              <a:rPr lang="es-CR" smtClean="0"/>
              <a:t>28/07/2015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C4BB2DA0-6055-45D1-8CC2-F9F177E3B454}" type="slidenum">
              <a:rPr lang="es-CR" smtClean="0"/>
              <a:t>‹Nº›</a:t>
            </a:fld>
            <a:endParaRPr lang="es-CR"/>
          </a:p>
        </p:txBody>
      </p:sp>
    </p:spTree>
    <p:extLst>
      <p:ext uri="{BB962C8B-B14F-4D97-AF65-F5344CB8AC3E}">
        <p14:creationId xmlns:p14="http://schemas.microsoft.com/office/powerpoint/2010/main" val="3565810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FD275DB-C5E2-4490-8814-9AFEF1A1CD83}" type="datetimeFigureOut">
              <a:rPr lang="es-CR" smtClean="0"/>
              <a:t>28/07/2015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a:xfrm>
            <a:off x="10951856" y="5867131"/>
            <a:ext cx="551167" cy="365125"/>
          </a:xfrm>
        </p:spPr>
        <p:txBody>
          <a:bodyPr/>
          <a:lstStyle/>
          <a:p>
            <a:fld id="{C4BB2DA0-6055-45D1-8CC2-F9F177E3B454}" type="slidenum">
              <a:rPr lang="es-CR" smtClean="0"/>
              <a:t>‹Nº›</a:t>
            </a:fld>
            <a:endParaRPr lang="es-CR"/>
          </a:p>
        </p:txBody>
      </p:sp>
    </p:spTree>
    <p:extLst>
      <p:ext uri="{BB962C8B-B14F-4D97-AF65-F5344CB8AC3E}">
        <p14:creationId xmlns:p14="http://schemas.microsoft.com/office/powerpoint/2010/main" val="41816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FD275DB-C5E2-4490-8814-9AFEF1A1CD83}" type="datetimeFigureOut">
              <a:rPr lang="es-CR" smtClean="0"/>
              <a:t>28/07/2015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C4BB2DA0-6055-45D1-8CC2-F9F177E3B454}" type="slidenum">
              <a:rPr lang="es-CR" smtClean="0"/>
              <a:t>‹Nº›</a:t>
            </a:fld>
            <a:endParaRPr lang="es-CR"/>
          </a:p>
        </p:txBody>
      </p:sp>
    </p:spTree>
    <p:extLst>
      <p:ext uri="{BB962C8B-B14F-4D97-AF65-F5344CB8AC3E}">
        <p14:creationId xmlns:p14="http://schemas.microsoft.com/office/powerpoint/2010/main" val="294151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FD275DB-C5E2-4490-8814-9AFEF1A1CD83}" type="datetimeFigureOut">
              <a:rPr lang="es-CR" smtClean="0"/>
              <a:t>28/07/2015</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C4BB2DA0-6055-45D1-8CC2-F9F177E3B454}" type="slidenum">
              <a:rPr lang="es-CR" smtClean="0"/>
              <a:t>‹Nº›</a:t>
            </a:fld>
            <a:endParaRPr lang="es-CR"/>
          </a:p>
        </p:txBody>
      </p:sp>
    </p:spTree>
    <p:extLst>
      <p:ext uri="{BB962C8B-B14F-4D97-AF65-F5344CB8AC3E}">
        <p14:creationId xmlns:p14="http://schemas.microsoft.com/office/powerpoint/2010/main" val="2094276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FD275DB-C5E2-4490-8814-9AFEF1A1CD83}" type="datetimeFigureOut">
              <a:rPr lang="es-CR" smtClean="0"/>
              <a:t>28/07/2015</a:t>
            </a:fld>
            <a:endParaRPr lang="es-CR"/>
          </a:p>
        </p:txBody>
      </p:sp>
      <p:sp>
        <p:nvSpPr>
          <p:cNvPr id="8" name="Footer Placeholder 7"/>
          <p:cNvSpPr>
            <a:spLocks noGrp="1"/>
          </p:cNvSpPr>
          <p:nvPr>
            <p:ph type="ftr" sz="quarter" idx="11"/>
          </p:nvPr>
        </p:nvSpPr>
        <p:spPr/>
        <p:txBody>
          <a:bodyPr/>
          <a:lstStyle/>
          <a:p>
            <a:endParaRPr lang="es-CR"/>
          </a:p>
        </p:txBody>
      </p:sp>
      <p:sp>
        <p:nvSpPr>
          <p:cNvPr id="9" name="Slide Number Placeholder 8"/>
          <p:cNvSpPr>
            <a:spLocks noGrp="1"/>
          </p:cNvSpPr>
          <p:nvPr>
            <p:ph type="sldNum" sz="quarter" idx="12"/>
          </p:nvPr>
        </p:nvSpPr>
        <p:spPr/>
        <p:txBody>
          <a:bodyPr/>
          <a:lstStyle/>
          <a:p>
            <a:fld id="{C4BB2DA0-6055-45D1-8CC2-F9F177E3B454}" type="slidenum">
              <a:rPr lang="es-CR" smtClean="0"/>
              <a:t>‹Nº›</a:t>
            </a:fld>
            <a:endParaRPr lang="es-CR"/>
          </a:p>
        </p:txBody>
      </p:sp>
    </p:spTree>
    <p:extLst>
      <p:ext uri="{BB962C8B-B14F-4D97-AF65-F5344CB8AC3E}">
        <p14:creationId xmlns:p14="http://schemas.microsoft.com/office/powerpoint/2010/main" val="3926305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FD275DB-C5E2-4490-8814-9AFEF1A1CD83}" type="datetimeFigureOut">
              <a:rPr lang="es-CR" smtClean="0"/>
              <a:t>28/07/2015</a:t>
            </a:fld>
            <a:endParaRPr lang="es-CR"/>
          </a:p>
        </p:txBody>
      </p:sp>
      <p:sp>
        <p:nvSpPr>
          <p:cNvPr id="4" name="Footer Placeholder 3"/>
          <p:cNvSpPr>
            <a:spLocks noGrp="1"/>
          </p:cNvSpPr>
          <p:nvPr>
            <p:ph type="ftr" sz="quarter" idx="11"/>
          </p:nvPr>
        </p:nvSpPr>
        <p:spPr/>
        <p:txBody>
          <a:bodyPr/>
          <a:lstStyle/>
          <a:p>
            <a:endParaRPr lang="es-CR"/>
          </a:p>
        </p:txBody>
      </p:sp>
      <p:sp>
        <p:nvSpPr>
          <p:cNvPr id="5" name="Slide Number Placeholder 4"/>
          <p:cNvSpPr>
            <a:spLocks noGrp="1"/>
          </p:cNvSpPr>
          <p:nvPr>
            <p:ph type="sldNum" sz="quarter" idx="12"/>
          </p:nvPr>
        </p:nvSpPr>
        <p:spPr/>
        <p:txBody>
          <a:bodyPr/>
          <a:lstStyle/>
          <a:p>
            <a:fld id="{C4BB2DA0-6055-45D1-8CC2-F9F177E3B454}" type="slidenum">
              <a:rPr lang="es-CR" smtClean="0"/>
              <a:t>‹Nº›</a:t>
            </a:fld>
            <a:endParaRPr lang="es-CR"/>
          </a:p>
        </p:txBody>
      </p:sp>
    </p:spTree>
    <p:extLst>
      <p:ext uri="{BB962C8B-B14F-4D97-AF65-F5344CB8AC3E}">
        <p14:creationId xmlns:p14="http://schemas.microsoft.com/office/powerpoint/2010/main" val="2970934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D275DB-C5E2-4490-8814-9AFEF1A1CD83}" type="datetimeFigureOut">
              <a:rPr lang="es-CR" smtClean="0"/>
              <a:t>28/07/2015</a:t>
            </a:fld>
            <a:endParaRPr lang="es-CR"/>
          </a:p>
        </p:txBody>
      </p:sp>
      <p:sp>
        <p:nvSpPr>
          <p:cNvPr id="3" name="Footer Placeholder 2"/>
          <p:cNvSpPr>
            <a:spLocks noGrp="1"/>
          </p:cNvSpPr>
          <p:nvPr>
            <p:ph type="ftr" sz="quarter" idx="11"/>
          </p:nvPr>
        </p:nvSpPr>
        <p:spPr/>
        <p:txBody>
          <a:bodyPr/>
          <a:lstStyle/>
          <a:p>
            <a:endParaRPr lang="es-CR"/>
          </a:p>
        </p:txBody>
      </p:sp>
      <p:sp>
        <p:nvSpPr>
          <p:cNvPr id="4" name="Slide Number Placeholder 3"/>
          <p:cNvSpPr>
            <a:spLocks noGrp="1"/>
          </p:cNvSpPr>
          <p:nvPr>
            <p:ph type="sldNum" sz="quarter" idx="12"/>
          </p:nvPr>
        </p:nvSpPr>
        <p:spPr/>
        <p:txBody>
          <a:bodyPr/>
          <a:lstStyle/>
          <a:p>
            <a:fld id="{C4BB2DA0-6055-45D1-8CC2-F9F177E3B454}" type="slidenum">
              <a:rPr lang="es-CR" smtClean="0"/>
              <a:t>‹Nº›</a:t>
            </a:fld>
            <a:endParaRPr lang="es-CR"/>
          </a:p>
        </p:txBody>
      </p:sp>
    </p:spTree>
    <p:extLst>
      <p:ext uri="{BB962C8B-B14F-4D97-AF65-F5344CB8AC3E}">
        <p14:creationId xmlns:p14="http://schemas.microsoft.com/office/powerpoint/2010/main" val="3820730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FD275DB-C5E2-4490-8814-9AFEF1A1CD83}" type="datetimeFigureOut">
              <a:rPr lang="es-CR" smtClean="0"/>
              <a:t>28/07/2015</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C4BB2DA0-6055-45D1-8CC2-F9F177E3B454}" type="slidenum">
              <a:rPr lang="es-CR" smtClean="0"/>
              <a:t>‹Nº›</a:t>
            </a:fld>
            <a:endParaRPr lang="es-CR"/>
          </a:p>
        </p:txBody>
      </p:sp>
    </p:spTree>
    <p:extLst>
      <p:ext uri="{BB962C8B-B14F-4D97-AF65-F5344CB8AC3E}">
        <p14:creationId xmlns:p14="http://schemas.microsoft.com/office/powerpoint/2010/main" val="2002419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s-ES" smtClean="0"/>
              <a:t>Haga clic para modificar el estilo de título del patrón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FD275DB-C5E2-4490-8814-9AFEF1A1CD83}" type="datetimeFigureOut">
              <a:rPr lang="es-CR" smtClean="0"/>
              <a:t>28/07/2015</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C4BB2DA0-6055-45D1-8CC2-F9F177E3B454}" type="slidenum">
              <a:rPr lang="es-CR" smtClean="0"/>
              <a:t>‹Nº›</a:t>
            </a:fld>
            <a:endParaRPr lang="es-CR"/>
          </a:p>
        </p:txBody>
      </p:sp>
    </p:spTree>
    <p:extLst>
      <p:ext uri="{BB962C8B-B14F-4D97-AF65-F5344CB8AC3E}">
        <p14:creationId xmlns:p14="http://schemas.microsoft.com/office/powerpoint/2010/main" val="3119377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FD275DB-C5E2-4490-8814-9AFEF1A1CD83}" type="datetimeFigureOut">
              <a:rPr lang="es-CR" smtClean="0"/>
              <a:t>28/07/2015</a:t>
            </a:fld>
            <a:endParaRPr lang="es-C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s-C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4BB2DA0-6055-45D1-8CC2-F9F177E3B454}" type="slidenum">
              <a:rPr lang="es-CR" smtClean="0"/>
              <a:t>‹Nº›</a:t>
            </a:fld>
            <a:endParaRPr lang="es-CR"/>
          </a:p>
        </p:txBody>
      </p:sp>
    </p:spTree>
    <p:extLst>
      <p:ext uri="{BB962C8B-B14F-4D97-AF65-F5344CB8AC3E}">
        <p14:creationId xmlns:p14="http://schemas.microsoft.com/office/powerpoint/2010/main" val="2012950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ES" dirty="0" smtClean="0"/>
              <a:t> TRABAJO  COTIDIANO        II TRIMESTRE </a:t>
            </a:r>
            <a:endParaRPr lang="es-CR" dirty="0"/>
          </a:p>
        </p:txBody>
      </p:sp>
      <p:sp>
        <p:nvSpPr>
          <p:cNvPr id="3" name="Subtítulo 2"/>
          <p:cNvSpPr>
            <a:spLocks noGrp="1"/>
          </p:cNvSpPr>
          <p:nvPr>
            <p:ph type="subTitle" idx="1"/>
          </p:nvPr>
        </p:nvSpPr>
        <p:spPr/>
        <p:txBody>
          <a:bodyPr/>
          <a:lstStyle/>
          <a:p>
            <a:r>
              <a:rPr lang="es-ES" dirty="0" smtClean="0"/>
              <a:t>ESTUDIOS SOCIALES</a:t>
            </a:r>
          </a:p>
          <a:p>
            <a:r>
              <a:rPr lang="es-ES" dirty="0" smtClean="0"/>
              <a:t>10-6</a:t>
            </a:r>
          </a:p>
          <a:p>
            <a:r>
              <a:rPr lang="es-ES" dirty="0" smtClean="0"/>
              <a:t>Josue </a:t>
            </a:r>
            <a:r>
              <a:rPr lang="es-ES" dirty="0"/>
              <a:t>V</a:t>
            </a:r>
            <a:r>
              <a:rPr lang="es-ES" dirty="0" smtClean="0"/>
              <a:t>argas </a:t>
            </a:r>
            <a:r>
              <a:rPr lang="es-ES" dirty="0"/>
              <a:t>S</a:t>
            </a:r>
            <a:r>
              <a:rPr lang="es-ES" dirty="0" smtClean="0"/>
              <a:t>egura </a:t>
            </a:r>
            <a:endParaRPr lang="es-CR" dirty="0"/>
          </a:p>
        </p:txBody>
      </p:sp>
    </p:spTree>
    <p:extLst>
      <p:ext uri="{BB962C8B-B14F-4D97-AF65-F5344CB8AC3E}">
        <p14:creationId xmlns:p14="http://schemas.microsoft.com/office/powerpoint/2010/main" val="41838355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a:t>DESTRUCCION DEL BLOQUE SOCIALISTA</a:t>
            </a:r>
          </a:p>
        </p:txBody>
      </p:sp>
      <p:sp>
        <p:nvSpPr>
          <p:cNvPr id="3" name="Marcador de contenido 2"/>
          <p:cNvSpPr>
            <a:spLocks noGrp="1"/>
          </p:cNvSpPr>
          <p:nvPr>
            <p:ph idx="1"/>
          </p:nvPr>
        </p:nvSpPr>
        <p:spPr/>
        <p:txBody>
          <a:bodyPr>
            <a:normAutofit fontScale="70000" lnSpcReduction="20000"/>
          </a:bodyPr>
          <a:lstStyle/>
          <a:p>
            <a:pPr marL="0" indent="0">
              <a:buNone/>
            </a:pPr>
            <a:r>
              <a:rPr lang="es-ES" b="1" dirty="0" err="1" smtClean="0"/>
              <a:t>Glasnof</a:t>
            </a:r>
            <a:endParaRPr lang="es-ES" b="1" dirty="0" smtClean="0"/>
          </a:p>
          <a:p>
            <a:r>
              <a:rPr lang="es-ES" dirty="0" smtClean="0"/>
              <a:t>Espacio: unión soviética</a:t>
            </a:r>
          </a:p>
          <a:p>
            <a:r>
              <a:rPr lang="es-ES" dirty="0" smtClean="0"/>
              <a:t>Tiempo:1990</a:t>
            </a:r>
          </a:p>
          <a:p>
            <a:r>
              <a:rPr lang="es-ES" dirty="0" smtClean="0"/>
              <a:t>Causa: la problemática que tenia la población</a:t>
            </a:r>
          </a:p>
          <a:p>
            <a:r>
              <a:rPr lang="es-ES" dirty="0" smtClean="0"/>
              <a:t>Características:</a:t>
            </a:r>
            <a:r>
              <a:rPr lang="es-CR" dirty="0"/>
              <a:t> </a:t>
            </a:r>
            <a:r>
              <a:rPr lang="es-CR" dirty="0" smtClean="0"/>
              <a:t>Gorbachov </a:t>
            </a:r>
            <a:r>
              <a:rPr lang="es-CR" dirty="0"/>
              <a:t>mete sus programas para resolver la problemática</a:t>
            </a:r>
            <a:endParaRPr lang="es-ES" dirty="0" smtClean="0"/>
          </a:p>
          <a:p>
            <a:r>
              <a:rPr lang="es-ES" dirty="0" smtClean="0"/>
              <a:t>Representantes: Mijaíl Gorbachov</a:t>
            </a:r>
          </a:p>
          <a:p>
            <a:r>
              <a:rPr lang="es-ES" dirty="0" smtClean="0"/>
              <a:t>P:</a:t>
            </a:r>
            <a:r>
              <a:rPr lang="es-CR" dirty="0"/>
              <a:t>libre expresión de las ideas</a:t>
            </a:r>
          </a:p>
          <a:p>
            <a:r>
              <a:rPr lang="es-CR" dirty="0"/>
              <a:t>S:al llegar nueva competencia muchos pueblos quedaban en empobrecimiento</a:t>
            </a:r>
          </a:p>
          <a:p>
            <a:r>
              <a:rPr lang="es-CR" dirty="0"/>
              <a:t>E: inversión </a:t>
            </a:r>
            <a:r>
              <a:rPr lang="es-CR" dirty="0" smtClean="0"/>
              <a:t>extranjera</a:t>
            </a:r>
            <a:endParaRPr lang="es-ES" dirty="0" smtClean="0"/>
          </a:p>
          <a:p>
            <a:endParaRPr lang="es-ES" dirty="0" smtClean="0"/>
          </a:p>
          <a:p>
            <a:endParaRPr lang="es-CR" dirty="0"/>
          </a:p>
        </p:txBody>
      </p:sp>
    </p:spTree>
    <p:extLst>
      <p:ext uri="{BB962C8B-B14F-4D97-AF65-F5344CB8AC3E}">
        <p14:creationId xmlns:p14="http://schemas.microsoft.com/office/powerpoint/2010/main" val="15816955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a:t>DESTRUCCION DEL BLOQUE SOCIALISTA</a:t>
            </a:r>
          </a:p>
        </p:txBody>
      </p:sp>
      <p:sp>
        <p:nvSpPr>
          <p:cNvPr id="3" name="Marcador de contenido 2"/>
          <p:cNvSpPr>
            <a:spLocks noGrp="1"/>
          </p:cNvSpPr>
          <p:nvPr>
            <p:ph idx="1"/>
          </p:nvPr>
        </p:nvSpPr>
        <p:spPr/>
        <p:txBody>
          <a:bodyPr>
            <a:normAutofit fontScale="70000" lnSpcReduction="20000"/>
          </a:bodyPr>
          <a:lstStyle/>
          <a:p>
            <a:pPr marL="0" indent="0">
              <a:buNone/>
            </a:pPr>
            <a:r>
              <a:rPr lang="es-ES" dirty="0" smtClean="0"/>
              <a:t>Caída del muro de Berlín</a:t>
            </a:r>
          </a:p>
          <a:p>
            <a:r>
              <a:rPr lang="es-ES" dirty="0" smtClean="0"/>
              <a:t>Espacio: Europa este</a:t>
            </a:r>
          </a:p>
          <a:p>
            <a:r>
              <a:rPr lang="es-ES" dirty="0" smtClean="0"/>
              <a:t>Tiempo: 9 de noviembre de 1989</a:t>
            </a:r>
          </a:p>
          <a:p>
            <a:r>
              <a:rPr lang="es-ES" dirty="0" smtClean="0"/>
              <a:t>Causas: las reformas soviéticas repercutieron, con fuerza en el mundo</a:t>
            </a:r>
          </a:p>
          <a:p>
            <a:r>
              <a:rPr lang="es-ES" dirty="0" smtClean="0"/>
              <a:t>Características: cuya eliminación implico su fin, el del sistema socialista y la reunificación de </a:t>
            </a:r>
            <a:r>
              <a:rPr lang="es-ES" dirty="0" err="1" smtClean="0"/>
              <a:t>alemania</a:t>
            </a:r>
            <a:endParaRPr lang="es-ES" dirty="0" smtClean="0"/>
          </a:p>
          <a:p>
            <a:r>
              <a:rPr lang="es-ES" dirty="0" smtClean="0"/>
              <a:t>Representantes: </a:t>
            </a:r>
          </a:p>
          <a:p>
            <a:r>
              <a:rPr lang="es-ES" dirty="0" smtClean="0"/>
              <a:t>P: rencores religiosos y </a:t>
            </a:r>
            <a:r>
              <a:rPr lang="es-ES" dirty="0" err="1" smtClean="0"/>
              <a:t>etnicos</a:t>
            </a:r>
            <a:endParaRPr lang="es-ES" dirty="0" smtClean="0"/>
          </a:p>
          <a:p>
            <a:r>
              <a:rPr lang="es-ES" dirty="0" smtClean="0"/>
              <a:t>S: en el fin de los regímenes socialistas europeos se produjo de una manera pacifica</a:t>
            </a:r>
          </a:p>
          <a:p>
            <a:r>
              <a:rPr lang="es-ES" dirty="0" smtClean="0"/>
              <a:t>E: los cambios provocaron el fin de la guerra </a:t>
            </a:r>
            <a:r>
              <a:rPr lang="es-ES" dirty="0" err="1" smtClean="0"/>
              <a:t>fria</a:t>
            </a:r>
            <a:endParaRPr lang="es-ES" dirty="0" smtClean="0"/>
          </a:p>
          <a:p>
            <a:endParaRPr lang="es-CR" dirty="0"/>
          </a:p>
        </p:txBody>
      </p:sp>
    </p:spTree>
    <p:extLst>
      <p:ext uri="{BB962C8B-B14F-4D97-AF65-F5344CB8AC3E}">
        <p14:creationId xmlns:p14="http://schemas.microsoft.com/office/powerpoint/2010/main" val="303768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DESCRIBA A CADA LIDER QUE PARTICIPO EN LA GUERRA FRIA SEGÚN REGION DE PROCEDNCIA</a:t>
            </a:r>
            <a:endParaRPr lang="es-CR" dirty="0"/>
          </a:p>
        </p:txBody>
      </p:sp>
      <p:sp>
        <p:nvSpPr>
          <p:cNvPr id="3" name="Marcador de contenido 2"/>
          <p:cNvSpPr>
            <a:spLocks noGrp="1"/>
          </p:cNvSpPr>
          <p:nvPr>
            <p:ph idx="1"/>
          </p:nvPr>
        </p:nvSpPr>
        <p:spPr/>
        <p:txBody>
          <a:bodyPr>
            <a:normAutofit lnSpcReduction="10000"/>
          </a:bodyPr>
          <a:lstStyle/>
          <a:p>
            <a:endParaRPr lang="es-CR" b="1" i="1" dirty="0" smtClean="0"/>
          </a:p>
          <a:p>
            <a:r>
              <a:rPr lang="es-CR" b="1" i="1" dirty="0" smtClean="0"/>
              <a:t>Josef </a:t>
            </a:r>
            <a:r>
              <a:rPr lang="es-CR" b="1" i="1" dirty="0"/>
              <a:t>Stalin</a:t>
            </a:r>
          </a:p>
          <a:p>
            <a:pPr marL="0" indent="0">
              <a:buNone/>
            </a:pPr>
            <a:r>
              <a:rPr lang="es-CR" dirty="0" smtClean="0"/>
              <a:t>Dictador </a:t>
            </a:r>
            <a:r>
              <a:rPr lang="es-CR" dirty="0"/>
              <a:t>soviético. Nacido en </a:t>
            </a:r>
            <a:r>
              <a:rPr lang="es-CR" dirty="0" err="1"/>
              <a:t>Gori</a:t>
            </a:r>
            <a:r>
              <a:rPr lang="es-CR" dirty="0"/>
              <a:t>, Georgia en 1879 y muerto en Moscú en 1953. Fue el máximo líder de la Unión de Repúblicas Socialistas Soviéticas y del Partido Comunista de la Unión Soviética desde mediados de los años 1920 hasta su muerte en 1953. Dirigió la construcción del socialismo en la URSS, que pasó de ser un país rural a una potencia industrial. El nivel de vida de la población se elevó. </a:t>
            </a:r>
            <a:endParaRPr lang="es-CR" dirty="0" smtClean="0"/>
          </a:p>
          <a:p>
            <a:pPr marL="0" indent="0">
              <a:buNone/>
            </a:pPr>
            <a:endParaRPr lang="es-CR" dirty="0" smtClean="0"/>
          </a:p>
          <a:p>
            <a:pPr marL="0" indent="0">
              <a:buNone/>
            </a:pPr>
            <a:endParaRPr lang="es-ES" dirty="0"/>
          </a:p>
          <a:p>
            <a:pPr marL="0" indent="0">
              <a:buNone/>
            </a:pPr>
            <a:endParaRPr lang="es-ES" dirty="0" smtClean="0"/>
          </a:p>
          <a:p>
            <a:pPr marL="0" indent="0">
              <a:buNone/>
            </a:pPr>
            <a:endParaRPr lang="es-CR" dirty="0"/>
          </a:p>
        </p:txBody>
      </p:sp>
      <p:pic>
        <p:nvPicPr>
          <p:cNvPr id="4" name="Imagen 3"/>
          <p:cNvPicPr>
            <a:picLocks noChangeAspect="1"/>
          </p:cNvPicPr>
          <p:nvPr/>
        </p:nvPicPr>
        <p:blipFill>
          <a:blip r:embed="rId2"/>
          <a:stretch>
            <a:fillRect/>
          </a:stretch>
        </p:blipFill>
        <p:spPr>
          <a:xfrm>
            <a:off x="4958366" y="4468969"/>
            <a:ext cx="2331882" cy="2298141"/>
          </a:xfrm>
          <a:prstGeom prst="rect">
            <a:avLst/>
          </a:prstGeom>
        </p:spPr>
      </p:pic>
    </p:spTree>
    <p:extLst>
      <p:ext uri="{BB962C8B-B14F-4D97-AF65-F5344CB8AC3E}">
        <p14:creationId xmlns:p14="http://schemas.microsoft.com/office/powerpoint/2010/main" val="37647415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CR" dirty="0"/>
              <a:t>DESCRIBA A CADA LIDER QUE PARTICIPO EN LA GUERRA FRIA SEGÚN REGION DE PROCEDNCIA</a:t>
            </a:r>
          </a:p>
        </p:txBody>
      </p:sp>
      <p:sp>
        <p:nvSpPr>
          <p:cNvPr id="3" name="Marcador de contenido 2"/>
          <p:cNvSpPr>
            <a:spLocks noGrp="1"/>
          </p:cNvSpPr>
          <p:nvPr>
            <p:ph idx="1"/>
          </p:nvPr>
        </p:nvSpPr>
        <p:spPr>
          <a:xfrm>
            <a:off x="1484310" y="2438400"/>
            <a:ext cx="10018713" cy="2803302"/>
          </a:xfrm>
        </p:spPr>
        <p:txBody>
          <a:bodyPr>
            <a:normAutofit fontScale="92500"/>
          </a:bodyPr>
          <a:lstStyle/>
          <a:p>
            <a:r>
              <a:rPr lang="es-ES" b="1" i="1" dirty="0" smtClean="0"/>
              <a:t>Trotsky</a:t>
            </a:r>
            <a:endParaRPr lang="es-CR" b="1" i="1" dirty="0" smtClean="0"/>
          </a:p>
          <a:p>
            <a:r>
              <a:rPr lang="es-CR" dirty="0" smtClean="0"/>
              <a:t>Fue </a:t>
            </a:r>
            <a:r>
              <a:rPr lang="es-CR" dirty="0"/>
              <a:t>un político y revolucionario soviético, organizador clave del golpe de estado que permitió a los bolcheviques tomaron el poder en noviembre de 1917 en </a:t>
            </a:r>
            <a:r>
              <a:rPr lang="es-CR" dirty="0" smtClean="0"/>
              <a:t>Rusia. Nace </a:t>
            </a:r>
            <a:r>
              <a:rPr lang="es-CR" dirty="0"/>
              <a:t>el 26 de octubre de 1879 en Ucrania. De joven colabora en la fundación de la Unión Obrera del Sur de Rusia. Tan sólo los 19 años es arrestado por primera vez debido a una actividad clandestina y es condenado a la deportación a Siberia. Pero en 1902 huye de la deportación con un pasaporte falso.</a:t>
            </a:r>
          </a:p>
        </p:txBody>
      </p:sp>
      <p:pic>
        <p:nvPicPr>
          <p:cNvPr id="4" name="Imagen 3"/>
          <p:cNvPicPr>
            <a:picLocks noChangeAspect="1"/>
          </p:cNvPicPr>
          <p:nvPr/>
        </p:nvPicPr>
        <p:blipFill>
          <a:blip r:embed="rId2"/>
          <a:stretch>
            <a:fillRect/>
          </a:stretch>
        </p:blipFill>
        <p:spPr>
          <a:xfrm>
            <a:off x="8783794" y="4932609"/>
            <a:ext cx="1733550" cy="1719330"/>
          </a:xfrm>
          <a:prstGeom prst="rect">
            <a:avLst/>
          </a:prstGeom>
        </p:spPr>
      </p:pic>
    </p:spTree>
    <p:extLst>
      <p:ext uri="{BB962C8B-B14F-4D97-AF65-F5344CB8AC3E}">
        <p14:creationId xmlns:p14="http://schemas.microsoft.com/office/powerpoint/2010/main" val="707972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CR" dirty="0"/>
              <a:t>DESCRIBA A CADA LIDER QUE PARTICIPO EN LA GUERRA FRIA SEGÚN REGION DE PROCEDNCIA</a:t>
            </a:r>
          </a:p>
        </p:txBody>
      </p:sp>
      <p:sp>
        <p:nvSpPr>
          <p:cNvPr id="3" name="Marcador de contenido 2"/>
          <p:cNvSpPr>
            <a:spLocks noGrp="1"/>
          </p:cNvSpPr>
          <p:nvPr>
            <p:ph idx="1"/>
          </p:nvPr>
        </p:nvSpPr>
        <p:spPr>
          <a:xfrm>
            <a:off x="1484311" y="2666999"/>
            <a:ext cx="9874856" cy="2085305"/>
          </a:xfrm>
        </p:spPr>
        <p:txBody>
          <a:bodyPr>
            <a:normAutofit fontScale="85000" lnSpcReduction="20000"/>
          </a:bodyPr>
          <a:lstStyle/>
          <a:p>
            <a:r>
              <a:rPr lang="es-CR" b="1" i="1" dirty="0" err="1"/>
              <a:t>J.F.Kennedy</a:t>
            </a:r>
            <a:endParaRPr lang="es-CR" b="1" i="1" dirty="0"/>
          </a:p>
          <a:p>
            <a:pPr marL="0" indent="0">
              <a:buNone/>
            </a:pPr>
            <a:r>
              <a:rPr lang="es-CR" dirty="0" smtClean="0"/>
              <a:t>J.F</a:t>
            </a:r>
            <a:r>
              <a:rPr lang="es-CR" dirty="0"/>
              <a:t>. Kennedy, fue el trigésimo quinto Presidente de los Estados Unidos. Nació el 29 de mayo de 1917 en Massachusetts y murió en Texas el 22 de noviembre de </a:t>
            </a:r>
            <a:r>
              <a:rPr lang="es-CR" dirty="0" smtClean="0"/>
              <a:t>1963. Ejerció </a:t>
            </a:r>
            <a:r>
              <a:rPr lang="es-CR" dirty="0"/>
              <a:t>como presidente desde 1961 hasta su asesinato en </a:t>
            </a:r>
            <a:r>
              <a:rPr lang="es-CR" dirty="0" smtClean="0"/>
              <a:t>1963. Durante </a:t>
            </a:r>
            <a:r>
              <a:rPr lang="es-CR" dirty="0"/>
              <a:t>su gobierno tuvo lugar el invasión de Bahía de Cochinos, la crisis de los misiles de Cuba, la construcción del Muro de Berlín, el inicio de la carrera espacial, la consolidación del Movimiento por los Derechos Civiles en Estados Unidos, así como los primeros eventos de la Guerra de Vietnam.</a:t>
            </a:r>
          </a:p>
        </p:txBody>
      </p:sp>
      <p:pic>
        <p:nvPicPr>
          <p:cNvPr id="4" name="Imagen 3"/>
          <p:cNvPicPr>
            <a:picLocks noChangeAspect="1"/>
          </p:cNvPicPr>
          <p:nvPr/>
        </p:nvPicPr>
        <p:blipFill>
          <a:blip r:embed="rId2"/>
          <a:stretch>
            <a:fillRect/>
          </a:stretch>
        </p:blipFill>
        <p:spPr>
          <a:xfrm>
            <a:off x="4398537" y="4752304"/>
            <a:ext cx="2556054" cy="1946320"/>
          </a:xfrm>
          <a:prstGeom prst="rect">
            <a:avLst/>
          </a:prstGeom>
        </p:spPr>
      </p:pic>
    </p:spTree>
    <p:extLst>
      <p:ext uri="{BB962C8B-B14F-4D97-AF65-F5344CB8AC3E}">
        <p14:creationId xmlns:p14="http://schemas.microsoft.com/office/powerpoint/2010/main" val="36010466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CR" dirty="0"/>
              <a:t>DESCRIBA A CADA LIDER QUE PARTICIPO EN LA GUERRA FRIA SEGÚN REGION DE PROCEDNCIA</a:t>
            </a:r>
          </a:p>
        </p:txBody>
      </p:sp>
      <p:sp>
        <p:nvSpPr>
          <p:cNvPr id="3" name="Marcador de contenido 2"/>
          <p:cNvSpPr>
            <a:spLocks noGrp="1"/>
          </p:cNvSpPr>
          <p:nvPr>
            <p:ph idx="1"/>
          </p:nvPr>
        </p:nvSpPr>
        <p:spPr>
          <a:xfrm>
            <a:off x="1484310" y="2666999"/>
            <a:ext cx="9887735" cy="2175457"/>
          </a:xfrm>
        </p:spPr>
        <p:txBody>
          <a:bodyPr>
            <a:normAutofit fontScale="85000" lnSpcReduction="10000"/>
          </a:bodyPr>
          <a:lstStyle/>
          <a:p>
            <a:r>
              <a:rPr lang="es-CR" b="1" i="1" dirty="0"/>
              <a:t>Harry S. Truman</a:t>
            </a:r>
          </a:p>
          <a:p>
            <a:pPr marL="0" indent="0">
              <a:buNone/>
            </a:pPr>
            <a:r>
              <a:rPr lang="es-CR" dirty="0" smtClean="0"/>
              <a:t>Nació </a:t>
            </a:r>
            <a:r>
              <a:rPr lang="es-CR" dirty="0"/>
              <a:t>el 11 de mayo 1884 a Missouri y murió el 26 de diciembre de 1972 en fue el trigésimo tercer presidente de Estados Unidos. Fue vicepresidente primero, junto a </a:t>
            </a:r>
            <a:r>
              <a:rPr lang="es-CR" dirty="0" err="1"/>
              <a:t>F.D.Roosvelt</a:t>
            </a:r>
            <a:r>
              <a:rPr lang="es-CR" dirty="0"/>
              <a:t>, pero cuando éste murió pasó a ser el presidente. En las siguientes elecciones fue </a:t>
            </a:r>
            <a:r>
              <a:rPr lang="es-CR" dirty="0" smtClean="0"/>
              <a:t>reelegido. La </a:t>
            </a:r>
            <a:r>
              <a:rPr lang="es-CR" dirty="0"/>
              <a:t>presidencia de Truman fue abundante en acontecimientos históricos de todo tipo (final de la Segunda Guerra Mundial, lanzamiento de las primeras armas nucleares arrojadas en la historia sobre población civil, inicio de la guerra fría, fundación de la ONU, guerra de Corea ).</a:t>
            </a:r>
          </a:p>
        </p:txBody>
      </p:sp>
      <p:pic>
        <p:nvPicPr>
          <p:cNvPr id="4" name="Imagen 3"/>
          <p:cNvPicPr>
            <a:picLocks noChangeAspect="1"/>
          </p:cNvPicPr>
          <p:nvPr/>
        </p:nvPicPr>
        <p:blipFill>
          <a:blip r:embed="rId2"/>
          <a:stretch>
            <a:fillRect/>
          </a:stretch>
        </p:blipFill>
        <p:spPr>
          <a:xfrm>
            <a:off x="5602310" y="4842456"/>
            <a:ext cx="1630988" cy="2015544"/>
          </a:xfrm>
          <a:prstGeom prst="rect">
            <a:avLst/>
          </a:prstGeom>
        </p:spPr>
      </p:pic>
    </p:spTree>
    <p:extLst>
      <p:ext uri="{BB962C8B-B14F-4D97-AF65-F5344CB8AC3E}">
        <p14:creationId xmlns:p14="http://schemas.microsoft.com/office/powerpoint/2010/main" val="9718888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373488"/>
            <a:ext cx="10018713" cy="811368"/>
          </a:xfrm>
        </p:spPr>
        <p:txBody>
          <a:bodyPr>
            <a:normAutofit/>
          </a:bodyPr>
          <a:lstStyle/>
          <a:p>
            <a:pPr algn="l"/>
            <a:r>
              <a:rPr lang="es-ES" dirty="0" smtClean="0"/>
              <a:t>Conflictos Étnicos * Religioso * Políticos </a:t>
            </a:r>
            <a:endParaRPr lang="es-CR" dirty="0"/>
          </a:p>
        </p:txBody>
      </p:sp>
      <p:sp>
        <p:nvSpPr>
          <p:cNvPr id="3" name="Marcador de contenido 2"/>
          <p:cNvSpPr>
            <a:spLocks noGrp="1"/>
          </p:cNvSpPr>
          <p:nvPr>
            <p:ph idx="1"/>
          </p:nvPr>
        </p:nvSpPr>
        <p:spPr>
          <a:xfrm>
            <a:off x="1484310" y="1481069"/>
            <a:ext cx="10018713" cy="5203065"/>
          </a:xfrm>
        </p:spPr>
        <p:txBody>
          <a:bodyPr>
            <a:normAutofit fontScale="25000" lnSpcReduction="20000"/>
          </a:bodyPr>
          <a:lstStyle/>
          <a:p>
            <a:pPr marL="0" indent="0">
              <a:buNone/>
            </a:pPr>
            <a:endParaRPr lang="es-ES" b="1" i="1" dirty="0" smtClean="0"/>
          </a:p>
          <a:p>
            <a:pPr marL="0" indent="0">
              <a:buNone/>
            </a:pPr>
            <a:endParaRPr lang="es-ES" b="1" i="1" dirty="0"/>
          </a:p>
          <a:p>
            <a:pPr marL="0" indent="0">
              <a:buNone/>
            </a:pPr>
            <a:endParaRPr lang="es-ES" b="1" i="1" dirty="0"/>
          </a:p>
          <a:p>
            <a:pPr marL="0" indent="0">
              <a:buNone/>
            </a:pPr>
            <a:r>
              <a:rPr lang="es-ES" sz="9600" b="1" i="1" dirty="0" smtClean="0"/>
              <a:t>LOS BALCANES</a:t>
            </a:r>
          </a:p>
          <a:p>
            <a:pPr marL="0" indent="0">
              <a:buNone/>
            </a:pPr>
            <a:r>
              <a:rPr lang="es-ES" sz="8000" i="1" dirty="0" smtClean="0"/>
              <a:t>-</a:t>
            </a:r>
            <a:r>
              <a:rPr lang="es-ES" sz="8000" dirty="0" smtClean="0"/>
              <a:t>TIEMPO: 1991</a:t>
            </a:r>
            <a:endParaRPr lang="es-ES" sz="8000" dirty="0" smtClean="0"/>
          </a:p>
          <a:p>
            <a:pPr marL="0" indent="0">
              <a:buNone/>
            </a:pPr>
            <a:r>
              <a:rPr lang="es-ES" sz="8000" dirty="0" smtClean="0"/>
              <a:t>-ESPACIO:  en países como Serbia, Croacia, Bosnia y Albania </a:t>
            </a:r>
            <a:endParaRPr lang="es-ES" sz="8000" dirty="0" smtClean="0"/>
          </a:p>
          <a:p>
            <a:pPr marL="0" indent="0">
              <a:buNone/>
            </a:pPr>
            <a:r>
              <a:rPr lang="es-ES" sz="8000" dirty="0" smtClean="0"/>
              <a:t>-CAUSAS: muerte del presidente </a:t>
            </a:r>
            <a:r>
              <a:rPr lang="es-ES" sz="8000" dirty="0" err="1" smtClean="0"/>
              <a:t>Josip</a:t>
            </a:r>
            <a:r>
              <a:rPr lang="es-ES" sz="8000" dirty="0" smtClean="0"/>
              <a:t> </a:t>
            </a:r>
            <a:r>
              <a:rPr lang="es-ES" sz="8000" dirty="0" err="1" smtClean="0"/>
              <a:t>Broz</a:t>
            </a:r>
            <a:r>
              <a:rPr lang="es-ES" sz="8000" dirty="0" smtClean="0"/>
              <a:t> ( tito )</a:t>
            </a:r>
            <a:endParaRPr lang="es-ES" sz="8000" dirty="0" smtClean="0"/>
          </a:p>
          <a:p>
            <a:pPr marL="0" indent="0">
              <a:buNone/>
            </a:pPr>
            <a:r>
              <a:rPr lang="es-ES" sz="8000" dirty="0" smtClean="0"/>
              <a:t>-OBJETIVO </a:t>
            </a:r>
            <a:r>
              <a:rPr lang="es-ES" sz="8000" dirty="0" smtClean="0"/>
              <a:t>DEL CONFLICTO</a:t>
            </a:r>
            <a:r>
              <a:rPr lang="es-ES" sz="8000" dirty="0" smtClean="0"/>
              <a:t>: entre 1991 y 1992, inicio la campaña de </a:t>
            </a:r>
            <a:r>
              <a:rPr lang="es-ES" sz="8000" dirty="0" err="1" smtClean="0"/>
              <a:t>reunificion</a:t>
            </a:r>
            <a:r>
              <a:rPr lang="es-ES" sz="8000" dirty="0" smtClean="0"/>
              <a:t> para construir la Gran Serbia.</a:t>
            </a:r>
            <a:endParaRPr lang="es-ES" sz="8000" dirty="0" smtClean="0"/>
          </a:p>
          <a:p>
            <a:pPr marL="0" indent="0">
              <a:buNone/>
            </a:pPr>
            <a:r>
              <a:rPr lang="es-ES" sz="8000" dirty="0" smtClean="0"/>
              <a:t>-CARACTERISTICAS: Croacia y Eslovenia con mayor crecimiento económico empezaron a tener problemas con el resto de las republicas.  </a:t>
            </a:r>
            <a:endParaRPr lang="es-ES" sz="8000" dirty="0" smtClean="0"/>
          </a:p>
          <a:p>
            <a:pPr marL="0" indent="0">
              <a:buNone/>
            </a:pPr>
            <a:r>
              <a:rPr lang="es-ES" sz="8000" dirty="0" smtClean="0"/>
              <a:t>-REGIONES </a:t>
            </a:r>
            <a:r>
              <a:rPr lang="es-ES" sz="8000" dirty="0" smtClean="0"/>
              <a:t>PARTICIPANTES</a:t>
            </a:r>
            <a:r>
              <a:rPr lang="es-ES" sz="8000" dirty="0" smtClean="0"/>
              <a:t>: Serbia, Croacia, Bosnia-Herzegovina y Albania.</a:t>
            </a:r>
            <a:endParaRPr lang="es-ES" sz="8000" dirty="0" smtClean="0"/>
          </a:p>
          <a:p>
            <a:pPr marL="0" indent="0">
              <a:buNone/>
            </a:pPr>
            <a:r>
              <a:rPr lang="es-ES" sz="8000" dirty="0" smtClean="0"/>
              <a:t>-CONSECUENCIAS POLITICAS: para lograr la paz las fuerzas multinacionales de la OTAN intervinieron. En 1999 se firmo la paz y el territorio quedo dividido</a:t>
            </a:r>
            <a:endParaRPr lang="es-ES" sz="8000" dirty="0" smtClean="0"/>
          </a:p>
          <a:p>
            <a:pPr marL="0" indent="0">
              <a:buNone/>
            </a:pPr>
            <a:r>
              <a:rPr lang="es-ES" sz="8000" dirty="0" smtClean="0"/>
              <a:t>-CONSECUENCIAS SOCIALES: Serbia bombardeo Sarajevo ( capital multiétnica ) y </a:t>
            </a:r>
            <a:r>
              <a:rPr lang="es-ES" sz="8000" dirty="0" err="1" smtClean="0"/>
              <a:t>cometio</a:t>
            </a:r>
            <a:r>
              <a:rPr lang="es-ES" sz="8000" dirty="0" smtClean="0"/>
              <a:t> toda clase de abusos contra la población. </a:t>
            </a:r>
            <a:endParaRPr lang="es-ES" sz="8000" dirty="0"/>
          </a:p>
          <a:p>
            <a:pPr marL="0" indent="0">
              <a:buNone/>
            </a:pPr>
            <a:endParaRPr lang="es-ES" b="1" i="1" dirty="0" smtClean="0"/>
          </a:p>
          <a:p>
            <a:pPr marL="0" indent="0">
              <a:buNone/>
            </a:pPr>
            <a:endParaRPr lang="es-ES" b="1" i="1" dirty="0"/>
          </a:p>
          <a:p>
            <a:pPr marL="0" indent="0">
              <a:buNone/>
            </a:pPr>
            <a:endParaRPr lang="es-ES" b="1" i="1" dirty="0" smtClean="0"/>
          </a:p>
          <a:p>
            <a:pPr marL="0" indent="0">
              <a:buNone/>
            </a:pPr>
            <a:endParaRPr lang="es-ES" b="1" i="1" dirty="0"/>
          </a:p>
          <a:p>
            <a:pPr marL="0" indent="0">
              <a:buNone/>
            </a:pPr>
            <a:endParaRPr lang="es-ES" b="1" i="1" dirty="0" smtClean="0"/>
          </a:p>
          <a:p>
            <a:pPr marL="0" indent="0">
              <a:buNone/>
            </a:pPr>
            <a:endParaRPr lang="es-ES" b="1" i="1" dirty="0" smtClean="0"/>
          </a:p>
          <a:p>
            <a:pPr marL="0" indent="0">
              <a:buNone/>
            </a:pPr>
            <a:endParaRPr lang="es-ES" dirty="0" smtClean="0"/>
          </a:p>
          <a:p>
            <a:endParaRPr lang="es-ES" b="1" i="1" dirty="0" smtClean="0"/>
          </a:p>
        </p:txBody>
      </p:sp>
    </p:spTree>
    <p:extLst>
      <p:ext uri="{BB962C8B-B14F-4D97-AF65-F5344CB8AC3E}">
        <p14:creationId xmlns:p14="http://schemas.microsoft.com/office/powerpoint/2010/main" val="38756648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115911"/>
            <a:ext cx="10018713" cy="734096"/>
          </a:xfrm>
        </p:spPr>
        <p:txBody>
          <a:bodyPr/>
          <a:lstStyle/>
          <a:p>
            <a:r>
              <a:rPr lang="es-ES" dirty="0" smtClean="0"/>
              <a:t>Conflictos Étnicos * Religiosos * Políticos</a:t>
            </a:r>
            <a:endParaRPr lang="es-CR" dirty="0"/>
          </a:p>
        </p:txBody>
      </p:sp>
      <p:sp>
        <p:nvSpPr>
          <p:cNvPr id="3" name="Marcador de contenido 2"/>
          <p:cNvSpPr>
            <a:spLocks noGrp="1"/>
          </p:cNvSpPr>
          <p:nvPr>
            <p:ph idx="1"/>
          </p:nvPr>
        </p:nvSpPr>
        <p:spPr>
          <a:xfrm>
            <a:off x="1484310" y="953037"/>
            <a:ext cx="10018713" cy="5589431"/>
          </a:xfrm>
        </p:spPr>
        <p:txBody>
          <a:bodyPr/>
          <a:lstStyle/>
          <a:p>
            <a:pPr marL="0" indent="0">
              <a:buNone/>
            </a:pPr>
            <a:r>
              <a:rPr lang="es-ES" b="1" i="1" dirty="0" smtClean="0"/>
              <a:t>Chechenia</a:t>
            </a:r>
          </a:p>
          <a:p>
            <a:pPr marL="0" indent="0">
              <a:buNone/>
            </a:pPr>
            <a:r>
              <a:rPr lang="es-CR" sz="2000" dirty="0"/>
              <a:t>TIEMPO</a:t>
            </a:r>
            <a:r>
              <a:rPr lang="es-CR" sz="2000" dirty="0" smtClean="0"/>
              <a:t>: 1991</a:t>
            </a:r>
            <a:endParaRPr lang="es-CR" sz="2000" dirty="0"/>
          </a:p>
          <a:p>
            <a:pPr marL="0" indent="0">
              <a:buNone/>
            </a:pPr>
            <a:r>
              <a:rPr lang="es-CR" sz="2000" dirty="0"/>
              <a:t>ESPACIO</a:t>
            </a:r>
            <a:r>
              <a:rPr lang="es-CR" sz="2000" dirty="0" smtClean="0"/>
              <a:t>: en unas partes de Rusia</a:t>
            </a:r>
            <a:endParaRPr lang="es-CR" sz="2000" dirty="0"/>
          </a:p>
          <a:p>
            <a:pPr marL="0" indent="0">
              <a:buNone/>
            </a:pPr>
            <a:r>
              <a:rPr lang="es-CR" sz="2000" dirty="0"/>
              <a:t>CAUSAS</a:t>
            </a:r>
            <a:r>
              <a:rPr lang="es-CR" sz="2000" dirty="0" smtClean="0"/>
              <a:t>: la destrucción del sistema socialista en la Unión Soviética significo la independencia de muchos territorios</a:t>
            </a:r>
            <a:r>
              <a:rPr lang="es-CR" sz="2000" dirty="0" smtClean="0"/>
              <a:t>; sin embargo;  por razones geopolíticas y geoeconómicas, para alcanzarla, otras regiones han librado violentas guerras .-</a:t>
            </a:r>
            <a:endParaRPr lang="es-CR" sz="2000" dirty="0"/>
          </a:p>
          <a:p>
            <a:pPr marL="0" indent="0">
              <a:buNone/>
            </a:pPr>
            <a:r>
              <a:rPr lang="es-CR" sz="2000" dirty="0"/>
              <a:t>OBJETIVO DEL CONFLICTO</a:t>
            </a:r>
            <a:r>
              <a:rPr lang="es-CR" sz="2000" dirty="0" smtClean="0"/>
              <a:t>: la Republica de Chechenia se independizo y Ingusetia se separo de Rusia y Chechenia</a:t>
            </a:r>
            <a:endParaRPr lang="es-CR" sz="2000" dirty="0"/>
          </a:p>
          <a:p>
            <a:pPr marL="0" indent="0">
              <a:buNone/>
            </a:pPr>
            <a:r>
              <a:rPr lang="es-CR" sz="2000" dirty="0"/>
              <a:t>REGIONES PARTICIPANTES</a:t>
            </a:r>
            <a:r>
              <a:rPr lang="es-CR" sz="2000" dirty="0" smtClean="0"/>
              <a:t>: Rusia, Chechenia y Ingusetia</a:t>
            </a:r>
            <a:endParaRPr lang="es-CR" sz="2000" dirty="0"/>
          </a:p>
          <a:p>
            <a:pPr marL="0" indent="0">
              <a:buNone/>
            </a:pPr>
            <a:r>
              <a:rPr lang="es-CR" sz="2000" dirty="0"/>
              <a:t>CONSECUENCIAS POLITICAS:</a:t>
            </a:r>
          </a:p>
          <a:p>
            <a:pPr marL="0" indent="0">
              <a:buNone/>
            </a:pPr>
            <a:r>
              <a:rPr lang="es-CR" sz="2000" dirty="0"/>
              <a:t>CONSECUENCIAS SOCIALES:</a:t>
            </a:r>
          </a:p>
          <a:p>
            <a:pPr marL="0" indent="0">
              <a:buNone/>
            </a:pPr>
            <a:r>
              <a:rPr lang="es-CR" sz="2000" dirty="0"/>
              <a:t>CONCECUENCIAS ECONOMOCAS:</a:t>
            </a:r>
          </a:p>
          <a:p>
            <a:pPr marL="0" indent="0">
              <a:buNone/>
            </a:pPr>
            <a:endParaRPr lang="es-CR" b="1" i="1" dirty="0"/>
          </a:p>
          <a:p>
            <a:pPr marL="0" indent="0">
              <a:buNone/>
            </a:pPr>
            <a:endParaRPr lang="es-CR" b="1" i="1" dirty="0"/>
          </a:p>
        </p:txBody>
      </p:sp>
    </p:spTree>
    <p:extLst>
      <p:ext uri="{BB962C8B-B14F-4D97-AF65-F5344CB8AC3E}">
        <p14:creationId xmlns:p14="http://schemas.microsoft.com/office/powerpoint/2010/main" val="12750906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231820"/>
            <a:ext cx="10018713" cy="1056067"/>
          </a:xfrm>
        </p:spPr>
        <p:txBody>
          <a:bodyPr>
            <a:normAutofit/>
          </a:bodyPr>
          <a:lstStyle/>
          <a:p>
            <a:r>
              <a:rPr lang="es-CR" dirty="0"/>
              <a:t>Conflictos Étnicos * Religiosos * Políticos</a:t>
            </a:r>
          </a:p>
        </p:txBody>
      </p:sp>
      <p:sp>
        <p:nvSpPr>
          <p:cNvPr id="5" name="Marcador de contenido 4"/>
          <p:cNvSpPr>
            <a:spLocks noGrp="1"/>
          </p:cNvSpPr>
          <p:nvPr>
            <p:ph idx="1"/>
          </p:nvPr>
        </p:nvSpPr>
        <p:spPr>
          <a:xfrm>
            <a:off x="1484310" y="1455313"/>
            <a:ext cx="10018713" cy="5280338"/>
          </a:xfrm>
        </p:spPr>
        <p:txBody>
          <a:bodyPr>
            <a:normAutofit/>
          </a:bodyPr>
          <a:lstStyle/>
          <a:p>
            <a:pPr marL="0" indent="0">
              <a:buNone/>
            </a:pPr>
            <a:r>
              <a:rPr lang="es-ES" b="1" i="1" dirty="0" smtClean="0"/>
              <a:t>China * Taiwán</a:t>
            </a:r>
            <a:endParaRPr lang="es-CR" b="1" i="1" dirty="0" smtClean="0"/>
          </a:p>
          <a:p>
            <a:r>
              <a:rPr lang="es-CR" dirty="0" smtClean="0"/>
              <a:t>TIEMPO</a:t>
            </a:r>
            <a:r>
              <a:rPr lang="es-CR" dirty="0"/>
              <a:t>:</a:t>
            </a:r>
          </a:p>
          <a:p>
            <a:r>
              <a:rPr lang="es-CR" dirty="0"/>
              <a:t>ESPACIO:</a:t>
            </a:r>
          </a:p>
          <a:p>
            <a:r>
              <a:rPr lang="es-CR" dirty="0"/>
              <a:t>CAUSAS:</a:t>
            </a:r>
          </a:p>
          <a:p>
            <a:r>
              <a:rPr lang="es-CR" dirty="0"/>
              <a:t>OBJETIVO DEL CONFLICTO:</a:t>
            </a:r>
          </a:p>
          <a:p>
            <a:r>
              <a:rPr lang="es-CR" dirty="0"/>
              <a:t>CARACTERISTICAS:</a:t>
            </a:r>
          </a:p>
          <a:p>
            <a:r>
              <a:rPr lang="es-CR" dirty="0"/>
              <a:t>REGIONES PARTICIPANTES:</a:t>
            </a:r>
          </a:p>
          <a:p>
            <a:r>
              <a:rPr lang="es-CR" dirty="0"/>
              <a:t>CONSECUENCIAS POLITICAS:</a:t>
            </a:r>
          </a:p>
          <a:p>
            <a:r>
              <a:rPr lang="es-CR" dirty="0"/>
              <a:t>CONSECUENCIAS SOCIALES:</a:t>
            </a:r>
          </a:p>
          <a:p>
            <a:r>
              <a:rPr lang="es-CR" dirty="0"/>
              <a:t>CONCECUENCIAS ECONOMOCAS:</a:t>
            </a:r>
          </a:p>
          <a:p>
            <a:endParaRPr lang="es-CR" dirty="0"/>
          </a:p>
        </p:txBody>
      </p:sp>
    </p:spTree>
    <p:extLst>
      <p:ext uri="{BB962C8B-B14F-4D97-AF65-F5344CB8AC3E}">
        <p14:creationId xmlns:p14="http://schemas.microsoft.com/office/powerpoint/2010/main" val="2342827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685801"/>
            <a:ext cx="10018713" cy="614966"/>
          </a:xfrm>
        </p:spPr>
        <p:txBody>
          <a:bodyPr>
            <a:normAutofit fontScale="90000"/>
          </a:bodyPr>
          <a:lstStyle/>
          <a:p>
            <a:r>
              <a:rPr lang="es-CR" dirty="0"/>
              <a:t>Conflictos Étnicos * Religiosos * Políticos</a:t>
            </a:r>
          </a:p>
        </p:txBody>
      </p:sp>
      <p:sp>
        <p:nvSpPr>
          <p:cNvPr id="3" name="Marcador de contenido 2"/>
          <p:cNvSpPr>
            <a:spLocks noGrp="1"/>
          </p:cNvSpPr>
          <p:nvPr>
            <p:ph idx="1"/>
          </p:nvPr>
        </p:nvSpPr>
        <p:spPr>
          <a:xfrm>
            <a:off x="1484310" y="1596981"/>
            <a:ext cx="10018713" cy="5112912"/>
          </a:xfrm>
        </p:spPr>
        <p:txBody>
          <a:bodyPr>
            <a:normAutofit fontScale="92500" lnSpcReduction="10000"/>
          </a:bodyPr>
          <a:lstStyle/>
          <a:p>
            <a:pPr marL="0" indent="0">
              <a:buNone/>
            </a:pPr>
            <a:endParaRPr lang="es-ES" b="1" i="1" dirty="0" smtClean="0"/>
          </a:p>
          <a:p>
            <a:pPr marL="0" indent="0">
              <a:buNone/>
            </a:pPr>
            <a:r>
              <a:rPr lang="es-ES" b="1" i="1" dirty="0" smtClean="0"/>
              <a:t>India * Pakistán</a:t>
            </a:r>
          </a:p>
          <a:p>
            <a:pPr marL="0" indent="0">
              <a:buNone/>
            </a:pPr>
            <a:r>
              <a:rPr lang="es-CR" dirty="0"/>
              <a:t>TIEMPO:</a:t>
            </a:r>
          </a:p>
          <a:p>
            <a:pPr marL="0" indent="0">
              <a:buNone/>
            </a:pPr>
            <a:r>
              <a:rPr lang="es-CR" dirty="0"/>
              <a:t>ESPACIO:</a:t>
            </a:r>
          </a:p>
          <a:p>
            <a:pPr marL="0" indent="0">
              <a:buNone/>
            </a:pPr>
            <a:r>
              <a:rPr lang="es-CR" dirty="0"/>
              <a:t>CAUSAS:</a:t>
            </a:r>
          </a:p>
          <a:p>
            <a:pPr marL="0" indent="0">
              <a:buNone/>
            </a:pPr>
            <a:r>
              <a:rPr lang="es-CR" dirty="0"/>
              <a:t>OBJETIVO DEL CONFLICTO:</a:t>
            </a:r>
          </a:p>
          <a:p>
            <a:pPr marL="0" indent="0">
              <a:buNone/>
            </a:pPr>
            <a:r>
              <a:rPr lang="es-CR" dirty="0"/>
              <a:t>CARACTERISTICAS:</a:t>
            </a:r>
          </a:p>
          <a:p>
            <a:pPr marL="0" indent="0">
              <a:buNone/>
            </a:pPr>
            <a:r>
              <a:rPr lang="es-CR" dirty="0"/>
              <a:t>REGIONES PARTICIPANTES:</a:t>
            </a:r>
          </a:p>
          <a:p>
            <a:pPr marL="0" indent="0">
              <a:buNone/>
            </a:pPr>
            <a:r>
              <a:rPr lang="es-CR" dirty="0"/>
              <a:t>CONSECUENCIAS POLITICAS:</a:t>
            </a:r>
          </a:p>
          <a:p>
            <a:pPr marL="0" indent="0">
              <a:buNone/>
            </a:pPr>
            <a:r>
              <a:rPr lang="es-CR" dirty="0"/>
              <a:t>CONSECUENCIAS SOCIALES:</a:t>
            </a:r>
          </a:p>
          <a:p>
            <a:pPr marL="0" indent="0">
              <a:buNone/>
            </a:pPr>
            <a:r>
              <a:rPr lang="es-CR" dirty="0"/>
              <a:t>CONCECUENCIAS ECONOMOCAS:</a:t>
            </a:r>
          </a:p>
          <a:p>
            <a:pPr marL="0" indent="0">
              <a:buNone/>
            </a:pPr>
            <a:endParaRPr lang="es-CR" dirty="0"/>
          </a:p>
        </p:txBody>
      </p:sp>
    </p:spTree>
    <p:extLst>
      <p:ext uri="{BB962C8B-B14F-4D97-AF65-F5344CB8AC3E}">
        <p14:creationId xmlns:p14="http://schemas.microsoft.com/office/powerpoint/2010/main" val="15689974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103032"/>
            <a:ext cx="10018713" cy="721216"/>
          </a:xfrm>
        </p:spPr>
        <p:txBody>
          <a:bodyPr/>
          <a:lstStyle/>
          <a:p>
            <a:r>
              <a:rPr lang="es-ES" dirty="0" smtClean="0"/>
              <a:t>GUERRA FRIA 1945*1989</a:t>
            </a:r>
            <a:endParaRPr lang="es-CR" dirty="0"/>
          </a:p>
        </p:txBody>
      </p:sp>
      <p:sp>
        <p:nvSpPr>
          <p:cNvPr id="3" name="Marcador de contenido 2"/>
          <p:cNvSpPr>
            <a:spLocks noGrp="1"/>
          </p:cNvSpPr>
          <p:nvPr>
            <p:ph idx="1"/>
          </p:nvPr>
        </p:nvSpPr>
        <p:spPr>
          <a:xfrm>
            <a:off x="1484310" y="940158"/>
            <a:ext cx="10018713" cy="5615187"/>
          </a:xfrm>
        </p:spPr>
        <p:txBody>
          <a:bodyPr>
            <a:normAutofit fontScale="70000" lnSpcReduction="20000"/>
          </a:bodyPr>
          <a:lstStyle/>
          <a:p>
            <a:r>
              <a:rPr lang="es-CR" dirty="0"/>
              <a:t>Contexto</a:t>
            </a:r>
          </a:p>
          <a:p>
            <a:r>
              <a:rPr lang="es-CR" dirty="0"/>
              <a:t>Tiempo: Esta guerra tuvo aproximadamente un tiempo de 44 años, de 1945 a 1989.</a:t>
            </a:r>
          </a:p>
          <a:p>
            <a:r>
              <a:rPr lang="es-CR" dirty="0"/>
              <a:t>Espacio: los conflictos de la Guerra Fría se dieron entre los países de Estados Unidos y Rusia, pero estos nunca lucharon directamente. Los enfrentamientos se dieron en países como China-Taiwán, Corea, Pakistán-India, Israel-Palestina, entre otros espacios.</a:t>
            </a:r>
          </a:p>
          <a:p>
            <a:r>
              <a:rPr lang="es-CR" dirty="0"/>
              <a:t>Concepto: Se presentó una rivalidad creciente entre las dos grandes potencias, cada una deseosa de acrecentar sus áreas de influencia para ganarle a la otra hegemonía mundial.</a:t>
            </a:r>
          </a:p>
          <a:p>
            <a:r>
              <a:rPr lang="es-CR" dirty="0"/>
              <a:t>Características</a:t>
            </a:r>
          </a:p>
          <a:p>
            <a:r>
              <a:rPr lang="es-CR" dirty="0"/>
              <a:t>Políticas: U.S.A: OTAN 1949, Organización del trato del Atlántico Norte, Oposición al poderío e influencia de la URSS.</a:t>
            </a:r>
          </a:p>
          <a:p>
            <a:r>
              <a:rPr lang="es-CR" dirty="0"/>
              <a:t>Rusia: Países de Europa Oriental, Pacto de Varsovia, Respuesta a la OTAN.</a:t>
            </a:r>
          </a:p>
          <a:p>
            <a:r>
              <a:rPr lang="es-CR" dirty="0"/>
              <a:t>Sociales (U.S.A, U.R.S.S): Involucraron los demás pueblos del orbe en el conflicto bipolar, la detonación de la primera bomba atómica soviética, el gobierno norteamericano que duplico los gastos en defensa, apuraron el sistema de alianzas con diversos países.</a:t>
            </a:r>
          </a:p>
          <a:p>
            <a:r>
              <a:rPr lang="es-CR" dirty="0"/>
              <a:t>Económicas: competencia entre ideologías económicas como el comunismo y el capitalismo.</a:t>
            </a:r>
          </a:p>
          <a:p>
            <a:r>
              <a:rPr lang="es-CR" dirty="0"/>
              <a:t> Estados Unidos con poderío económico ayudo en la reconstrucción de las naciones afectadas en la 2GM y de los países pobres a cambio de amplias facilidades para la penetración económica y política.</a:t>
            </a:r>
          </a:p>
          <a:p>
            <a:r>
              <a:rPr lang="es-CR" dirty="0"/>
              <a:t> Rusia estableció un sistema económico integrado, con el control de las economías de sus aliados.</a:t>
            </a:r>
          </a:p>
          <a:p>
            <a:endParaRPr lang="es-CR" dirty="0"/>
          </a:p>
        </p:txBody>
      </p:sp>
    </p:spTree>
    <p:extLst>
      <p:ext uri="{BB962C8B-B14F-4D97-AF65-F5344CB8AC3E}">
        <p14:creationId xmlns:p14="http://schemas.microsoft.com/office/powerpoint/2010/main" val="11657531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685801"/>
            <a:ext cx="10018713" cy="795270"/>
          </a:xfrm>
        </p:spPr>
        <p:txBody>
          <a:bodyPr/>
          <a:lstStyle/>
          <a:p>
            <a:r>
              <a:rPr lang="es-CR" dirty="0"/>
              <a:t>Conflictos Étnicos * Religiosos * Políticos</a:t>
            </a:r>
          </a:p>
        </p:txBody>
      </p:sp>
      <p:sp>
        <p:nvSpPr>
          <p:cNvPr id="3" name="Marcador de contenido 2"/>
          <p:cNvSpPr>
            <a:spLocks noGrp="1"/>
          </p:cNvSpPr>
          <p:nvPr>
            <p:ph idx="1"/>
          </p:nvPr>
        </p:nvSpPr>
        <p:spPr>
          <a:xfrm>
            <a:off x="1484310" y="1751527"/>
            <a:ext cx="10018713" cy="4855335"/>
          </a:xfrm>
        </p:spPr>
        <p:txBody>
          <a:bodyPr>
            <a:normAutofit lnSpcReduction="10000"/>
          </a:bodyPr>
          <a:lstStyle/>
          <a:p>
            <a:pPr marL="0" indent="0">
              <a:buNone/>
            </a:pPr>
            <a:r>
              <a:rPr lang="es-ES" b="1" i="1" dirty="0" smtClean="0"/>
              <a:t>Corea</a:t>
            </a:r>
          </a:p>
          <a:p>
            <a:pPr marL="0" indent="0">
              <a:buNone/>
            </a:pPr>
            <a:r>
              <a:rPr lang="es-CR" dirty="0"/>
              <a:t>TIEMPO:</a:t>
            </a:r>
          </a:p>
          <a:p>
            <a:pPr marL="0" indent="0">
              <a:buNone/>
            </a:pPr>
            <a:r>
              <a:rPr lang="es-CR" dirty="0"/>
              <a:t>ESPACIO:</a:t>
            </a:r>
          </a:p>
          <a:p>
            <a:pPr marL="0" indent="0">
              <a:buNone/>
            </a:pPr>
            <a:r>
              <a:rPr lang="es-CR" dirty="0"/>
              <a:t>CAUSAS:</a:t>
            </a:r>
          </a:p>
          <a:p>
            <a:pPr marL="0" indent="0">
              <a:buNone/>
            </a:pPr>
            <a:r>
              <a:rPr lang="es-CR" dirty="0"/>
              <a:t>OBJETIVO DEL CONFLICTO:</a:t>
            </a:r>
          </a:p>
          <a:p>
            <a:pPr marL="0" indent="0">
              <a:buNone/>
            </a:pPr>
            <a:r>
              <a:rPr lang="es-CR" dirty="0"/>
              <a:t>CARACTERISTICAS:</a:t>
            </a:r>
          </a:p>
          <a:p>
            <a:pPr marL="0" indent="0">
              <a:buNone/>
            </a:pPr>
            <a:r>
              <a:rPr lang="es-CR" dirty="0"/>
              <a:t>REGIONES PARTICIPANTES:</a:t>
            </a:r>
          </a:p>
          <a:p>
            <a:pPr marL="0" indent="0">
              <a:buNone/>
            </a:pPr>
            <a:r>
              <a:rPr lang="es-CR" dirty="0"/>
              <a:t>CONSECUENCIAS POLITICAS:</a:t>
            </a:r>
          </a:p>
          <a:p>
            <a:pPr marL="0" indent="0">
              <a:buNone/>
            </a:pPr>
            <a:r>
              <a:rPr lang="es-CR" dirty="0"/>
              <a:t>CONSECUENCIAS SOCIALES:</a:t>
            </a:r>
          </a:p>
          <a:p>
            <a:pPr marL="0" indent="0">
              <a:buNone/>
            </a:pPr>
            <a:r>
              <a:rPr lang="es-CR" dirty="0"/>
              <a:t>CONCECUENCIAS ECONOMOCAS:</a:t>
            </a:r>
          </a:p>
          <a:p>
            <a:pPr marL="0" indent="0">
              <a:buNone/>
            </a:pPr>
            <a:endParaRPr lang="es-CR" dirty="0"/>
          </a:p>
        </p:txBody>
      </p:sp>
    </p:spTree>
    <p:extLst>
      <p:ext uri="{BB962C8B-B14F-4D97-AF65-F5344CB8AC3E}">
        <p14:creationId xmlns:p14="http://schemas.microsoft.com/office/powerpoint/2010/main" val="10750889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685800"/>
            <a:ext cx="10018713" cy="717997"/>
          </a:xfrm>
        </p:spPr>
        <p:txBody>
          <a:bodyPr/>
          <a:lstStyle/>
          <a:p>
            <a:r>
              <a:rPr lang="es-CR" dirty="0"/>
              <a:t>Conflictos Étnicos * Religiosos * Políticos</a:t>
            </a:r>
          </a:p>
        </p:txBody>
      </p:sp>
      <p:sp>
        <p:nvSpPr>
          <p:cNvPr id="3" name="Marcador de contenido 2"/>
          <p:cNvSpPr>
            <a:spLocks noGrp="1"/>
          </p:cNvSpPr>
          <p:nvPr>
            <p:ph idx="1"/>
          </p:nvPr>
        </p:nvSpPr>
        <p:spPr>
          <a:xfrm>
            <a:off x="1484310" y="1674255"/>
            <a:ext cx="10018713" cy="5009880"/>
          </a:xfrm>
        </p:spPr>
        <p:txBody>
          <a:bodyPr>
            <a:normAutofit lnSpcReduction="10000"/>
          </a:bodyPr>
          <a:lstStyle/>
          <a:p>
            <a:pPr marL="0" indent="0">
              <a:buNone/>
            </a:pPr>
            <a:r>
              <a:rPr lang="es-ES" b="1" i="1" dirty="0" smtClean="0"/>
              <a:t>Israel * Palestina</a:t>
            </a:r>
          </a:p>
          <a:p>
            <a:pPr marL="0" indent="0">
              <a:buNone/>
            </a:pPr>
            <a:r>
              <a:rPr lang="es-CR" dirty="0"/>
              <a:t>TIEMPO:</a:t>
            </a:r>
          </a:p>
          <a:p>
            <a:pPr marL="0" indent="0">
              <a:buNone/>
            </a:pPr>
            <a:r>
              <a:rPr lang="es-CR" dirty="0"/>
              <a:t>ESPACIO:</a:t>
            </a:r>
          </a:p>
          <a:p>
            <a:pPr marL="0" indent="0">
              <a:buNone/>
            </a:pPr>
            <a:r>
              <a:rPr lang="es-CR" dirty="0"/>
              <a:t>CAUSAS:</a:t>
            </a:r>
          </a:p>
          <a:p>
            <a:pPr marL="0" indent="0">
              <a:buNone/>
            </a:pPr>
            <a:r>
              <a:rPr lang="es-CR" dirty="0"/>
              <a:t>OBJETIVO DEL CONFLICTO:</a:t>
            </a:r>
          </a:p>
          <a:p>
            <a:pPr marL="0" indent="0">
              <a:buNone/>
            </a:pPr>
            <a:r>
              <a:rPr lang="es-CR" dirty="0"/>
              <a:t>CARACTERISTICAS:</a:t>
            </a:r>
          </a:p>
          <a:p>
            <a:pPr marL="0" indent="0">
              <a:buNone/>
            </a:pPr>
            <a:r>
              <a:rPr lang="es-CR" dirty="0"/>
              <a:t>REGIONES PARTICIPANTES:</a:t>
            </a:r>
          </a:p>
          <a:p>
            <a:pPr marL="0" indent="0">
              <a:buNone/>
            </a:pPr>
            <a:r>
              <a:rPr lang="es-CR" dirty="0"/>
              <a:t>CONSECUENCIAS POLITICAS:</a:t>
            </a:r>
          </a:p>
          <a:p>
            <a:pPr marL="0" indent="0">
              <a:buNone/>
            </a:pPr>
            <a:r>
              <a:rPr lang="es-CR" dirty="0"/>
              <a:t>CONSECUENCIAS SOCIALES:</a:t>
            </a:r>
          </a:p>
          <a:p>
            <a:pPr marL="0" indent="0">
              <a:buNone/>
            </a:pPr>
            <a:r>
              <a:rPr lang="es-CR" dirty="0"/>
              <a:t>CONCECUENCIAS ECONOMOCAS:</a:t>
            </a:r>
          </a:p>
          <a:p>
            <a:pPr marL="0" indent="0">
              <a:buNone/>
            </a:pPr>
            <a:endParaRPr lang="es-CR" dirty="0"/>
          </a:p>
        </p:txBody>
      </p:sp>
    </p:spTree>
    <p:extLst>
      <p:ext uri="{BB962C8B-B14F-4D97-AF65-F5344CB8AC3E}">
        <p14:creationId xmlns:p14="http://schemas.microsoft.com/office/powerpoint/2010/main" val="15353963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685801"/>
            <a:ext cx="10018713" cy="730876"/>
          </a:xfrm>
        </p:spPr>
        <p:txBody>
          <a:bodyPr/>
          <a:lstStyle/>
          <a:p>
            <a:r>
              <a:rPr lang="es-CR" dirty="0"/>
              <a:t>Conflictos Étnicos * Religiosos * Políticos</a:t>
            </a:r>
          </a:p>
        </p:txBody>
      </p:sp>
      <p:sp>
        <p:nvSpPr>
          <p:cNvPr id="3" name="Marcador de contenido 2"/>
          <p:cNvSpPr>
            <a:spLocks noGrp="1"/>
          </p:cNvSpPr>
          <p:nvPr>
            <p:ph idx="1"/>
          </p:nvPr>
        </p:nvSpPr>
        <p:spPr>
          <a:xfrm>
            <a:off x="1484310" y="1867437"/>
            <a:ext cx="10018713" cy="4739425"/>
          </a:xfrm>
        </p:spPr>
        <p:txBody>
          <a:bodyPr>
            <a:normAutofit fontScale="92500" lnSpcReduction="10000"/>
          </a:bodyPr>
          <a:lstStyle/>
          <a:p>
            <a:pPr marL="0" indent="0">
              <a:buNone/>
            </a:pPr>
            <a:r>
              <a:rPr lang="es-ES" b="1" i="1" dirty="0" smtClean="0"/>
              <a:t>Iraquíes * Kurdos * Chiitas</a:t>
            </a:r>
          </a:p>
          <a:p>
            <a:pPr marL="0" indent="0">
              <a:buNone/>
            </a:pPr>
            <a:r>
              <a:rPr lang="es-CR" dirty="0"/>
              <a:t>TIEMPO:</a:t>
            </a:r>
          </a:p>
          <a:p>
            <a:pPr marL="0" indent="0">
              <a:buNone/>
            </a:pPr>
            <a:r>
              <a:rPr lang="es-CR" dirty="0"/>
              <a:t>ESPACIO:</a:t>
            </a:r>
          </a:p>
          <a:p>
            <a:pPr marL="0" indent="0">
              <a:buNone/>
            </a:pPr>
            <a:r>
              <a:rPr lang="es-CR" dirty="0"/>
              <a:t>CAUSAS:</a:t>
            </a:r>
          </a:p>
          <a:p>
            <a:pPr marL="0" indent="0">
              <a:buNone/>
            </a:pPr>
            <a:r>
              <a:rPr lang="es-CR" dirty="0"/>
              <a:t>OBJETIVO DEL CONFLICTO:</a:t>
            </a:r>
          </a:p>
          <a:p>
            <a:pPr marL="0" indent="0">
              <a:buNone/>
            </a:pPr>
            <a:r>
              <a:rPr lang="es-CR" dirty="0"/>
              <a:t>CARACTERISTICAS:</a:t>
            </a:r>
          </a:p>
          <a:p>
            <a:pPr marL="0" indent="0">
              <a:buNone/>
            </a:pPr>
            <a:r>
              <a:rPr lang="es-CR" dirty="0"/>
              <a:t>REGIONES PARTICIPANTES:</a:t>
            </a:r>
          </a:p>
          <a:p>
            <a:pPr marL="0" indent="0">
              <a:buNone/>
            </a:pPr>
            <a:r>
              <a:rPr lang="es-CR" dirty="0"/>
              <a:t>CONSECUENCIAS POLITICAS:</a:t>
            </a:r>
          </a:p>
          <a:p>
            <a:pPr marL="0" indent="0">
              <a:buNone/>
            </a:pPr>
            <a:r>
              <a:rPr lang="es-CR" dirty="0"/>
              <a:t>CONSECUENCIAS SOCIALES:</a:t>
            </a:r>
          </a:p>
          <a:p>
            <a:pPr marL="0" indent="0">
              <a:buNone/>
            </a:pPr>
            <a:r>
              <a:rPr lang="es-CR" dirty="0"/>
              <a:t>CONCECUENCIAS ECONOMOCAS:</a:t>
            </a:r>
          </a:p>
          <a:p>
            <a:pPr marL="0" indent="0">
              <a:buNone/>
            </a:pPr>
            <a:endParaRPr lang="es-ES" dirty="0" smtClean="0"/>
          </a:p>
          <a:p>
            <a:pPr marL="0" indent="0">
              <a:buNone/>
            </a:pPr>
            <a:endParaRPr lang="es-CR" dirty="0"/>
          </a:p>
        </p:txBody>
      </p:sp>
    </p:spTree>
    <p:extLst>
      <p:ext uri="{BB962C8B-B14F-4D97-AF65-F5344CB8AC3E}">
        <p14:creationId xmlns:p14="http://schemas.microsoft.com/office/powerpoint/2010/main" val="33314285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0" y="634285"/>
            <a:ext cx="10018713" cy="756634"/>
          </a:xfrm>
        </p:spPr>
        <p:txBody>
          <a:bodyPr/>
          <a:lstStyle/>
          <a:p>
            <a:r>
              <a:rPr lang="es-CR" dirty="0"/>
              <a:t>Conflictos Étnicos * Religiosos * Políticos</a:t>
            </a:r>
          </a:p>
        </p:txBody>
      </p:sp>
      <p:sp>
        <p:nvSpPr>
          <p:cNvPr id="3" name="Marcador de contenido 2"/>
          <p:cNvSpPr>
            <a:spLocks noGrp="1"/>
          </p:cNvSpPr>
          <p:nvPr>
            <p:ph idx="1"/>
          </p:nvPr>
        </p:nvSpPr>
        <p:spPr>
          <a:xfrm>
            <a:off x="1484310" y="1584101"/>
            <a:ext cx="10018713" cy="5061398"/>
          </a:xfrm>
        </p:spPr>
        <p:txBody>
          <a:bodyPr>
            <a:normAutofit fontScale="92500" lnSpcReduction="10000"/>
          </a:bodyPr>
          <a:lstStyle/>
          <a:p>
            <a:pPr marL="0" indent="0">
              <a:buNone/>
            </a:pPr>
            <a:endParaRPr lang="es-ES" b="1" i="1" dirty="0" smtClean="0"/>
          </a:p>
          <a:p>
            <a:pPr marL="0" indent="0">
              <a:buNone/>
            </a:pPr>
            <a:r>
              <a:rPr lang="es-ES" b="1" i="1" dirty="0" smtClean="0"/>
              <a:t>Etiopia y Eritrea</a:t>
            </a:r>
          </a:p>
          <a:p>
            <a:pPr marL="0" indent="0">
              <a:buNone/>
            </a:pPr>
            <a:r>
              <a:rPr lang="es-CR" dirty="0"/>
              <a:t>TIEMPO:</a:t>
            </a:r>
          </a:p>
          <a:p>
            <a:pPr marL="0" indent="0">
              <a:buNone/>
            </a:pPr>
            <a:r>
              <a:rPr lang="es-CR" dirty="0"/>
              <a:t>ESPACIO:</a:t>
            </a:r>
          </a:p>
          <a:p>
            <a:pPr marL="0" indent="0">
              <a:buNone/>
            </a:pPr>
            <a:r>
              <a:rPr lang="es-CR" dirty="0"/>
              <a:t>CAUSAS:</a:t>
            </a:r>
          </a:p>
          <a:p>
            <a:pPr marL="0" indent="0">
              <a:buNone/>
            </a:pPr>
            <a:r>
              <a:rPr lang="es-CR" dirty="0"/>
              <a:t>OBJETIVO DEL CONFLICTO:</a:t>
            </a:r>
          </a:p>
          <a:p>
            <a:pPr marL="0" indent="0">
              <a:buNone/>
            </a:pPr>
            <a:r>
              <a:rPr lang="es-CR" dirty="0"/>
              <a:t>CARACTERISTICAS:</a:t>
            </a:r>
          </a:p>
          <a:p>
            <a:pPr marL="0" indent="0">
              <a:buNone/>
            </a:pPr>
            <a:r>
              <a:rPr lang="es-CR" dirty="0"/>
              <a:t>REGIONES PARTICIPANTES:</a:t>
            </a:r>
          </a:p>
          <a:p>
            <a:pPr marL="0" indent="0">
              <a:buNone/>
            </a:pPr>
            <a:r>
              <a:rPr lang="es-CR" dirty="0"/>
              <a:t>CONSECUENCIAS POLITICAS:</a:t>
            </a:r>
          </a:p>
          <a:p>
            <a:pPr marL="0" indent="0">
              <a:buNone/>
            </a:pPr>
            <a:r>
              <a:rPr lang="es-CR" dirty="0"/>
              <a:t>CONSECUENCIAS SOCIALES:</a:t>
            </a:r>
          </a:p>
          <a:p>
            <a:pPr marL="0" indent="0">
              <a:buNone/>
            </a:pPr>
            <a:r>
              <a:rPr lang="es-CR" dirty="0"/>
              <a:t>CONCECUENCIAS ECONOMOCAS:</a:t>
            </a:r>
          </a:p>
          <a:p>
            <a:pPr marL="0" indent="0">
              <a:buNone/>
            </a:pPr>
            <a:endParaRPr lang="es-ES" dirty="0" smtClean="0"/>
          </a:p>
          <a:p>
            <a:pPr marL="0" indent="0">
              <a:buNone/>
            </a:pPr>
            <a:endParaRPr lang="es-CR" b="1" i="1" dirty="0"/>
          </a:p>
        </p:txBody>
      </p:sp>
    </p:spTree>
    <p:extLst>
      <p:ext uri="{BB962C8B-B14F-4D97-AF65-F5344CB8AC3E}">
        <p14:creationId xmlns:p14="http://schemas.microsoft.com/office/powerpoint/2010/main" val="3025891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685800"/>
            <a:ext cx="10018713" cy="537693"/>
          </a:xfrm>
        </p:spPr>
        <p:txBody>
          <a:bodyPr>
            <a:normAutofit fontScale="90000"/>
          </a:bodyPr>
          <a:lstStyle/>
          <a:p>
            <a:r>
              <a:rPr lang="es-CR" dirty="0"/>
              <a:t>Conflictos Étnicos * Religiosos * Políticos</a:t>
            </a:r>
          </a:p>
        </p:txBody>
      </p:sp>
      <p:sp>
        <p:nvSpPr>
          <p:cNvPr id="3" name="Marcador de contenido 2"/>
          <p:cNvSpPr>
            <a:spLocks noGrp="1"/>
          </p:cNvSpPr>
          <p:nvPr>
            <p:ph idx="1"/>
          </p:nvPr>
        </p:nvSpPr>
        <p:spPr>
          <a:xfrm>
            <a:off x="1484310" y="1506828"/>
            <a:ext cx="10018713" cy="5100033"/>
          </a:xfrm>
        </p:spPr>
        <p:txBody>
          <a:bodyPr>
            <a:normAutofit lnSpcReduction="10000"/>
          </a:bodyPr>
          <a:lstStyle/>
          <a:p>
            <a:pPr marL="0" indent="0">
              <a:buNone/>
            </a:pPr>
            <a:r>
              <a:rPr lang="es-ES" b="1" i="1" dirty="0" smtClean="0"/>
              <a:t>Colombia</a:t>
            </a:r>
          </a:p>
          <a:p>
            <a:pPr marL="0" indent="0">
              <a:buNone/>
            </a:pPr>
            <a:r>
              <a:rPr lang="es-CR" dirty="0"/>
              <a:t>TIEMPO:</a:t>
            </a:r>
          </a:p>
          <a:p>
            <a:pPr marL="0" indent="0">
              <a:buNone/>
            </a:pPr>
            <a:r>
              <a:rPr lang="es-CR" dirty="0"/>
              <a:t>ESPACIO:</a:t>
            </a:r>
          </a:p>
          <a:p>
            <a:pPr marL="0" indent="0">
              <a:buNone/>
            </a:pPr>
            <a:r>
              <a:rPr lang="es-CR" dirty="0"/>
              <a:t>CAUSAS:</a:t>
            </a:r>
          </a:p>
          <a:p>
            <a:pPr marL="0" indent="0">
              <a:buNone/>
            </a:pPr>
            <a:r>
              <a:rPr lang="es-CR" dirty="0"/>
              <a:t>OBJETIVO DEL CONFLICTO:</a:t>
            </a:r>
          </a:p>
          <a:p>
            <a:pPr marL="0" indent="0">
              <a:buNone/>
            </a:pPr>
            <a:r>
              <a:rPr lang="es-CR" dirty="0"/>
              <a:t>CARACTERISTICAS:</a:t>
            </a:r>
          </a:p>
          <a:p>
            <a:pPr marL="0" indent="0">
              <a:buNone/>
            </a:pPr>
            <a:r>
              <a:rPr lang="es-CR" dirty="0"/>
              <a:t>REGIONES PARTICIPANTES:</a:t>
            </a:r>
          </a:p>
          <a:p>
            <a:pPr marL="0" indent="0">
              <a:buNone/>
            </a:pPr>
            <a:r>
              <a:rPr lang="es-CR" dirty="0"/>
              <a:t>CONSECUENCIAS POLITICAS:</a:t>
            </a:r>
          </a:p>
          <a:p>
            <a:pPr marL="0" indent="0">
              <a:buNone/>
            </a:pPr>
            <a:r>
              <a:rPr lang="es-CR" dirty="0"/>
              <a:t>CONSECUENCIAS SOCIALES:</a:t>
            </a:r>
          </a:p>
          <a:p>
            <a:pPr marL="0" indent="0">
              <a:buNone/>
            </a:pPr>
            <a:r>
              <a:rPr lang="es-CR" dirty="0"/>
              <a:t>CONCECUENCIAS ECONOMOCAS:</a:t>
            </a:r>
          </a:p>
          <a:p>
            <a:pPr marL="0" indent="0">
              <a:buNone/>
            </a:pPr>
            <a:endParaRPr lang="es-CR" dirty="0"/>
          </a:p>
        </p:txBody>
      </p:sp>
    </p:spTree>
    <p:extLst>
      <p:ext uri="{BB962C8B-B14F-4D97-AF65-F5344CB8AC3E}">
        <p14:creationId xmlns:p14="http://schemas.microsoft.com/office/powerpoint/2010/main" val="346665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685800"/>
            <a:ext cx="10018713" cy="692239"/>
          </a:xfrm>
        </p:spPr>
        <p:txBody>
          <a:bodyPr>
            <a:normAutofit fontScale="90000"/>
          </a:bodyPr>
          <a:lstStyle/>
          <a:p>
            <a:r>
              <a:rPr lang="es-CR" dirty="0"/>
              <a:t>Conflictos Étnicos * Religiosos * Políticos</a:t>
            </a:r>
          </a:p>
        </p:txBody>
      </p:sp>
      <p:sp>
        <p:nvSpPr>
          <p:cNvPr id="3" name="Marcador de contenido 2"/>
          <p:cNvSpPr>
            <a:spLocks noGrp="1"/>
          </p:cNvSpPr>
          <p:nvPr>
            <p:ph idx="1"/>
          </p:nvPr>
        </p:nvSpPr>
        <p:spPr>
          <a:xfrm>
            <a:off x="1484310" y="1532587"/>
            <a:ext cx="10018713" cy="5151548"/>
          </a:xfrm>
        </p:spPr>
        <p:txBody>
          <a:bodyPr>
            <a:normAutofit lnSpcReduction="10000"/>
          </a:bodyPr>
          <a:lstStyle/>
          <a:p>
            <a:pPr marL="0" indent="0">
              <a:buNone/>
            </a:pPr>
            <a:r>
              <a:rPr lang="es-ES" b="1" i="1" dirty="0" smtClean="0"/>
              <a:t>Uganda</a:t>
            </a:r>
          </a:p>
          <a:p>
            <a:pPr marL="0" indent="0">
              <a:buNone/>
            </a:pPr>
            <a:r>
              <a:rPr lang="es-CR" dirty="0"/>
              <a:t>TIEMPO:</a:t>
            </a:r>
          </a:p>
          <a:p>
            <a:pPr marL="0" indent="0">
              <a:buNone/>
            </a:pPr>
            <a:r>
              <a:rPr lang="es-CR" dirty="0"/>
              <a:t>ESPACIO:</a:t>
            </a:r>
          </a:p>
          <a:p>
            <a:pPr marL="0" indent="0">
              <a:buNone/>
            </a:pPr>
            <a:r>
              <a:rPr lang="es-CR" dirty="0"/>
              <a:t>CAUSAS:</a:t>
            </a:r>
          </a:p>
          <a:p>
            <a:pPr marL="0" indent="0">
              <a:buNone/>
            </a:pPr>
            <a:r>
              <a:rPr lang="es-CR" dirty="0"/>
              <a:t>OBJETIVO DEL CONFLICTO:</a:t>
            </a:r>
          </a:p>
          <a:p>
            <a:pPr marL="0" indent="0">
              <a:buNone/>
            </a:pPr>
            <a:r>
              <a:rPr lang="es-CR" dirty="0"/>
              <a:t>CARACTERISTICAS:</a:t>
            </a:r>
          </a:p>
          <a:p>
            <a:pPr marL="0" indent="0">
              <a:buNone/>
            </a:pPr>
            <a:r>
              <a:rPr lang="es-CR" dirty="0"/>
              <a:t>REGIONES PARTICIPANTES:</a:t>
            </a:r>
          </a:p>
          <a:p>
            <a:pPr marL="0" indent="0">
              <a:buNone/>
            </a:pPr>
            <a:r>
              <a:rPr lang="es-CR" dirty="0"/>
              <a:t>CONSECUENCIAS POLITICAS:</a:t>
            </a:r>
          </a:p>
          <a:p>
            <a:pPr marL="0" indent="0">
              <a:buNone/>
            </a:pPr>
            <a:r>
              <a:rPr lang="es-CR" dirty="0"/>
              <a:t>CONSECUENCIAS SOCIALES:</a:t>
            </a:r>
          </a:p>
          <a:p>
            <a:pPr marL="0" indent="0">
              <a:buNone/>
            </a:pPr>
            <a:r>
              <a:rPr lang="es-CR" dirty="0"/>
              <a:t>CONCECUENCIAS ECONOMOCAS:</a:t>
            </a:r>
          </a:p>
          <a:p>
            <a:pPr marL="0" indent="0">
              <a:buNone/>
            </a:pPr>
            <a:endParaRPr lang="es-CR" dirty="0"/>
          </a:p>
        </p:txBody>
      </p:sp>
    </p:spTree>
    <p:extLst>
      <p:ext uri="{BB962C8B-B14F-4D97-AF65-F5344CB8AC3E}">
        <p14:creationId xmlns:p14="http://schemas.microsoft.com/office/powerpoint/2010/main" val="77205105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685801"/>
            <a:ext cx="10018713" cy="705118"/>
          </a:xfrm>
        </p:spPr>
        <p:txBody>
          <a:bodyPr/>
          <a:lstStyle/>
          <a:p>
            <a:r>
              <a:rPr lang="es-CR" dirty="0"/>
              <a:t>Conflictos Étnicos * Religiosos * Políticos</a:t>
            </a:r>
          </a:p>
        </p:txBody>
      </p:sp>
      <p:sp>
        <p:nvSpPr>
          <p:cNvPr id="3" name="Marcador de contenido 2"/>
          <p:cNvSpPr>
            <a:spLocks noGrp="1"/>
          </p:cNvSpPr>
          <p:nvPr>
            <p:ph idx="1"/>
          </p:nvPr>
        </p:nvSpPr>
        <p:spPr>
          <a:xfrm>
            <a:off x="1484310" y="1622739"/>
            <a:ext cx="10018713" cy="5112912"/>
          </a:xfrm>
        </p:spPr>
        <p:txBody>
          <a:bodyPr>
            <a:normAutofit lnSpcReduction="10000"/>
          </a:bodyPr>
          <a:lstStyle/>
          <a:p>
            <a:pPr marL="0" indent="0">
              <a:buNone/>
            </a:pPr>
            <a:r>
              <a:rPr lang="es-ES" b="1" i="1" dirty="0" smtClean="0"/>
              <a:t>Ruanda</a:t>
            </a:r>
          </a:p>
          <a:p>
            <a:pPr marL="0" indent="0">
              <a:buNone/>
            </a:pPr>
            <a:r>
              <a:rPr lang="es-CR" dirty="0"/>
              <a:t>TIEMPO:</a:t>
            </a:r>
          </a:p>
          <a:p>
            <a:pPr marL="0" indent="0">
              <a:buNone/>
            </a:pPr>
            <a:r>
              <a:rPr lang="es-CR" dirty="0"/>
              <a:t>ESPACIO:</a:t>
            </a:r>
          </a:p>
          <a:p>
            <a:pPr marL="0" indent="0">
              <a:buNone/>
            </a:pPr>
            <a:r>
              <a:rPr lang="es-CR" dirty="0"/>
              <a:t>CAUSAS:</a:t>
            </a:r>
          </a:p>
          <a:p>
            <a:pPr marL="0" indent="0">
              <a:buNone/>
            </a:pPr>
            <a:r>
              <a:rPr lang="es-CR" dirty="0"/>
              <a:t>OBJETIVO DEL CONFLICTO:</a:t>
            </a:r>
          </a:p>
          <a:p>
            <a:pPr marL="0" indent="0">
              <a:buNone/>
            </a:pPr>
            <a:r>
              <a:rPr lang="es-CR" dirty="0"/>
              <a:t>CARACTERISTICAS:</a:t>
            </a:r>
          </a:p>
          <a:p>
            <a:pPr marL="0" indent="0">
              <a:buNone/>
            </a:pPr>
            <a:r>
              <a:rPr lang="es-CR" dirty="0"/>
              <a:t>REGIONES PARTICIPANTES:</a:t>
            </a:r>
          </a:p>
          <a:p>
            <a:pPr marL="0" indent="0">
              <a:buNone/>
            </a:pPr>
            <a:r>
              <a:rPr lang="es-CR" dirty="0"/>
              <a:t>CONSECUENCIAS POLITICAS:</a:t>
            </a:r>
          </a:p>
          <a:p>
            <a:pPr marL="0" indent="0">
              <a:buNone/>
            </a:pPr>
            <a:r>
              <a:rPr lang="es-CR" dirty="0"/>
              <a:t>CONSECUENCIAS SOCIALES:</a:t>
            </a:r>
          </a:p>
          <a:p>
            <a:pPr marL="0" indent="0">
              <a:buNone/>
            </a:pPr>
            <a:r>
              <a:rPr lang="es-CR" dirty="0"/>
              <a:t>CONCECUENCIAS ECONOMOCAS:</a:t>
            </a:r>
          </a:p>
          <a:p>
            <a:pPr marL="0" indent="0">
              <a:buNone/>
            </a:pPr>
            <a:endParaRPr lang="es-CR" dirty="0"/>
          </a:p>
        </p:txBody>
      </p:sp>
    </p:spTree>
    <p:extLst>
      <p:ext uri="{BB962C8B-B14F-4D97-AF65-F5344CB8AC3E}">
        <p14:creationId xmlns:p14="http://schemas.microsoft.com/office/powerpoint/2010/main" val="25526728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685801"/>
            <a:ext cx="10018713" cy="589208"/>
          </a:xfrm>
        </p:spPr>
        <p:txBody>
          <a:bodyPr>
            <a:normAutofit fontScale="90000"/>
          </a:bodyPr>
          <a:lstStyle/>
          <a:p>
            <a:r>
              <a:rPr lang="es-CR" dirty="0"/>
              <a:t>Conflictos Étnicos * Religiosos * Políticos</a:t>
            </a:r>
          </a:p>
        </p:txBody>
      </p:sp>
      <p:sp>
        <p:nvSpPr>
          <p:cNvPr id="3" name="Marcador de contenido 2"/>
          <p:cNvSpPr>
            <a:spLocks noGrp="1"/>
          </p:cNvSpPr>
          <p:nvPr>
            <p:ph idx="1"/>
          </p:nvPr>
        </p:nvSpPr>
        <p:spPr>
          <a:xfrm>
            <a:off x="1484310" y="1506828"/>
            <a:ext cx="10018713" cy="5048517"/>
          </a:xfrm>
        </p:spPr>
        <p:txBody>
          <a:bodyPr>
            <a:normAutofit lnSpcReduction="10000"/>
          </a:bodyPr>
          <a:lstStyle/>
          <a:p>
            <a:pPr marL="0" indent="0">
              <a:buNone/>
            </a:pPr>
            <a:r>
              <a:rPr lang="es-ES" b="1" i="1" dirty="0" smtClean="0"/>
              <a:t>México</a:t>
            </a:r>
          </a:p>
          <a:p>
            <a:pPr marL="0" indent="0">
              <a:buNone/>
            </a:pPr>
            <a:r>
              <a:rPr lang="es-CR" dirty="0"/>
              <a:t>TIEMPO:</a:t>
            </a:r>
          </a:p>
          <a:p>
            <a:pPr marL="0" indent="0">
              <a:buNone/>
            </a:pPr>
            <a:r>
              <a:rPr lang="es-CR" dirty="0"/>
              <a:t>ESPACIO:</a:t>
            </a:r>
          </a:p>
          <a:p>
            <a:pPr marL="0" indent="0">
              <a:buNone/>
            </a:pPr>
            <a:r>
              <a:rPr lang="es-CR" dirty="0"/>
              <a:t>CAUSAS:</a:t>
            </a:r>
          </a:p>
          <a:p>
            <a:pPr marL="0" indent="0">
              <a:buNone/>
            </a:pPr>
            <a:r>
              <a:rPr lang="es-CR" dirty="0"/>
              <a:t>OBJETIVO DEL CONFLICTO:</a:t>
            </a:r>
          </a:p>
          <a:p>
            <a:pPr marL="0" indent="0">
              <a:buNone/>
            </a:pPr>
            <a:r>
              <a:rPr lang="es-CR" dirty="0"/>
              <a:t>CARACTERISTICAS:</a:t>
            </a:r>
          </a:p>
          <a:p>
            <a:pPr marL="0" indent="0">
              <a:buNone/>
            </a:pPr>
            <a:r>
              <a:rPr lang="es-CR" dirty="0"/>
              <a:t>REGIONES PARTICIPANTES:</a:t>
            </a:r>
          </a:p>
          <a:p>
            <a:pPr marL="0" indent="0">
              <a:buNone/>
            </a:pPr>
            <a:r>
              <a:rPr lang="es-CR" dirty="0"/>
              <a:t>CONSECUENCIAS POLITICAS:</a:t>
            </a:r>
          </a:p>
          <a:p>
            <a:pPr marL="0" indent="0">
              <a:buNone/>
            </a:pPr>
            <a:r>
              <a:rPr lang="es-CR" dirty="0"/>
              <a:t>CONSECUENCIAS SOCIALES:</a:t>
            </a:r>
          </a:p>
          <a:p>
            <a:pPr marL="0" indent="0">
              <a:buNone/>
            </a:pPr>
            <a:r>
              <a:rPr lang="es-CR" dirty="0"/>
              <a:t>CONCECUENCIAS ECONOMOCAS:</a:t>
            </a:r>
          </a:p>
          <a:p>
            <a:pPr marL="0" indent="0">
              <a:buNone/>
            </a:pPr>
            <a:endParaRPr lang="es-CR" dirty="0"/>
          </a:p>
        </p:txBody>
      </p:sp>
    </p:spTree>
    <p:extLst>
      <p:ext uri="{BB962C8B-B14F-4D97-AF65-F5344CB8AC3E}">
        <p14:creationId xmlns:p14="http://schemas.microsoft.com/office/powerpoint/2010/main" val="31658243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685801"/>
            <a:ext cx="10018713" cy="576330"/>
          </a:xfrm>
        </p:spPr>
        <p:txBody>
          <a:bodyPr>
            <a:normAutofit fontScale="90000"/>
          </a:bodyPr>
          <a:lstStyle/>
          <a:p>
            <a:r>
              <a:rPr lang="es-ES" b="1" i="1" dirty="0" smtClean="0"/>
              <a:t>Globalización</a:t>
            </a:r>
            <a:endParaRPr lang="es-CR" b="1" i="1" dirty="0"/>
          </a:p>
        </p:txBody>
      </p:sp>
      <p:sp>
        <p:nvSpPr>
          <p:cNvPr id="3" name="Marcador de contenido 2"/>
          <p:cNvSpPr>
            <a:spLocks noGrp="1"/>
          </p:cNvSpPr>
          <p:nvPr>
            <p:ph idx="1"/>
          </p:nvPr>
        </p:nvSpPr>
        <p:spPr>
          <a:xfrm>
            <a:off x="1484310" y="1532587"/>
            <a:ext cx="10018713" cy="4258614"/>
          </a:xfrm>
        </p:spPr>
        <p:txBody>
          <a:bodyPr/>
          <a:lstStyle/>
          <a:p>
            <a:r>
              <a:rPr lang="es-ES" dirty="0" smtClean="0"/>
              <a:t>Orígenes:</a:t>
            </a:r>
          </a:p>
          <a:p>
            <a:r>
              <a:rPr lang="es-ES" dirty="0" smtClean="0"/>
              <a:t>Características:</a:t>
            </a:r>
          </a:p>
          <a:p>
            <a:r>
              <a:rPr lang="es-ES" dirty="0" smtClean="0"/>
              <a:t>Manifestaciones culturales:</a:t>
            </a:r>
          </a:p>
          <a:p>
            <a:r>
              <a:rPr lang="es-ES" dirty="0" smtClean="0"/>
              <a:t>División del trabajo:</a:t>
            </a:r>
          </a:p>
          <a:p>
            <a:r>
              <a:rPr lang="es-ES" dirty="0" smtClean="0"/>
              <a:t>½ de comunicación:</a:t>
            </a:r>
            <a:endParaRPr lang="es-CR" dirty="0"/>
          </a:p>
        </p:txBody>
      </p:sp>
    </p:spTree>
    <p:extLst>
      <p:ext uri="{BB962C8B-B14F-4D97-AF65-F5344CB8AC3E}">
        <p14:creationId xmlns:p14="http://schemas.microsoft.com/office/powerpoint/2010/main" val="195671547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685801"/>
            <a:ext cx="10018713" cy="756634"/>
          </a:xfrm>
        </p:spPr>
        <p:txBody>
          <a:bodyPr/>
          <a:lstStyle/>
          <a:p>
            <a:r>
              <a:rPr lang="es-ES" b="1" i="1" dirty="0" smtClean="0"/>
              <a:t>Globalización</a:t>
            </a:r>
            <a:endParaRPr lang="es-CR" b="1" i="1" dirty="0"/>
          </a:p>
        </p:txBody>
      </p:sp>
      <p:sp>
        <p:nvSpPr>
          <p:cNvPr id="3" name="Marcador de contenido 2"/>
          <p:cNvSpPr>
            <a:spLocks noGrp="1"/>
          </p:cNvSpPr>
          <p:nvPr>
            <p:ph idx="1"/>
          </p:nvPr>
        </p:nvSpPr>
        <p:spPr>
          <a:xfrm>
            <a:off x="1484310" y="1661375"/>
            <a:ext cx="10018713" cy="4129825"/>
          </a:xfrm>
        </p:spPr>
        <p:txBody>
          <a:bodyPr>
            <a:normAutofit fontScale="62500" lnSpcReduction="20000"/>
          </a:bodyPr>
          <a:lstStyle/>
          <a:p>
            <a:r>
              <a:rPr lang="es-ES" dirty="0" smtClean="0"/>
              <a:t>Implicaciones políticas:</a:t>
            </a:r>
          </a:p>
          <a:p>
            <a:endParaRPr lang="es-ES" dirty="0"/>
          </a:p>
          <a:p>
            <a:r>
              <a:rPr lang="es-ES" dirty="0" smtClean="0"/>
              <a:t>Implicaciones sociales*económicas:</a:t>
            </a:r>
          </a:p>
          <a:p>
            <a:endParaRPr lang="es-ES" dirty="0"/>
          </a:p>
          <a:p>
            <a:r>
              <a:rPr lang="es-ES" dirty="0" smtClean="0"/>
              <a:t>Implicaciones </a:t>
            </a:r>
            <a:r>
              <a:rPr lang="es-ES" dirty="0" smtClean="0"/>
              <a:t>Ambientales:</a:t>
            </a:r>
            <a:endParaRPr lang="es-ES" dirty="0" smtClean="0"/>
          </a:p>
          <a:p>
            <a:endParaRPr lang="es-ES" dirty="0"/>
          </a:p>
          <a:p>
            <a:r>
              <a:rPr lang="es-ES" dirty="0" smtClean="0"/>
              <a:t>Supremacía del capital Financiero:</a:t>
            </a:r>
          </a:p>
          <a:p>
            <a:endParaRPr lang="es-ES" dirty="0"/>
          </a:p>
          <a:p>
            <a:r>
              <a:rPr lang="es-ES" dirty="0" smtClean="0"/>
              <a:t>Consecuencias políticas:</a:t>
            </a:r>
          </a:p>
          <a:p>
            <a:endParaRPr lang="es-ES" dirty="0" smtClean="0"/>
          </a:p>
          <a:p>
            <a:r>
              <a:rPr lang="es-ES" dirty="0" smtClean="0"/>
              <a:t>Consecuencias sociales:</a:t>
            </a:r>
          </a:p>
          <a:p>
            <a:endParaRPr lang="es-ES" dirty="0"/>
          </a:p>
          <a:p>
            <a:r>
              <a:rPr lang="es-ES" dirty="0" smtClean="0"/>
              <a:t>Consecuencias económicas:</a:t>
            </a:r>
          </a:p>
          <a:p>
            <a:endParaRPr lang="es-ES" dirty="0" smtClean="0"/>
          </a:p>
          <a:p>
            <a:endParaRPr lang="es-CR" dirty="0"/>
          </a:p>
        </p:txBody>
      </p:sp>
    </p:spTree>
    <p:extLst>
      <p:ext uri="{BB962C8B-B14F-4D97-AF65-F5344CB8AC3E}">
        <p14:creationId xmlns:p14="http://schemas.microsoft.com/office/powerpoint/2010/main" val="17248585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167426"/>
            <a:ext cx="10018713" cy="953036"/>
          </a:xfrm>
        </p:spPr>
        <p:txBody>
          <a:bodyPr/>
          <a:lstStyle/>
          <a:p>
            <a:r>
              <a:rPr lang="es-ES" dirty="0" smtClean="0"/>
              <a:t>IDEOLOGIAS PREDOMINANTES</a:t>
            </a:r>
            <a:endParaRPr lang="es-CR" dirty="0"/>
          </a:p>
        </p:txBody>
      </p:sp>
      <p:sp>
        <p:nvSpPr>
          <p:cNvPr id="3" name="Marcador de contenido 2"/>
          <p:cNvSpPr>
            <a:spLocks noGrp="1"/>
          </p:cNvSpPr>
          <p:nvPr>
            <p:ph idx="1"/>
          </p:nvPr>
        </p:nvSpPr>
        <p:spPr>
          <a:xfrm>
            <a:off x="1484310" y="953039"/>
            <a:ext cx="10707690" cy="2446984"/>
          </a:xfrm>
        </p:spPr>
        <p:txBody>
          <a:bodyPr/>
          <a:lstStyle/>
          <a:p>
            <a:r>
              <a:rPr lang="es-CR" dirty="0"/>
              <a:t>Capitalismo: basado en la propiedad privada y la libre empresa. Su mayor representante fue Estados Unidos.</a:t>
            </a:r>
          </a:p>
          <a:p>
            <a:r>
              <a:rPr lang="es-CR" dirty="0"/>
              <a:t>Socialismo: sistema de organización económica y social, cuya base es que los medios de producción sean parte del patrimonio colectivo y sea el mismo pueblo quien los administre. Sus representantes fueron Karl Marx y </a:t>
            </a:r>
            <a:r>
              <a:rPr lang="es-CR" dirty="0" err="1"/>
              <a:t>Federic</a:t>
            </a:r>
            <a:r>
              <a:rPr lang="es-CR" dirty="0"/>
              <a:t> Engels.</a:t>
            </a:r>
          </a:p>
          <a:p>
            <a:endParaRPr lang="es-CR" dirty="0"/>
          </a:p>
        </p:txBody>
      </p:sp>
      <p:pic>
        <p:nvPicPr>
          <p:cNvPr id="4" name="Imagen 3"/>
          <p:cNvPicPr>
            <a:picLocks noChangeAspect="1"/>
          </p:cNvPicPr>
          <p:nvPr/>
        </p:nvPicPr>
        <p:blipFill>
          <a:blip r:embed="rId2"/>
          <a:stretch>
            <a:fillRect/>
          </a:stretch>
        </p:blipFill>
        <p:spPr>
          <a:xfrm>
            <a:off x="3046820" y="3064436"/>
            <a:ext cx="6407451" cy="3535986"/>
          </a:xfrm>
          <a:prstGeom prst="rect">
            <a:avLst/>
          </a:prstGeom>
        </p:spPr>
      </p:pic>
    </p:spTree>
    <p:extLst>
      <p:ext uri="{BB962C8B-B14F-4D97-AF65-F5344CB8AC3E}">
        <p14:creationId xmlns:p14="http://schemas.microsoft.com/office/powerpoint/2010/main" val="60706476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685801"/>
            <a:ext cx="10018713" cy="730876"/>
          </a:xfrm>
        </p:spPr>
        <p:txBody>
          <a:bodyPr/>
          <a:lstStyle/>
          <a:p>
            <a:r>
              <a:rPr lang="es-ES" dirty="0" smtClean="0"/>
              <a:t>Revolución científico tecnológico</a:t>
            </a:r>
            <a:endParaRPr lang="es-CR" dirty="0"/>
          </a:p>
        </p:txBody>
      </p:sp>
      <p:sp>
        <p:nvSpPr>
          <p:cNvPr id="3" name="Marcador de contenido 2"/>
          <p:cNvSpPr>
            <a:spLocks noGrp="1"/>
          </p:cNvSpPr>
          <p:nvPr>
            <p:ph idx="1"/>
          </p:nvPr>
        </p:nvSpPr>
        <p:spPr>
          <a:xfrm>
            <a:off x="1484310" y="2021983"/>
            <a:ext cx="10018713" cy="3769217"/>
          </a:xfrm>
        </p:spPr>
        <p:txBody>
          <a:bodyPr>
            <a:normAutofit fontScale="92500" lnSpcReduction="20000"/>
          </a:bodyPr>
          <a:lstStyle/>
          <a:p>
            <a:r>
              <a:rPr lang="es-ES" dirty="0" smtClean="0"/>
              <a:t>Causas:</a:t>
            </a:r>
          </a:p>
          <a:p>
            <a:endParaRPr lang="es-ES" dirty="0"/>
          </a:p>
          <a:p>
            <a:r>
              <a:rPr lang="es-ES" dirty="0" smtClean="0"/>
              <a:t>Consecuencias políticas</a:t>
            </a:r>
          </a:p>
          <a:p>
            <a:endParaRPr lang="es-ES" dirty="0"/>
          </a:p>
          <a:p>
            <a:r>
              <a:rPr lang="es-ES" dirty="0" smtClean="0"/>
              <a:t>Consecuencias sociales:</a:t>
            </a:r>
          </a:p>
          <a:p>
            <a:endParaRPr lang="es-ES" dirty="0"/>
          </a:p>
          <a:p>
            <a:r>
              <a:rPr lang="es-ES" dirty="0" smtClean="0"/>
              <a:t>Consecuencias económicas:</a:t>
            </a:r>
          </a:p>
          <a:p>
            <a:endParaRPr lang="es-ES" dirty="0"/>
          </a:p>
          <a:p>
            <a:r>
              <a:rPr lang="es-ES" dirty="0" smtClean="0"/>
              <a:t>Consecuencias ambientales:</a:t>
            </a:r>
          </a:p>
          <a:p>
            <a:endParaRPr lang="es-CR" dirty="0"/>
          </a:p>
        </p:txBody>
      </p:sp>
    </p:spTree>
    <p:extLst>
      <p:ext uri="{BB962C8B-B14F-4D97-AF65-F5344CB8AC3E}">
        <p14:creationId xmlns:p14="http://schemas.microsoft.com/office/powerpoint/2010/main" val="26297404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685800"/>
            <a:ext cx="10018713" cy="679361"/>
          </a:xfrm>
        </p:spPr>
        <p:txBody>
          <a:bodyPr>
            <a:normAutofit fontScale="90000"/>
          </a:bodyPr>
          <a:lstStyle/>
          <a:p>
            <a:r>
              <a:rPr lang="es-ES" dirty="0" smtClean="0"/>
              <a:t>Formas de integración económica</a:t>
            </a:r>
            <a:endParaRPr lang="es-CR" dirty="0"/>
          </a:p>
        </p:txBody>
      </p:sp>
      <p:sp>
        <p:nvSpPr>
          <p:cNvPr id="3" name="Marcador de contenido 2"/>
          <p:cNvSpPr>
            <a:spLocks noGrp="1"/>
          </p:cNvSpPr>
          <p:nvPr>
            <p:ph idx="1"/>
          </p:nvPr>
        </p:nvSpPr>
        <p:spPr>
          <a:xfrm>
            <a:off x="1484310" y="1622739"/>
            <a:ext cx="10018713" cy="4168462"/>
          </a:xfrm>
        </p:spPr>
        <p:txBody>
          <a:bodyPr/>
          <a:lstStyle/>
          <a:p>
            <a:pPr marL="0" indent="0">
              <a:buNone/>
            </a:pPr>
            <a:r>
              <a:rPr lang="es-ES" b="1" i="1" dirty="0" smtClean="0"/>
              <a:t>Unión Aduanera</a:t>
            </a:r>
          </a:p>
          <a:p>
            <a:pPr marL="0" indent="0">
              <a:buNone/>
            </a:pPr>
            <a:r>
              <a:rPr lang="es-ES" dirty="0" smtClean="0"/>
              <a:t>Características:</a:t>
            </a:r>
          </a:p>
          <a:p>
            <a:pPr marL="0" indent="0">
              <a:buNone/>
            </a:pPr>
            <a:r>
              <a:rPr lang="es-ES" dirty="0" smtClean="0"/>
              <a:t>Implicaciones políticas:</a:t>
            </a:r>
          </a:p>
          <a:p>
            <a:pPr marL="0" indent="0">
              <a:buNone/>
            </a:pPr>
            <a:r>
              <a:rPr lang="es-ES" dirty="0" smtClean="0"/>
              <a:t>Implicaciones sociales:</a:t>
            </a:r>
          </a:p>
          <a:p>
            <a:pPr marL="0" indent="0">
              <a:buNone/>
            </a:pPr>
            <a:r>
              <a:rPr lang="es-ES" dirty="0" smtClean="0"/>
              <a:t>Implicaciones económicas:</a:t>
            </a:r>
            <a:endParaRPr lang="es-CR" dirty="0"/>
          </a:p>
        </p:txBody>
      </p:sp>
    </p:spTree>
    <p:extLst>
      <p:ext uri="{BB962C8B-B14F-4D97-AF65-F5344CB8AC3E}">
        <p14:creationId xmlns:p14="http://schemas.microsoft.com/office/powerpoint/2010/main" val="90093901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a:t>Formas de integración económica</a:t>
            </a:r>
          </a:p>
        </p:txBody>
      </p:sp>
      <p:sp>
        <p:nvSpPr>
          <p:cNvPr id="3" name="Marcador de contenido 2"/>
          <p:cNvSpPr>
            <a:spLocks noGrp="1"/>
          </p:cNvSpPr>
          <p:nvPr>
            <p:ph idx="1"/>
          </p:nvPr>
        </p:nvSpPr>
        <p:spPr/>
        <p:txBody>
          <a:bodyPr/>
          <a:lstStyle/>
          <a:p>
            <a:pPr marL="0" indent="0">
              <a:buNone/>
            </a:pPr>
            <a:r>
              <a:rPr lang="es-ES" b="1" i="1" dirty="0" smtClean="0"/>
              <a:t>Mercados Comunes </a:t>
            </a:r>
            <a:endParaRPr lang="es-CR" b="1" i="1" dirty="0" smtClean="0"/>
          </a:p>
          <a:p>
            <a:pPr marL="0" indent="0">
              <a:buNone/>
            </a:pPr>
            <a:r>
              <a:rPr lang="es-CR" dirty="0" smtClean="0"/>
              <a:t>Características</a:t>
            </a:r>
            <a:r>
              <a:rPr lang="es-CR" dirty="0"/>
              <a:t>:</a:t>
            </a:r>
          </a:p>
          <a:p>
            <a:pPr marL="0" indent="0">
              <a:buNone/>
            </a:pPr>
            <a:r>
              <a:rPr lang="es-CR" dirty="0"/>
              <a:t>Implicaciones políticas:</a:t>
            </a:r>
          </a:p>
          <a:p>
            <a:pPr marL="0" indent="0">
              <a:buNone/>
            </a:pPr>
            <a:r>
              <a:rPr lang="es-CR" dirty="0"/>
              <a:t>Implicaciones sociales:</a:t>
            </a:r>
          </a:p>
          <a:p>
            <a:pPr marL="0" indent="0">
              <a:buNone/>
            </a:pPr>
            <a:r>
              <a:rPr lang="es-CR" dirty="0"/>
              <a:t>Implicaciones económicas</a:t>
            </a:r>
            <a:endParaRPr lang="es-ES" dirty="0" smtClean="0"/>
          </a:p>
          <a:p>
            <a:pPr marL="0" indent="0">
              <a:buNone/>
            </a:pPr>
            <a:endParaRPr lang="es-CR" dirty="0"/>
          </a:p>
        </p:txBody>
      </p:sp>
    </p:spTree>
    <p:extLst>
      <p:ext uri="{BB962C8B-B14F-4D97-AF65-F5344CB8AC3E}">
        <p14:creationId xmlns:p14="http://schemas.microsoft.com/office/powerpoint/2010/main" val="154011642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a:t>Formas de integración económica</a:t>
            </a:r>
          </a:p>
        </p:txBody>
      </p:sp>
      <p:sp>
        <p:nvSpPr>
          <p:cNvPr id="3" name="Marcador de contenido 2"/>
          <p:cNvSpPr>
            <a:spLocks noGrp="1"/>
          </p:cNvSpPr>
          <p:nvPr>
            <p:ph idx="1"/>
          </p:nvPr>
        </p:nvSpPr>
        <p:spPr/>
        <p:txBody>
          <a:bodyPr/>
          <a:lstStyle/>
          <a:p>
            <a:pPr marL="0" indent="0">
              <a:buNone/>
            </a:pPr>
            <a:r>
              <a:rPr lang="es-ES" b="1" i="1" dirty="0" smtClean="0"/>
              <a:t>Asociación de libre comercio</a:t>
            </a:r>
            <a:endParaRPr lang="es-CR" b="1" i="1" dirty="0" smtClean="0"/>
          </a:p>
          <a:p>
            <a:pPr marL="0" indent="0">
              <a:buNone/>
            </a:pPr>
            <a:r>
              <a:rPr lang="es-CR" dirty="0" smtClean="0"/>
              <a:t>Características</a:t>
            </a:r>
            <a:r>
              <a:rPr lang="es-CR" dirty="0"/>
              <a:t>:</a:t>
            </a:r>
          </a:p>
          <a:p>
            <a:pPr marL="0" indent="0">
              <a:buNone/>
            </a:pPr>
            <a:r>
              <a:rPr lang="es-CR" dirty="0"/>
              <a:t>Implicaciones políticas:</a:t>
            </a:r>
          </a:p>
          <a:p>
            <a:pPr marL="0" indent="0">
              <a:buNone/>
            </a:pPr>
            <a:r>
              <a:rPr lang="es-CR" dirty="0"/>
              <a:t>Implicaciones sociales:</a:t>
            </a:r>
          </a:p>
          <a:p>
            <a:pPr marL="0" indent="0">
              <a:buNone/>
            </a:pPr>
            <a:r>
              <a:rPr lang="es-CR" dirty="0"/>
              <a:t>Implicaciones </a:t>
            </a:r>
            <a:r>
              <a:rPr lang="es-CR" dirty="0" smtClean="0"/>
              <a:t>económicas:</a:t>
            </a:r>
            <a:endParaRPr lang="es-CR" dirty="0"/>
          </a:p>
        </p:txBody>
      </p:sp>
    </p:spTree>
    <p:extLst>
      <p:ext uri="{BB962C8B-B14F-4D97-AF65-F5344CB8AC3E}">
        <p14:creationId xmlns:p14="http://schemas.microsoft.com/office/powerpoint/2010/main" val="283673471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685801"/>
            <a:ext cx="10018713" cy="756634"/>
          </a:xfrm>
        </p:spPr>
        <p:txBody>
          <a:bodyPr/>
          <a:lstStyle/>
          <a:p>
            <a:r>
              <a:rPr lang="es-ES" b="1" i="1" dirty="0" smtClean="0"/>
              <a:t>Los efectos de la globalización</a:t>
            </a:r>
            <a:endParaRPr lang="es-CR" b="1" i="1" dirty="0"/>
          </a:p>
        </p:txBody>
      </p:sp>
      <p:sp>
        <p:nvSpPr>
          <p:cNvPr id="3" name="Marcador de contenido 2"/>
          <p:cNvSpPr>
            <a:spLocks noGrp="1"/>
          </p:cNvSpPr>
          <p:nvPr>
            <p:ph idx="1"/>
          </p:nvPr>
        </p:nvSpPr>
        <p:spPr>
          <a:xfrm>
            <a:off x="1484310" y="1687133"/>
            <a:ext cx="10018713" cy="4104068"/>
          </a:xfrm>
        </p:spPr>
        <p:txBody>
          <a:bodyPr/>
          <a:lstStyle/>
          <a:p>
            <a:r>
              <a:rPr lang="es-ES" dirty="0" smtClean="0"/>
              <a:t>Compra y venta de artículos:</a:t>
            </a:r>
          </a:p>
          <a:p>
            <a:endParaRPr lang="es-ES" dirty="0"/>
          </a:p>
          <a:p>
            <a:r>
              <a:rPr lang="es-ES" dirty="0" smtClean="0"/>
              <a:t>Medios de comunicación y transporte:</a:t>
            </a:r>
          </a:p>
          <a:p>
            <a:endParaRPr lang="es-ES" dirty="0"/>
          </a:p>
          <a:p>
            <a:r>
              <a:rPr lang="es-ES" dirty="0" smtClean="0"/>
              <a:t>Tecnológico:</a:t>
            </a:r>
          </a:p>
          <a:p>
            <a:endParaRPr lang="es-ES" dirty="0"/>
          </a:p>
          <a:p>
            <a:r>
              <a:rPr lang="es-ES" dirty="0" smtClean="0"/>
              <a:t>Modo y cultura:</a:t>
            </a:r>
          </a:p>
          <a:p>
            <a:endParaRPr lang="es-CR" dirty="0"/>
          </a:p>
        </p:txBody>
      </p:sp>
    </p:spTree>
    <p:extLst>
      <p:ext uri="{BB962C8B-B14F-4D97-AF65-F5344CB8AC3E}">
        <p14:creationId xmlns:p14="http://schemas.microsoft.com/office/powerpoint/2010/main" val="2007212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115910"/>
            <a:ext cx="10018713" cy="1609859"/>
          </a:xfrm>
        </p:spPr>
        <p:txBody>
          <a:bodyPr/>
          <a:lstStyle/>
          <a:p>
            <a:r>
              <a:rPr lang="es-ES" dirty="0" smtClean="0"/>
              <a:t>POSICIONES DE LA POST GUERRA</a:t>
            </a:r>
            <a:endParaRPr lang="es-CR" dirty="0"/>
          </a:p>
        </p:txBody>
      </p:sp>
      <p:sp>
        <p:nvSpPr>
          <p:cNvPr id="3" name="Marcador de contenido 2"/>
          <p:cNvSpPr>
            <a:spLocks noGrp="1"/>
          </p:cNvSpPr>
          <p:nvPr>
            <p:ph idx="1"/>
          </p:nvPr>
        </p:nvSpPr>
        <p:spPr>
          <a:xfrm>
            <a:off x="1484310" y="1931831"/>
            <a:ext cx="10018713" cy="4926169"/>
          </a:xfrm>
        </p:spPr>
        <p:txBody>
          <a:bodyPr>
            <a:normAutofit fontScale="70000" lnSpcReduction="20000"/>
          </a:bodyPr>
          <a:lstStyle/>
          <a:p>
            <a:r>
              <a:rPr lang="es-CR" dirty="0"/>
              <a:t>Movimiento Social: la comunidad afroamericana dio una fuerte y valerosa batalla por sus derechos y contra la exclusión padecida durante los siglos. También se dieron movimientos feministas, las mujeres alcanzaron una organización más fuerte para luchar por sus derechos civiles y políticos.</a:t>
            </a:r>
          </a:p>
          <a:p>
            <a:r>
              <a:rPr lang="es-CR" dirty="0"/>
              <a:t>Movimiento Hippie: integrado por jóvenes que desarrollaron una forma de vida sin reglas ni autoridad, se preocuparon especialmente por alcanzar la paz mundial y proteger el ambiente.</a:t>
            </a:r>
          </a:p>
          <a:p>
            <a:pPr marL="0" indent="0">
              <a:buNone/>
            </a:pPr>
            <a:r>
              <a:rPr lang="es-CR" dirty="0" smtClean="0"/>
              <a:t>      </a:t>
            </a:r>
            <a:r>
              <a:rPr lang="es-CR" b="1" dirty="0" smtClean="0"/>
              <a:t>Movimientos </a:t>
            </a:r>
            <a:r>
              <a:rPr lang="es-CR" b="1" dirty="0"/>
              <a:t>Políticos y Características</a:t>
            </a:r>
          </a:p>
          <a:p>
            <a:r>
              <a:rPr lang="es-CR" dirty="0"/>
              <a:t>Posición U.S.A: con la desaparición de la Unión Soviética, se puso fin a un mundo bipolar en un escenario de antagonismo entre dos grandes súper potencias, para dejar una única potencia, Estados Unidos.</a:t>
            </a:r>
          </a:p>
          <a:p>
            <a:r>
              <a:rPr lang="es-CR" dirty="0"/>
              <a:t>Posición de URSS: la reunificación alemana, los cambios en el resto de los países del Este finalmente dieron como resultado el hundimiento de la Unión Soviética:</a:t>
            </a:r>
          </a:p>
          <a:p>
            <a:r>
              <a:rPr lang="es-CR" dirty="0"/>
              <a:t>Posición de América Latina: Latinoamérica enfrento la efervescencia social contra el imperialismo y los gobiernos autoritarios despreocupados por la cuestión social.</a:t>
            </a:r>
          </a:p>
          <a:p>
            <a:r>
              <a:rPr lang="es-CR" dirty="0"/>
              <a:t>Desarrollo Armamentista: después de la 2GM tanto U.S.A como la URSS poseían gran cantidad de armas, bombarderos, tanques, cañones, portaaviones y submarinos. El descubrimiento de las armas nucleares acaparo la atención de los gobiernos, pues el poder destructivo que poseía motivo a hacerse de un arsenal nuclear capaz de hacer desistir de cualquier ataque a una potencia enemiga.</a:t>
            </a:r>
          </a:p>
          <a:p>
            <a:endParaRPr lang="es-CR" dirty="0"/>
          </a:p>
        </p:txBody>
      </p:sp>
    </p:spTree>
    <p:extLst>
      <p:ext uri="{BB962C8B-B14F-4D97-AF65-F5344CB8AC3E}">
        <p14:creationId xmlns:p14="http://schemas.microsoft.com/office/powerpoint/2010/main" val="15003186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0"/>
            <a:ext cx="10018713" cy="1308100"/>
          </a:xfrm>
        </p:spPr>
        <p:txBody>
          <a:bodyPr>
            <a:normAutofit/>
          </a:bodyPr>
          <a:lstStyle/>
          <a:p>
            <a:r>
              <a:rPr lang="es-ES" dirty="0" smtClean="0"/>
              <a:t>CONFLICTOS DE LA POST GUERRA</a:t>
            </a:r>
            <a:endParaRPr lang="es-CR" dirty="0"/>
          </a:p>
        </p:txBody>
      </p:sp>
      <p:sp>
        <p:nvSpPr>
          <p:cNvPr id="3" name="Marcador de contenido 2"/>
          <p:cNvSpPr>
            <a:spLocks noGrp="1"/>
          </p:cNvSpPr>
          <p:nvPr>
            <p:ph idx="1"/>
          </p:nvPr>
        </p:nvSpPr>
        <p:spPr>
          <a:xfrm>
            <a:off x="1996225" y="1943100"/>
            <a:ext cx="9506798" cy="4805430"/>
          </a:xfrm>
        </p:spPr>
        <p:txBody>
          <a:bodyPr>
            <a:normAutofit fontScale="77500" lnSpcReduction="20000"/>
          </a:bodyPr>
          <a:lstStyle/>
          <a:p>
            <a:pPr marL="0" indent="0">
              <a:buNone/>
            </a:pPr>
            <a:r>
              <a:rPr lang="es-CR" dirty="0"/>
              <a:t>Corea</a:t>
            </a:r>
          </a:p>
          <a:p>
            <a:r>
              <a:rPr lang="es-CR" dirty="0"/>
              <a:t>Tiempo: en esta región han ocurrido conflictos bélicos desde los años 50’s.</a:t>
            </a:r>
          </a:p>
          <a:p>
            <a:r>
              <a:rPr lang="es-CR" dirty="0"/>
              <a:t>Espacio: Corea del Sur y Corea del Norte.</a:t>
            </a:r>
          </a:p>
          <a:p>
            <a:r>
              <a:rPr lang="es-CR" dirty="0"/>
              <a:t>Causas: aparte de las divergencias ideológicas, es el límite entre ambos países, que nunca ha sido reconocido por Corea del Norte.</a:t>
            </a:r>
          </a:p>
          <a:p>
            <a:r>
              <a:rPr lang="es-CR" dirty="0"/>
              <a:t>Características: división del paralelo 38, un estado es de orientación capitalista (Corea del Sur) y el otro de tendencia comunista (Corea del Norte), programa nuclear por parte del estado norcoreano.</a:t>
            </a:r>
          </a:p>
          <a:p>
            <a:r>
              <a:rPr lang="es-CR" dirty="0"/>
              <a:t>Consecuencias:</a:t>
            </a:r>
          </a:p>
          <a:p>
            <a:r>
              <a:rPr lang="es-CR" dirty="0"/>
              <a:t>P: corea del Norte envió comandos armados para asesinar al presidente del corea del Sur.</a:t>
            </a:r>
          </a:p>
          <a:p>
            <a:r>
              <a:rPr lang="es-CR" dirty="0"/>
              <a:t>S: más de tres millones de personas han muerto de hambre, 300000 refugiados, principalmente en China.</a:t>
            </a:r>
          </a:p>
          <a:p>
            <a:r>
              <a:rPr lang="es-CR" dirty="0"/>
              <a:t>E: Corea del Sur alcanzo un alto grado de desarrollo, mientras Corea del Norte se mantiene rezagada social y económicamente. </a:t>
            </a:r>
          </a:p>
          <a:p>
            <a:endParaRPr lang="es-CR" dirty="0"/>
          </a:p>
        </p:txBody>
      </p:sp>
    </p:spTree>
    <p:extLst>
      <p:ext uri="{BB962C8B-B14F-4D97-AF65-F5344CB8AC3E}">
        <p14:creationId xmlns:p14="http://schemas.microsoft.com/office/powerpoint/2010/main" val="18954419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CONFLICTOS DE LA POST GUERRA</a:t>
            </a:r>
            <a:endParaRPr lang="es-CR" dirty="0"/>
          </a:p>
        </p:txBody>
      </p:sp>
      <p:sp>
        <p:nvSpPr>
          <p:cNvPr id="3" name="Marcador de contenido 2"/>
          <p:cNvSpPr>
            <a:spLocks noGrp="1"/>
          </p:cNvSpPr>
          <p:nvPr>
            <p:ph idx="1"/>
          </p:nvPr>
        </p:nvSpPr>
        <p:spPr/>
        <p:txBody>
          <a:bodyPr>
            <a:normAutofit fontScale="70000" lnSpcReduction="20000"/>
          </a:bodyPr>
          <a:lstStyle/>
          <a:p>
            <a:pPr marL="0" indent="0">
              <a:buNone/>
            </a:pPr>
            <a:r>
              <a:rPr lang="es-CR" b="1" dirty="0"/>
              <a:t>Vietnam</a:t>
            </a:r>
          </a:p>
          <a:p>
            <a:r>
              <a:rPr lang="es-CR" dirty="0"/>
              <a:t>Tiempo: fue el conflicto más largo y sangriento de la guerra Fría.</a:t>
            </a:r>
          </a:p>
          <a:p>
            <a:r>
              <a:rPr lang="es-CR" dirty="0"/>
              <a:t>Espacio: Vietnam.</a:t>
            </a:r>
          </a:p>
          <a:p>
            <a:r>
              <a:rPr lang="es-CR" dirty="0"/>
              <a:t>Causas: este espacio fue aprovechado por los bloques hegemónicos para medir sus fuerzas. </a:t>
            </a:r>
          </a:p>
          <a:p>
            <a:r>
              <a:rPr lang="es-CR" dirty="0"/>
              <a:t>Características: denominado también “punto caliente”, dividido en dos estados.</a:t>
            </a:r>
          </a:p>
          <a:p>
            <a:r>
              <a:rPr lang="es-CR" dirty="0"/>
              <a:t>Consecuencias:</a:t>
            </a:r>
          </a:p>
          <a:p>
            <a:r>
              <a:rPr lang="es-CR" dirty="0"/>
              <a:t>P: Estados unidos intervino en la región. </a:t>
            </a:r>
          </a:p>
          <a:p>
            <a:r>
              <a:rPr lang="es-CR" dirty="0"/>
              <a:t>S: significo una gran cantidad de muertos y heridos, así como la militarización de la población.</a:t>
            </a:r>
          </a:p>
          <a:p>
            <a:r>
              <a:rPr lang="es-CR" dirty="0"/>
              <a:t>E: gastos militares elevados.</a:t>
            </a:r>
          </a:p>
          <a:p>
            <a:endParaRPr lang="es-CR" dirty="0"/>
          </a:p>
        </p:txBody>
      </p:sp>
    </p:spTree>
    <p:extLst>
      <p:ext uri="{BB962C8B-B14F-4D97-AF65-F5344CB8AC3E}">
        <p14:creationId xmlns:p14="http://schemas.microsoft.com/office/powerpoint/2010/main" val="34492567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CONFLICTOS DE LA POST GUERRA</a:t>
            </a:r>
            <a:endParaRPr lang="es-CR" dirty="0"/>
          </a:p>
        </p:txBody>
      </p:sp>
      <p:sp>
        <p:nvSpPr>
          <p:cNvPr id="3" name="Marcador de contenido 2"/>
          <p:cNvSpPr>
            <a:spLocks noGrp="1"/>
          </p:cNvSpPr>
          <p:nvPr>
            <p:ph idx="1"/>
          </p:nvPr>
        </p:nvSpPr>
        <p:spPr/>
        <p:txBody>
          <a:bodyPr>
            <a:normAutofit fontScale="62500" lnSpcReduction="20000"/>
          </a:bodyPr>
          <a:lstStyle/>
          <a:p>
            <a:pPr marL="0" indent="0">
              <a:buNone/>
            </a:pPr>
            <a:r>
              <a:rPr lang="es-CR" b="1" dirty="0"/>
              <a:t>China</a:t>
            </a:r>
          </a:p>
          <a:p>
            <a:r>
              <a:rPr lang="es-CR" dirty="0"/>
              <a:t>Tiempo: este conflicto data de la época de la guerra civil entre 1946 y 1949.</a:t>
            </a:r>
          </a:p>
          <a:p>
            <a:r>
              <a:rPr lang="es-CR" dirty="0"/>
              <a:t>Espacio: la antigua isla de Formosa (Taiwán). </a:t>
            </a:r>
          </a:p>
          <a:p>
            <a:r>
              <a:rPr lang="es-CR" dirty="0"/>
              <a:t>Causas: China siempre ha considerado a </a:t>
            </a:r>
            <a:r>
              <a:rPr lang="es-CR" dirty="0" err="1"/>
              <a:t>Taiwan</a:t>
            </a:r>
            <a:r>
              <a:rPr lang="es-CR" dirty="0"/>
              <a:t> como una provincia rebelde que volverá a formar parte de la Republica Popular China.</a:t>
            </a:r>
          </a:p>
          <a:p>
            <a:r>
              <a:rPr lang="es-CR" dirty="0"/>
              <a:t>Características: tras una guerra entre China y Japón, Taiwán fue entregado a los japoneses como parte de la victoria, tras la derrota de Japón en la 2GM se le entrego Taiwán a China.</a:t>
            </a:r>
          </a:p>
          <a:p>
            <a:r>
              <a:rPr lang="es-CR" dirty="0"/>
              <a:t>Consecuencias:</a:t>
            </a:r>
          </a:p>
          <a:p>
            <a:r>
              <a:rPr lang="es-CR" dirty="0"/>
              <a:t>P: Taiwán se ha convertido en una democracia.</a:t>
            </a:r>
          </a:p>
          <a:p>
            <a:r>
              <a:rPr lang="es-CR" dirty="0"/>
              <a:t>S: la isla dio hogar a dos millones de refugiados y miembros del movimiento político de </a:t>
            </a:r>
            <a:r>
              <a:rPr lang="es-CR" dirty="0" err="1"/>
              <a:t>Chiang</a:t>
            </a:r>
            <a:r>
              <a:rPr lang="es-CR" dirty="0"/>
              <a:t>.</a:t>
            </a:r>
          </a:p>
          <a:p>
            <a:endParaRPr lang="es-CR" dirty="0"/>
          </a:p>
          <a:p>
            <a:endParaRPr lang="es-CR" dirty="0"/>
          </a:p>
        </p:txBody>
      </p:sp>
    </p:spTree>
    <p:extLst>
      <p:ext uri="{BB962C8B-B14F-4D97-AF65-F5344CB8AC3E}">
        <p14:creationId xmlns:p14="http://schemas.microsoft.com/office/powerpoint/2010/main" val="17896636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DESTRUCCION DEL BLOQUE SOCIALISTA</a:t>
            </a:r>
            <a:endParaRPr lang="es-CR" dirty="0"/>
          </a:p>
        </p:txBody>
      </p:sp>
      <p:sp>
        <p:nvSpPr>
          <p:cNvPr id="3" name="Marcador de contenido 2"/>
          <p:cNvSpPr>
            <a:spLocks noGrp="1"/>
          </p:cNvSpPr>
          <p:nvPr>
            <p:ph idx="1"/>
          </p:nvPr>
        </p:nvSpPr>
        <p:spPr>
          <a:xfrm>
            <a:off x="1484310" y="2438399"/>
            <a:ext cx="10018713" cy="3352801"/>
          </a:xfrm>
        </p:spPr>
        <p:txBody>
          <a:bodyPr>
            <a:normAutofit fontScale="62500" lnSpcReduction="20000"/>
          </a:bodyPr>
          <a:lstStyle/>
          <a:p>
            <a:pPr marL="0" indent="0">
              <a:buNone/>
            </a:pPr>
            <a:r>
              <a:rPr lang="es-CR" b="1" dirty="0"/>
              <a:t>Fin de la Guerra </a:t>
            </a:r>
            <a:r>
              <a:rPr lang="es-CR" b="1" dirty="0" smtClean="0"/>
              <a:t>Frí</a:t>
            </a:r>
            <a:r>
              <a:rPr lang="es-CR" b="1" dirty="0"/>
              <a:t>a</a:t>
            </a:r>
          </a:p>
          <a:p>
            <a:r>
              <a:rPr lang="es-CR" dirty="0"/>
              <a:t>Espacio: </a:t>
            </a:r>
            <a:r>
              <a:rPr lang="es-CR" dirty="0" smtClean="0"/>
              <a:t>Rusia y Estados Unidos</a:t>
            </a:r>
            <a:endParaRPr lang="es-CR" dirty="0"/>
          </a:p>
          <a:p>
            <a:r>
              <a:rPr lang="es-CR" dirty="0"/>
              <a:t>Tiempo: 1989.</a:t>
            </a:r>
          </a:p>
          <a:p>
            <a:r>
              <a:rPr lang="es-CR" dirty="0"/>
              <a:t>Causas</a:t>
            </a:r>
            <a:r>
              <a:rPr lang="es-CR" dirty="0" smtClean="0"/>
              <a:t>: para dejar al posible enemigo sin armas de destrucción masiva </a:t>
            </a:r>
            <a:endParaRPr lang="es-CR" dirty="0"/>
          </a:p>
          <a:p>
            <a:r>
              <a:rPr lang="es-CR" dirty="0" smtClean="0"/>
              <a:t>Características: reanudo la carrera armamentista, creando misiles mas poderosos y precisos y escudos </a:t>
            </a:r>
            <a:endParaRPr lang="es-CR" dirty="0"/>
          </a:p>
          <a:p>
            <a:r>
              <a:rPr lang="es-CR" dirty="0"/>
              <a:t>Representantes</a:t>
            </a:r>
            <a:r>
              <a:rPr lang="es-CR" dirty="0" smtClean="0"/>
              <a:t>: Ronald Reagan y Mijaíl Gorbachov</a:t>
            </a:r>
            <a:endParaRPr lang="es-CR" dirty="0"/>
          </a:p>
          <a:p>
            <a:r>
              <a:rPr lang="es-CR" dirty="0" smtClean="0"/>
              <a:t>Consecuencias: la unión soviética aquejaba muchos problemas</a:t>
            </a:r>
            <a:endParaRPr lang="es-CR" dirty="0"/>
          </a:p>
          <a:p>
            <a:r>
              <a:rPr lang="es-CR" dirty="0" smtClean="0"/>
              <a:t>P: reorganización de la economía</a:t>
            </a:r>
            <a:endParaRPr lang="es-CR" dirty="0"/>
          </a:p>
          <a:p>
            <a:r>
              <a:rPr lang="es-CR" dirty="0"/>
              <a:t>S</a:t>
            </a:r>
            <a:r>
              <a:rPr lang="es-CR" dirty="0" smtClean="0"/>
              <a:t>: descontento popular del país</a:t>
            </a:r>
            <a:endParaRPr lang="es-CR" dirty="0"/>
          </a:p>
          <a:p>
            <a:r>
              <a:rPr lang="es-CR" dirty="0"/>
              <a:t>E</a:t>
            </a:r>
            <a:r>
              <a:rPr lang="es-CR" dirty="0" smtClean="0"/>
              <a:t>: la unión soviética estaba con muchos problemas los cuales era incapaces de afrontar y se creo perestroika y glasnost</a:t>
            </a:r>
            <a:endParaRPr lang="es-CR" dirty="0"/>
          </a:p>
          <a:p>
            <a:endParaRPr lang="es-CR" dirty="0"/>
          </a:p>
        </p:txBody>
      </p:sp>
    </p:spTree>
    <p:extLst>
      <p:ext uri="{BB962C8B-B14F-4D97-AF65-F5344CB8AC3E}">
        <p14:creationId xmlns:p14="http://schemas.microsoft.com/office/powerpoint/2010/main" val="25777452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DESTRUCCION DEL BLOQUE SOCIALISTA</a:t>
            </a:r>
            <a:endParaRPr lang="es-CR" dirty="0"/>
          </a:p>
        </p:txBody>
      </p:sp>
      <p:sp>
        <p:nvSpPr>
          <p:cNvPr id="3" name="Marcador de contenido 2"/>
          <p:cNvSpPr>
            <a:spLocks noGrp="1"/>
          </p:cNvSpPr>
          <p:nvPr>
            <p:ph idx="1"/>
          </p:nvPr>
        </p:nvSpPr>
        <p:spPr/>
        <p:txBody>
          <a:bodyPr>
            <a:normAutofit fontScale="70000" lnSpcReduction="20000"/>
          </a:bodyPr>
          <a:lstStyle/>
          <a:p>
            <a:pPr marL="0" indent="0">
              <a:buNone/>
            </a:pPr>
            <a:r>
              <a:rPr lang="es-ES" dirty="0" smtClean="0"/>
              <a:t>Perestroika</a:t>
            </a:r>
          </a:p>
          <a:p>
            <a:r>
              <a:rPr lang="es-ES" dirty="0" smtClean="0"/>
              <a:t>Espacio: unión soviética</a:t>
            </a:r>
          </a:p>
          <a:p>
            <a:r>
              <a:rPr lang="es-ES" dirty="0" smtClean="0"/>
              <a:t>Tiempo: 1990</a:t>
            </a:r>
          </a:p>
          <a:p>
            <a:r>
              <a:rPr lang="es-ES" dirty="0" smtClean="0"/>
              <a:t>Causas: la problemática que tenia la población </a:t>
            </a:r>
          </a:p>
          <a:p>
            <a:r>
              <a:rPr lang="es-ES" dirty="0" smtClean="0"/>
              <a:t>Características: Gorbachov mete sus programas para resolver la problemática</a:t>
            </a:r>
          </a:p>
          <a:p>
            <a:r>
              <a:rPr lang="es-ES" dirty="0" smtClean="0"/>
              <a:t>Representantes: Mijaíl Gorbachov</a:t>
            </a:r>
          </a:p>
          <a:p>
            <a:r>
              <a:rPr lang="es-ES" dirty="0" smtClean="0"/>
              <a:t>P: libre expresión de las ideas</a:t>
            </a:r>
          </a:p>
          <a:p>
            <a:r>
              <a:rPr lang="es-ES" dirty="0" smtClean="0"/>
              <a:t>S:al llegar nueva competencia muchos pueblos quedaban en empobrecimiento</a:t>
            </a:r>
          </a:p>
          <a:p>
            <a:r>
              <a:rPr lang="es-ES" dirty="0" smtClean="0"/>
              <a:t>E: inversión extranjera</a:t>
            </a:r>
          </a:p>
          <a:p>
            <a:endParaRPr lang="es-ES" dirty="0" smtClean="0"/>
          </a:p>
        </p:txBody>
      </p:sp>
    </p:spTree>
    <p:extLst>
      <p:ext uri="{BB962C8B-B14F-4D97-AF65-F5344CB8AC3E}">
        <p14:creationId xmlns:p14="http://schemas.microsoft.com/office/powerpoint/2010/main" val="251558651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TM03457496[[fn=Paralaje]]</Template>
  <TotalTime>460</TotalTime>
  <Words>2322</Words>
  <Application>Microsoft Office PowerPoint</Application>
  <PresentationFormat>Panorámica</PresentationFormat>
  <Paragraphs>309</Paragraphs>
  <Slides>34</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34</vt:i4>
      </vt:variant>
    </vt:vector>
  </HeadingPairs>
  <TitlesOfParts>
    <vt:vector size="37" baseType="lpstr">
      <vt:lpstr>Arial</vt:lpstr>
      <vt:lpstr>Corbel</vt:lpstr>
      <vt:lpstr>Parallax</vt:lpstr>
      <vt:lpstr> TRABAJO  COTIDIANO        II TRIMESTRE </vt:lpstr>
      <vt:lpstr>GUERRA FRIA 1945*1989</vt:lpstr>
      <vt:lpstr>IDEOLOGIAS PREDOMINANTES</vt:lpstr>
      <vt:lpstr>POSICIONES DE LA POST GUERRA</vt:lpstr>
      <vt:lpstr>CONFLICTOS DE LA POST GUERRA</vt:lpstr>
      <vt:lpstr>CONFLICTOS DE LA POST GUERRA</vt:lpstr>
      <vt:lpstr>CONFLICTOS DE LA POST GUERRA</vt:lpstr>
      <vt:lpstr>DESTRUCCION DEL BLOQUE SOCIALISTA</vt:lpstr>
      <vt:lpstr>DESTRUCCION DEL BLOQUE SOCIALISTA</vt:lpstr>
      <vt:lpstr>DESTRUCCION DEL BLOQUE SOCIALISTA</vt:lpstr>
      <vt:lpstr>DESTRUCCION DEL BLOQUE SOCIALISTA</vt:lpstr>
      <vt:lpstr>DESCRIBA A CADA LIDER QUE PARTICIPO EN LA GUERRA FRIA SEGÚN REGION DE PROCEDNCIA</vt:lpstr>
      <vt:lpstr>DESCRIBA A CADA LIDER QUE PARTICIPO EN LA GUERRA FRIA SEGÚN REGION DE PROCEDNCIA</vt:lpstr>
      <vt:lpstr>DESCRIBA A CADA LIDER QUE PARTICIPO EN LA GUERRA FRIA SEGÚN REGION DE PROCEDNCIA</vt:lpstr>
      <vt:lpstr>DESCRIBA A CADA LIDER QUE PARTICIPO EN LA GUERRA FRIA SEGÚN REGION DE PROCEDNCIA</vt:lpstr>
      <vt:lpstr>Conflictos Étnicos * Religioso * Políticos </vt:lpstr>
      <vt:lpstr>Conflictos Étnicos * Religiosos * Políticos</vt:lpstr>
      <vt:lpstr>Conflictos Étnicos * Religiosos * Políticos</vt:lpstr>
      <vt:lpstr>Conflictos Étnicos * Religiosos * Políticos</vt:lpstr>
      <vt:lpstr>Conflictos Étnicos * Religiosos * Políticos</vt:lpstr>
      <vt:lpstr>Conflictos Étnicos * Religiosos * Políticos</vt:lpstr>
      <vt:lpstr>Conflictos Étnicos * Religiosos * Políticos</vt:lpstr>
      <vt:lpstr>Conflictos Étnicos * Religiosos * Políticos</vt:lpstr>
      <vt:lpstr>Conflictos Étnicos * Religiosos * Políticos</vt:lpstr>
      <vt:lpstr>Conflictos Étnicos * Religiosos * Políticos</vt:lpstr>
      <vt:lpstr>Conflictos Étnicos * Religiosos * Políticos</vt:lpstr>
      <vt:lpstr>Conflictos Étnicos * Religiosos * Políticos</vt:lpstr>
      <vt:lpstr>Globalización</vt:lpstr>
      <vt:lpstr>Globalización</vt:lpstr>
      <vt:lpstr>Revolución científico tecnológico</vt:lpstr>
      <vt:lpstr>Formas de integración económica</vt:lpstr>
      <vt:lpstr>Formas de integración económica</vt:lpstr>
      <vt:lpstr>Formas de integración económica</vt:lpstr>
      <vt:lpstr>Los efectos de la globalización</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COTIDIANO DE ESTUDIOS SOCIALES II TRIMESTRE</dc:title>
  <dc:creator>josue daniel vargas segura</dc:creator>
  <cp:lastModifiedBy>vargas segura</cp:lastModifiedBy>
  <cp:revision>35</cp:revision>
  <dcterms:created xsi:type="dcterms:W3CDTF">2015-06-03T03:23:24Z</dcterms:created>
  <dcterms:modified xsi:type="dcterms:W3CDTF">2015-07-29T03:40:08Z</dcterms:modified>
</cp:coreProperties>
</file>