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6" r:id="rId29"/>
    <p:sldId id="287" r:id="rId30"/>
    <p:sldId id="288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823242C-D747-4ADD-80D8-99421268E3A8}" type="datetime1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F40B41D-FD10-4A38-B39B-626510BD49B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22413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R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La </a:t>
            </a:r>
            <a:r>
              <a:rPr lang="es-CR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Formación del Bloques y Organismos Económicos, Políticos y Militares</a:t>
            </a:r>
            <a:endParaRPr lang="es-CR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3168352"/>
          </a:xfrm>
        </p:spPr>
        <p:txBody>
          <a:bodyPr/>
          <a:lstStyle/>
          <a:p>
            <a:r>
              <a:rPr lang="es-C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Objetivo:</a:t>
            </a:r>
          </a:p>
          <a:p>
            <a:pPr marL="0" indent="0" algn="just">
              <a:buNone/>
            </a:pPr>
            <a:r>
              <a:rPr lang="es-C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ANALIZAR el papel que cumplen los diferentes bloques económicos, políticos y militares en el mundo, y el impacto de los procesos de globalización.</a:t>
            </a:r>
            <a:endParaRPr lang="es-CR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03981" y="6211669"/>
            <a:ext cx="504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LUIS DIEGO ARGUEDAS CORDERO</a:t>
            </a:r>
          </a:p>
          <a:p>
            <a:pPr algn="ctr"/>
            <a:r>
              <a:rPr lang="es-CR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LRF 2015</a:t>
            </a:r>
            <a:endParaRPr lang="es-CR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1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4906888" cy="597666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37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ALCA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 el área de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Libre Comercio de las Américas</a:t>
            </a:r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Crea condiciones favorables para hacer negocios. América Latina cuenta con un mercado de 700 millones de habitantes.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Promueve y desarrolla acciones de integración hemisférica y libre comercio.</a:t>
            </a:r>
          </a:p>
        </p:txBody>
      </p:sp>
      <p:pic>
        <p:nvPicPr>
          <p:cNvPr id="9218" name="Picture 2" descr="http://upload.wikimedia.org/wikipedia/commons/thumb/f/f2/Free_Trade_Area_of_the_Americas_logo.svg/150px-Free_Trade_Area_of_the_Americas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23" y="1196752"/>
            <a:ext cx="3384376" cy="3240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7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OhP0CCtAnSk/TZdVPCABkHI/AAAAAAAAAAo/DjMlDyJXSg8/s1600/OMC+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3" y="19538"/>
            <a:ext cx="9153983" cy="6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5776" y="548680"/>
            <a:ext cx="6192688" cy="557748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37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OMC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Confirmada en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1995</a:t>
            </a:r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 la base jurídica e institucional del sistema multilateral de comercio entre los países.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Determina la manera en que los gobiernos configuran y aplican las leyes y reglamentos comerciales nacionales.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Sustituye el Acuerdo General sobre Aranceles Aduaneros y Comercio (GATT)</a:t>
            </a:r>
          </a:p>
        </p:txBody>
      </p:sp>
    </p:spTree>
    <p:extLst>
      <p:ext uri="{BB962C8B-B14F-4D97-AF65-F5344CB8AC3E}">
        <p14:creationId xmlns:p14="http://schemas.microsoft.com/office/powerpoint/2010/main" val="122788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4.bp.blogspot.com/-eU6ySOwxaJE/TdPTfxQHxcI/AAAAAAAAqYE/c6c3em69Uac/s1600/OE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s-CR" sz="37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OEA</a:t>
            </a:r>
          </a:p>
          <a:p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Fundada en 1948.</a:t>
            </a:r>
          </a:p>
          <a:p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Integra a casi todos los </a:t>
            </a:r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países ame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ricanos.</a:t>
            </a:r>
          </a:p>
          <a:p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Reemplazó a la Unión Pa</a:t>
            </a:r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namerica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na.</a:t>
            </a:r>
          </a:p>
          <a:p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Inicialmente se fundament</a:t>
            </a:r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ó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en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postulados bélicos promovida por Estados Unidos.</a:t>
            </a:r>
          </a:p>
          <a:p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Se ha cuestionado la eficacia de esta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376913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-AgbvjXPc1t0/Tj8CdUpX5fI/AAAAAAAAAFY/MEwKOIRewKE/s1600/G77_altern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"/>
            <a:ext cx="9144000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es-CR" sz="37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G-77</a:t>
            </a:r>
          </a:p>
          <a:p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Surge en 1964.</a:t>
            </a:r>
          </a:p>
          <a:p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77 países firmaron la declaración conjunta de los 77.</a:t>
            </a:r>
          </a:p>
          <a:p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Tienen problemas similares de desarrollo.</a:t>
            </a:r>
          </a:p>
          <a:p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Buscan fortalecer y consolidar los intereses frente a los países desarrollados.</a:t>
            </a:r>
          </a:p>
          <a:p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Hoy están asociados 132 países.</a:t>
            </a:r>
          </a:p>
        </p:txBody>
      </p:sp>
    </p:spTree>
    <p:extLst>
      <p:ext uri="{BB962C8B-B14F-4D97-AF65-F5344CB8AC3E}">
        <p14:creationId xmlns:p14="http://schemas.microsoft.com/office/powerpoint/2010/main" val="129304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188.photobucket.com/albums/z123/FEDERATORXX/banderaligaar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1704" y="260648"/>
            <a:ext cx="4017640" cy="648072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37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Liga árabe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 1945 los estados Árabes firmaron un pacto, entre ellos Arabia Saudita, Argelia, Siria.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 objetivo era fortalecer los vínculos económicos de sus miembros y la coordinación de su acción política.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da la posibilidad de defensa mutua ante cualquier agresión extranjera.</a:t>
            </a:r>
          </a:p>
        </p:txBody>
      </p:sp>
    </p:spTree>
    <p:extLst>
      <p:ext uri="{BB962C8B-B14F-4D97-AF65-F5344CB8AC3E}">
        <p14:creationId xmlns:p14="http://schemas.microsoft.com/office/powerpoint/2010/main" val="223490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_YJM4SaumdvM/TAuIAqUwmHI/AAAAAAAAAB4/i6NZEeNMqR0/s400/C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86"/>
            <a:ext cx="9144000" cy="68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37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CAME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Consejo de Ayuda Económica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Fue creado en 1949, con sede en Moscú.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El principal objetivo es desarrolla la cooperación económica y científico-técnico ente los países socialistas (Unión Soviética, Hungría, Albania, Cuba, </a:t>
            </a:r>
            <a:r>
              <a:rPr lang="es-CR" sz="28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etc</a:t>
            </a:r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).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Al desintegrarse el bloque socialista y sus economías, prácticamente la organización ha dejado de existir.</a:t>
            </a:r>
          </a:p>
        </p:txBody>
      </p:sp>
    </p:spTree>
    <p:extLst>
      <p:ext uri="{BB962C8B-B14F-4D97-AF65-F5344CB8AC3E}">
        <p14:creationId xmlns:p14="http://schemas.microsoft.com/office/powerpoint/2010/main" val="11654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_-hjkjVZkRmw/TBaLJKYTOBI/AAAAAAAARQY/gOoGPAJdqSU/s1600/gde08_Siladecad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37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Pacto de </a:t>
            </a:r>
            <a:r>
              <a:rPr lang="es-CR" sz="37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Varsovia</a:t>
            </a:r>
            <a:endParaRPr lang="es-CR" sz="37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Tratado de Amistad, Colaboración y Asistencia Mutua.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Acuerdo de cooperación militar firmado en 1955 por los países del Bloque del Este.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Su objetivo expreso era contrarrestar la amenaza de la Organización del Tratado del Atlántico Norte (OTAN)</a:t>
            </a:r>
          </a:p>
          <a:p>
            <a:endParaRPr lang="es-C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4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008" y="1052736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es-CR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La Globalización: Orígenes, Concepto e Implicaciones Socioeconómicas, Ambientales y Políticas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276872"/>
            <a:ext cx="6588224" cy="4392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R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Orígenes:</a:t>
            </a:r>
            <a:r>
              <a:rPr lang="es-CR" dirty="0" smtClean="0"/>
              <a:t/>
            </a:r>
            <a:br>
              <a:rPr lang="es-CR" dirty="0" smtClean="0"/>
            </a:b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atribuye a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Marshall </a:t>
            </a:r>
            <a:r>
              <a:rPr lang="es-CR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Mcluhan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director 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 Instituto de Telecomunicaciones de Toronto, Canadá el uso del término globalización.</a:t>
            </a:r>
          </a:p>
          <a:p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inició a aplicar en los 60´s al analizar los alcances de la televisión.</a:t>
            </a:r>
          </a:p>
          <a:p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Aunque el término es usado recientemente, aplicado a la economía del mundo es semejante al llamado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«liberalismo económico»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«capitalismo»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del siglo XX.</a:t>
            </a:r>
          </a:p>
        </p:txBody>
      </p:sp>
      <p:pic>
        <p:nvPicPr>
          <p:cNvPr id="16386" name="Picture 2" descr="http://erichluna.files.wordpress.com/2010/07/mclu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2448272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rofesorenlinea.cl/imagengeografia/globalizacion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61" y="404664"/>
            <a:ext cx="4128120" cy="64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s-CR" sz="3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Concepto: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 un proceso dentro de las estrate</a:t>
            </a:r>
            <a:r>
              <a:rPr lang="es-CR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gias de expansión del </a:t>
            </a:r>
            <a:r>
              <a:rPr lang="es-CR" sz="2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sistema capitalista</a:t>
            </a:r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refiere al concepto global que </a:t>
            </a:r>
            <a:r>
              <a:rPr lang="es-CR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implica una </a:t>
            </a:r>
            <a:r>
              <a:rPr lang="es-CR" sz="2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universalización del sistema</a:t>
            </a:r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Esla misma forma de </a:t>
            </a:r>
            <a:r>
              <a:rPr lang="es-CR" sz="2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dominación</a:t>
            </a:r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las grandes </a:t>
            </a:r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potencias, solo con otra denomin</a:t>
            </a:r>
            <a:r>
              <a:rPr lang="es-CR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ación.</a:t>
            </a:r>
          </a:p>
        </p:txBody>
      </p:sp>
    </p:spTree>
    <p:extLst>
      <p:ext uri="{BB962C8B-B14F-4D97-AF65-F5344CB8AC3E}">
        <p14:creationId xmlns:p14="http://schemas.microsoft.com/office/powerpoint/2010/main" val="24101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studiossocialesonline.com/wp-content/uploads/2012/08/Globalization_by_Guille369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557" y="152636"/>
            <a:ext cx="5150621" cy="655272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3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Implicaciones Socioeconómicas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 la caída del comunismo, el capitalismo se ha convertido en el único sistema económico del planeta, con las consecuencias económicas y sociales, que ello implica.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globalización es sinónimo de </a:t>
            </a:r>
            <a:r>
              <a:rPr lang="es-CR" sz="2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neoliberalismo</a:t>
            </a:r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(nuevo liberalismo).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llamado </a:t>
            </a:r>
            <a:r>
              <a:rPr lang="es-CR" sz="2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«capitalismo salvaje</a:t>
            </a:r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), bajo el lema </a:t>
            </a:r>
            <a:r>
              <a:rPr lang="es-CR" sz="26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«dejar hacer dejar pasar» </a:t>
            </a:r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produjo mucho sufrimiento en la humanidad.</a:t>
            </a:r>
          </a:p>
        </p:txBody>
      </p:sp>
    </p:spTree>
    <p:extLst>
      <p:ext uri="{BB962C8B-B14F-4D97-AF65-F5344CB8AC3E}">
        <p14:creationId xmlns:p14="http://schemas.microsoft.com/office/powerpoint/2010/main" val="15856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iguelgalbangutierrez.files.wordpress.com/2011/10/bandera-de-la-organizacic3b3n-del-tratado-atlc3a1ntico-norte-y-sus-pac3adses-miembros-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R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La Formación del Bloques y Organismos Económicos, Políticos y Militares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92088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OTAN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Es la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Organización del Tratado del Atlántico Norte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Es una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alianza militar </a:t>
            </a:r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fundada en 1949, en Washington, suscrita por 10 países de Atlántico Norte, entre ellos Estados Unidos, Gran Bretaña y Francia.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Si se da un ataque armado contra cualquiera de sus miembros, será considerado contra todos.</a:t>
            </a:r>
          </a:p>
        </p:txBody>
      </p:sp>
    </p:spTree>
    <p:extLst>
      <p:ext uri="{BB962C8B-B14F-4D97-AF65-F5344CB8AC3E}">
        <p14:creationId xmlns:p14="http://schemas.microsoft.com/office/powerpoint/2010/main" val="12870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3.bp.blogspot.com/__wAl84wwAnI/Skk8GotV8HI/AAAAAAAAABE/v6fuMu2mvH4/s400/foto_m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-24828"/>
            <a:ext cx="9142218" cy="69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22206"/>
            <a:ext cx="4884828" cy="65031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Implicaciones </a:t>
            </a:r>
            <a:r>
              <a:rPr lang="es-CR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Ambientales</a:t>
            </a:r>
            <a:endParaRPr lang="es-CR" sz="3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r>
              <a:rPr lang="es-CR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 grandes consorcios comerciales gasta millones en investigaciones científicas y tecnológicas.</a:t>
            </a:r>
          </a:p>
          <a:p>
            <a:r>
              <a:rPr lang="es-CR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Muchas de sus fábricas contaminan, en forma acelerada, la atmósfera, el agua, la tierra, </a:t>
            </a:r>
            <a:r>
              <a:rPr lang="es-CR" sz="2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entre otros</a:t>
            </a:r>
            <a:r>
              <a:rPr lang="es-CR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sz="2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Además que </a:t>
            </a:r>
            <a:r>
              <a:rPr lang="es-CR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buscan ubicarse en regiones subdesarrolladas para bajar costos.</a:t>
            </a:r>
          </a:p>
        </p:txBody>
      </p:sp>
    </p:spTree>
    <p:extLst>
      <p:ext uri="{BB962C8B-B14F-4D97-AF65-F5344CB8AC3E}">
        <p14:creationId xmlns:p14="http://schemas.microsoft.com/office/powerpoint/2010/main" val="28525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ercado.com.ar/online/thum_3_nota_36254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" y="0"/>
            <a:ext cx="9142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3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Implicaciones </a:t>
            </a:r>
            <a:r>
              <a:rPr lang="es-CR" sz="3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Políticas</a:t>
            </a:r>
            <a:endParaRPr lang="es-CR" sz="3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Estado Nación ha perdido la capacidad para controlar el fenómeno económico.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 gobiernos facilitan infraestructura y legislación adecuada para que las empresas o actividades productivas, aumenten su producción al ser eficientes puedan competir en el mercado globalizado.</a:t>
            </a:r>
          </a:p>
        </p:txBody>
      </p:sp>
    </p:spTree>
    <p:extLst>
      <p:ext uri="{BB962C8B-B14F-4D97-AF65-F5344CB8AC3E}">
        <p14:creationId xmlns:p14="http://schemas.microsoft.com/office/powerpoint/2010/main" val="411883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CR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Manifestaciones: Debilitamiento del Estado-Nación, Nueva División de Trabajo, Supremacía del Capital Financiero, Interdependencia, Medios de Comunicación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R" sz="3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Debilitamiento del Estado-Nación: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 una economía globalizada; se llega a poner en duda la idea de autonomía y soberanía de los Estados.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 importante que el Estado utilice en forma inteligente sus recurso; elimine burocracia, modernice sus instituciones, y tenga funcionarios capaces de negociar en forma inteligente las reglas del comercio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334275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5400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es-CR" sz="3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Nueva División de Trabajo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globalización ha desplazado a un segundo plano la industria.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producción de servicios la ha superado actualmente.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 insumos de origen sintético y de laboratorios técnicos están sustituyendo al proceso intensivo de mano de obra y materias primas naturales.</a:t>
            </a:r>
          </a:p>
        </p:txBody>
      </p:sp>
      <p:pic>
        <p:nvPicPr>
          <p:cNvPr id="21506" name="Picture 2" descr="http://recursostic.educacion.es/secundaria/edad/3esohistoria/quincena3/imagenes3/q3_contenidos_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257550" cy="31683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7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_yCN-rWRiHaQ/SAnz6gHuJCI/AAAAAAAAABo/6gHylwrVwUI/s400/economia+mund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619500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-14242"/>
            <a:ext cx="8229600" cy="471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s-CR" sz="3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Supremacía del Capital Financiero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Aunque existen organismos internacionales  que prestan dinero como el Banco Mundial, los países pobres cada vez aumentan su deuda externa.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dinero de estos organismos proviene delos países ricos, de manera que es un negocio.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comercio desigual produce competencias desleales.</a:t>
            </a:r>
          </a:p>
        </p:txBody>
      </p:sp>
    </p:spTree>
    <p:extLst>
      <p:ext uri="{BB962C8B-B14F-4D97-AF65-F5344CB8AC3E}">
        <p14:creationId xmlns:p14="http://schemas.microsoft.com/office/powerpoint/2010/main" val="3181491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5338936" cy="55054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R" sz="3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Interdependencia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 la globalización las economías nacionales están obligadas a unirse al mercado mundial, de lo contrario quedan rezagadas.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interdependencia es recíproca, porque se produce además entre las empresas; por ejemplo, grandes empresas necesitan e otras para poder terminar sus productos.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Países ricos necesitan bajar costos instalándose en países subdesarrollados, obteniendo; mano de obra barata, servicios de agua y luz, entre otros.</a:t>
            </a:r>
          </a:p>
        </p:txBody>
      </p:sp>
      <p:pic>
        <p:nvPicPr>
          <p:cNvPr id="23554" name="Picture 2" descr="http://www.pagina12.com.ar/2000/suple/psico/00-08/00-08-24/psic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3240360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28614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76672"/>
            <a:ext cx="5328592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3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Medios de Comunicación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 la globalización de la información se está produciendo una transculturación.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propicia un idioma, una moneda y unas costumbres universales.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esta manera las naciones tienden a perder su cultura y su identidad.</a:t>
            </a:r>
          </a:p>
          <a:p>
            <a:r>
              <a:rPr lang="es-CR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Una de las características de la sociedad actual es la gran cantidad de medios de comunicación(televisores, radio, celulares, computadores, etc.)</a:t>
            </a:r>
          </a:p>
        </p:txBody>
      </p:sp>
      <p:pic>
        <p:nvPicPr>
          <p:cNvPr id="24578" name="Picture 2" descr="http://chilechilelindo.bligoo.cl/media/users/14/711600/images/public/97675/globalizacion.jpg?v=1311870437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312368" cy="554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30154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636912"/>
            <a:ext cx="7776864" cy="2808312"/>
          </a:xfrm>
        </p:spPr>
        <p:txBody>
          <a:bodyPr/>
          <a:lstStyle/>
          <a:p>
            <a:r>
              <a:rPr lang="es-C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Objetivo</a:t>
            </a:r>
          </a:p>
          <a:p>
            <a:pPr marL="0" indent="0" algn="just">
              <a:buNone/>
            </a:pPr>
            <a:r>
              <a:rPr lang="es-CR" sz="2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Inferir las consecuencias socioeconómicas y ambientales de la revolución científica y tecnológica.</a:t>
            </a:r>
            <a:endParaRPr lang="es-CR" sz="2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416824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s-CR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La Revolución Científica y Tecnológica</a:t>
            </a:r>
            <a:endParaRPr lang="es-CR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imanorte.files.wordpress.com/2010/04/nanotecn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4212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636912"/>
            <a:ext cx="7797552" cy="3993307"/>
          </a:xfrm>
        </p:spPr>
        <p:txBody>
          <a:bodyPr>
            <a:normAutofit/>
          </a:bodyPr>
          <a:lstStyle/>
          <a:p>
            <a:pPr algn="just"/>
            <a:r>
              <a:rPr lang="es-CR" sz="2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En la vida cotidiana actual la influencia que 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tiene la </a:t>
            </a:r>
            <a:r>
              <a:rPr lang="es-CR" sz="2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ciencia y la tecnología es indiscutible.</a:t>
            </a:r>
          </a:p>
          <a:p>
            <a:pPr algn="just"/>
            <a:r>
              <a:rPr lang="es-CR" sz="2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Mediante dicha revolución, las 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computadoras han ayudado </a:t>
            </a:r>
            <a:r>
              <a:rPr lang="es-CR" sz="2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al análisis de ADN, las distorsi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ones oceánicas y </a:t>
            </a:r>
            <a:r>
              <a:rPr lang="es-CR" sz="2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espaciales.</a:t>
            </a:r>
          </a:p>
          <a:p>
            <a:pPr algn="just"/>
            <a:r>
              <a:rPr lang="es-CR" sz="2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Se crean microchips como répli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ca del cerebro humano </a:t>
            </a:r>
            <a:r>
              <a:rPr lang="es-CR" sz="2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para aumentar la productividad 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industrial.</a:t>
            </a:r>
          </a:p>
          <a:p>
            <a:pPr algn="just"/>
            <a:r>
              <a:rPr lang="es-CR" sz="2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Pero el crecimiento industrial p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one en peligro el medio </a:t>
            </a:r>
            <a:r>
              <a:rPr lang="es-CR" sz="2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ambiente.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CR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La Revolución Científica y Tecnológica: Consecuencias Socioeconómicas y Ambientales</a:t>
            </a:r>
          </a:p>
        </p:txBody>
      </p:sp>
    </p:spTree>
    <p:extLst>
      <p:ext uri="{BB962C8B-B14F-4D97-AF65-F5344CB8AC3E}">
        <p14:creationId xmlns:p14="http://schemas.microsoft.com/office/powerpoint/2010/main" val="11057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4.bp.blogspot.com/-AeALQguOBy0/Tm0XaFV8yKI/AAAAAAAAAI8/KnvnBJ1Imok/s1600/publicidad-capital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5"/>
            <a:ext cx="9144000" cy="68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57200"/>
            <a:ext cx="4536504" cy="5924128"/>
          </a:xfrm>
        </p:spPr>
        <p:txBody>
          <a:bodyPr>
            <a:normAutofit/>
          </a:bodyPr>
          <a:lstStyle/>
          <a:p>
            <a:pPr algn="just"/>
            <a:r>
              <a:rPr lang="es-CR" sz="23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La comunicación social es muy potente, debido a que consolida las políticas del mercado global dentro de un </a:t>
            </a:r>
            <a:r>
              <a:rPr lang="es-CR" sz="23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sistema capitalista transnacional </a:t>
            </a:r>
            <a:r>
              <a:rPr lang="es-CR" sz="23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dado que puede accesar a los hogares en forma simultánea en muchos países al mismo tiempo.</a:t>
            </a:r>
          </a:p>
          <a:p>
            <a:pPr algn="just"/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Se ha </a:t>
            </a:r>
            <a:r>
              <a:rPr lang="es-CR" sz="23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presentado un </a:t>
            </a:r>
            <a:r>
              <a:rPr lang="es-CR" sz="2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«saturación </a:t>
            </a:r>
            <a:r>
              <a:rPr lang="es-CR" sz="23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informática»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564022"/>
            <a:ext cx="3600400" cy="5715000"/>
          </a:xfrm>
        </p:spPr>
        <p:txBody>
          <a:bodyPr>
            <a:normAutofit/>
          </a:bodyPr>
          <a:lstStyle/>
          <a:p>
            <a:pPr algn="ctr"/>
            <a:r>
              <a:rPr lang="es-CR" sz="4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Consecuencias Socioeconómicas</a:t>
            </a:r>
          </a:p>
        </p:txBody>
      </p:sp>
    </p:spTree>
    <p:extLst>
      <p:ext uri="{BB962C8B-B14F-4D97-AF65-F5344CB8AC3E}">
        <p14:creationId xmlns:p14="http://schemas.microsoft.com/office/powerpoint/2010/main" val="41557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7.staticflickr.com/6066/6109971270_bfb7894b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764704"/>
            <a:ext cx="7920880" cy="576064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OPEP</a:t>
            </a:r>
            <a:endParaRPr lang="es-CR" sz="40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Organización de Países Exportadores de Petróleo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Creada en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1960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por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Venezuela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Irak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Irán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Arabia Saudita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Argelia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y otros Países.</a:t>
            </a:r>
          </a:p>
          <a:p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Controla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fija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regula precios 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la producción entre sus miembros.</a:t>
            </a:r>
          </a:p>
          <a:p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 árabes han venido aumentando el precio (12 veces) por barril de petróleo acumulando riquezas.</a:t>
            </a:r>
          </a:p>
        </p:txBody>
      </p:sp>
    </p:spTree>
    <p:extLst>
      <p:ext uri="{BB962C8B-B14F-4D97-AF65-F5344CB8AC3E}">
        <p14:creationId xmlns:p14="http://schemas.microsoft.com/office/powerpoint/2010/main" val="25717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ensarcontemporaneo.files.wordpress.com/2009/06/o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"/>
            <a:ext cx="4489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igoo.com/media/users/0/41524/images/ad_wwf_calentamiento_glob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2" y="0"/>
            <a:ext cx="5052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76672"/>
            <a:ext cx="4752528" cy="5931023"/>
          </a:xfrm>
        </p:spPr>
        <p:txBody>
          <a:bodyPr>
            <a:noAutofit/>
          </a:bodyPr>
          <a:lstStyle/>
          <a:p>
            <a:pPr algn="just"/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Con el desarrollo industrial, se alteran los ciclos bioquímicos de la naturaleza, lo que resulta muy perjudicial para quienes habitan este planeta.</a:t>
            </a:r>
          </a:p>
          <a:p>
            <a:pPr algn="just"/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Contaminantes atmosféricos son: dióxido de azufre que envenena el aire, el exceso de nitrógeno y Fósforo en el agua.</a:t>
            </a:r>
          </a:p>
          <a:p>
            <a:pPr algn="just"/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Unos 500 millones de personas no cuentan con agua potable,</a:t>
            </a:r>
          </a:p>
          <a:p>
            <a:pPr algn="just"/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itchFamily="66" charset="0"/>
              </a:rPr>
              <a:t>La temperatura media del planeta aumenta, provocando cambios climáticos severos.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476672"/>
            <a:ext cx="3456384" cy="5715000"/>
          </a:xfrm>
        </p:spPr>
        <p:txBody>
          <a:bodyPr>
            <a:normAutofit/>
          </a:bodyPr>
          <a:lstStyle/>
          <a:p>
            <a:pPr algn="ctr"/>
            <a:r>
              <a:rPr lang="es-CR" sz="40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Consecuencias Ambientales</a:t>
            </a:r>
          </a:p>
        </p:txBody>
      </p:sp>
    </p:spTree>
    <p:extLst>
      <p:ext uri="{BB962C8B-B14F-4D97-AF65-F5344CB8AC3E}">
        <p14:creationId xmlns:p14="http://schemas.microsoft.com/office/powerpoint/2010/main" val="5386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ermosa 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4"/>
            <a:ext cx="9144000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1556792"/>
            <a:ext cx="6781800" cy="1600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R" sz="199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French Script MT" pitchFamily="66" charset="0"/>
              </a:rPr>
              <a:t>Gracias</a:t>
            </a:r>
            <a:endParaRPr lang="es-CR" sz="199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Frenc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7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infolatam.com/wp-content/uploads/2012/08/paises-No-Alineados-655x2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/>
          <a:lstStyle/>
          <a:p>
            <a:pPr marL="0" indent="0" algn="ctr">
              <a:buNone/>
            </a:pPr>
            <a:r>
              <a:rPr lang="es-CR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Países no </a:t>
            </a:r>
            <a:r>
              <a:rPr lang="es-CR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Alineados</a:t>
            </a:r>
            <a:endParaRPr lang="es-CR" sz="40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1955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varios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países su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bdesarrollados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reuni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eron en Indonesia.</a:t>
            </a:r>
          </a:p>
          <a:p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Tuvieron esta iniciativa  </a:t>
            </a:r>
            <a:r>
              <a:rPr lang="es-CR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Nehru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la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India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Sukarno de Indonesia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y </a:t>
            </a:r>
            <a:r>
              <a:rPr lang="es-CR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Nass</a:t>
            </a:r>
            <a:r>
              <a:rPr lang="es-CR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Egipto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dictador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Tito»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 Yugosla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via </a:t>
            </a:r>
            <a:r>
              <a:rPr lang="es-CR" sz="28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</a:t>
            </a:r>
            <a:r>
              <a:rPr lang="es-CR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efeó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este movimiento. Asumió y luch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ó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una posi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ción 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neutral ante los bloques Socialista y Ca</a:t>
            </a:r>
            <a:r>
              <a:rPr lang="es-CR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pita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lista.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203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8636" y="836712"/>
            <a:ext cx="5410944" cy="557748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TIAR</a:t>
            </a:r>
          </a:p>
          <a:p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Tratado Interamericano de Asistencia Recíproca</a:t>
            </a:r>
            <a:r>
              <a:rPr lang="es-C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ha servido porque ha servido a los intereses de Estados Unidos.</a:t>
            </a:r>
          </a:p>
          <a:p>
            <a:r>
              <a:rPr lang="es-C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 su influencia se expulsó a Cuba de la organización.</a:t>
            </a:r>
          </a:p>
          <a:p>
            <a:r>
              <a:rPr lang="es-C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Tiene logros positivos como la solución de problemas limítrofes o como observadora para cumplir con elecciones diplomáticas.</a:t>
            </a:r>
          </a:p>
        </p:txBody>
      </p:sp>
      <p:pic>
        <p:nvPicPr>
          <p:cNvPr id="4098" name="Picture 2" descr="http://blogs.vivenicaragua.com/naciongueguence/wp-content/uploads/2008/01/es-oea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384376" cy="3096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x.humanrights.com/sites/default/files/UN-logo_0_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357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8696" y="620688"/>
            <a:ext cx="8529767" cy="60195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4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ONU</a:t>
            </a:r>
          </a:p>
          <a:p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Organización de las Naciones Unidas</a:t>
            </a:r>
            <a:r>
              <a:rPr lang="es-C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funda en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1945</a:t>
            </a:r>
            <a:r>
              <a:rPr lang="es-C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 un organismo que contribuye a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mantener la paz</a:t>
            </a:r>
            <a:r>
              <a:rPr lang="es-C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la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seguridad internacional </a:t>
            </a:r>
            <a:r>
              <a:rPr lang="es-C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r>
              <a:rPr lang="es-C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cooperación </a:t>
            </a:r>
            <a:r>
              <a:rPr lang="es-C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 el establecimiento de condiciones políticas y económicas.</a:t>
            </a:r>
          </a:p>
          <a:p>
            <a:r>
              <a:rPr lang="es-C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Fue creada por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51 países </a:t>
            </a:r>
            <a:r>
              <a:rPr lang="es-C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en 1990 contaba con 160 miembros.</a:t>
            </a:r>
          </a:p>
          <a:p>
            <a:r>
              <a:rPr lang="es-C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Está formada por la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Asamblea General</a:t>
            </a:r>
            <a:r>
              <a:rPr lang="es-C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Consejo de Seguridad</a:t>
            </a:r>
            <a:r>
              <a:rPr lang="es-C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Consejo de la Haya (principal órgano jurídico de la ONU</a:t>
            </a:r>
            <a:r>
              <a:rPr lang="es-C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), un Secretario General.</a:t>
            </a:r>
          </a:p>
          <a:p>
            <a:r>
              <a:rPr lang="es-C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Entre los principales organismos de la ONU se destacan la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FAO</a:t>
            </a:r>
            <a:r>
              <a:rPr lang="es-C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UNESCO</a:t>
            </a:r>
            <a:r>
              <a:rPr lang="es-C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la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OMS</a:t>
            </a:r>
          </a:p>
        </p:txBody>
      </p:sp>
    </p:spTree>
    <p:extLst>
      <p:ext uri="{BB962C8B-B14F-4D97-AF65-F5344CB8AC3E}">
        <p14:creationId xmlns:p14="http://schemas.microsoft.com/office/powerpoint/2010/main" val="10410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eriodismoindependiente.es/wp-content/uploads/2009/11/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" y="0"/>
            <a:ext cx="9155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37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UE</a:t>
            </a:r>
          </a:p>
          <a:p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creó en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1957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Permite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gobiernos democráticos 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de respeto a los derechos humanos.</a:t>
            </a:r>
          </a:p>
          <a:p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Asume la defensa de sus miembros en asuntos de política exterior.</a:t>
            </a:r>
          </a:p>
          <a:p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crea una moneda única: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EURO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 en el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2000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Elimina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los </a:t>
            </a:r>
            <a:r>
              <a:rPr lang="es-CR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aranceles</a:t>
            </a:r>
            <a:r>
              <a:rPr lang="es-CR" sz="2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(impuestos aduaneros) en las fronteras.</a:t>
            </a:r>
          </a:p>
        </p:txBody>
      </p:sp>
    </p:spTree>
    <p:extLst>
      <p:ext uri="{BB962C8B-B14F-4D97-AF65-F5344CB8AC3E}">
        <p14:creationId xmlns:p14="http://schemas.microsoft.com/office/powerpoint/2010/main" val="41354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conomia-eficiente.com/wp-content/uploads/2012/05/reunion-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es-CR" sz="37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G-8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Está integrada por </a:t>
            </a:r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Estados Unidos</a:t>
            </a:r>
            <a:r>
              <a:rPr lang="es-C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Canadá</a:t>
            </a:r>
            <a:r>
              <a:rPr lang="es-C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Japón</a:t>
            </a:r>
            <a:r>
              <a:rPr lang="es-C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Inglaterra</a:t>
            </a:r>
            <a:r>
              <a:rPr lang="es-C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Alemania</a:t>
            </a:r>
            <a:r>
              <a:rPr lang="es-C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Francia</a:t>
            </a:r>
            <a:r>
              <a:rPr lang="es-C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 </a:t>
            </a:r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Italia</a:t>
            </a:r>
            <a:r>
              <a:rPr lang="es-C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s-CR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Estos países se consideran los </a:t>
            </a:r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más ricos </a:t>
            </a:r>
            <a:r>
              <a:rPr lang="es-CR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</a:t>
            </a:r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desarrollados</a:t>
            </a:r>
            <a:r>
              <a:rPr lang="es-C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 planeta.</a:t>
            </a: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982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yngsat-logo.com/hires/tt/tlc_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0"/>
            <a:ext cx="9118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s-CR" sz="37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TLC</a:t>
            </a:r>
          </a:p>
          <a:p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Tratado de Libre Comercio</a:t>
            </a:r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Son </a:t>
            </a:r>
            <a:r>
              <a:rPr lang="es-CR" sz="28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convenios comerciales </a:t>
            </a:r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entre países para facilitar la importación y exportación de productos.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pretende regionalizar por áreas la comercialización.</a:t>
            </a:r>
          </a:p>
          <a:p>
            <a:r>
              <a:rPr lang="es-CR" sz="2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Permiten establecer relaciones comerciales entre los países firmantes, que a veces perjudica a uno de los países, por ejemplo el TLC con México permite el intercambio de 12 mil productos libres de aranceles.</a:t>
            </a:r>
          </a:p>
        </p:txBody>
      </p:sp>
    </p:spTree>
    <p:extLst>
      <p:ext uri="{BB962C8B-B14F-4D97-AF65-F5344CB8AC3E}">
        <p14:creationId xmlns:p14="http://schemas.microsoft.com/office/powerpoint/2010/main" val="25260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373</TotalTime>
  <Words>1575</Words>
  <Application>Microsoft Office PowerPoint</Application>
  <PresentationFormat>Presentación en pantalla (4:3)</PresentationFormat>
  <Paragraphs>136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Bernard MT Condensed</vt:lpstr>
      <vt:lpstr>Comic Sans MS</vt:lpstr>
      <vt:lpstr>French Script MT</vt:lpstr>
      <vt:lpstr>Impact</vt:lpstr>
      <vt:lpstr>Times New Roman</vt:lpstr>
      <vt:lpstr>NewsPrint</vt:lpstr>
      <vt:lpstr>La Formación del Bloques y Organismos Económicos, Políticos y Militares</vt:lpstr>
      <vt:lpstr>La Formación del Bloques y Organismos Económicos, Políticos y Militares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Globalización: Orígenes, Concepto e Implicaciones Socioeconómicas, Ambientales y Políticas</vt:lpstr>
      <vt:lpstr>Presentación de PowerPoint</vt:lpstr>
      <vt:lpstr>Presentación de PowerPoint</vt:lpstr>
      <vt:lpstr>Presentación de PowerPoint</vt:lpstr>
      <vt:lpstr>Presentación de PowerPoint</vt:lpstr>
      <vt:lpstr>Manifestaciones: Debilitamiento del Estado-Nación, Nueva División de Trabajo, Supremacía del Capital Financiero, Interdependencia, Medios de Comunicación</vt:lpstr>
      <vt:lpstr>Presentación de PowerPoint</vt:lpstr>
      <vt:lpstr>Presentación de PowerPoint</vt:lpstr>
      <vt:lpstr>Presentación de PowerPoint</vt:lpstr>
      <vt:lpstr>Presentación de PowerPoint</vt:lpstr>
      <vt:lpstr>La Revolución Científica y Tecnológica</vt:lpstr>
      <vt:lpstr>La Revolución Científica y Tecnológica: Consecuencias Socioeconómicas y Ambientales</vt:lpstr>
      <vt:lpstr>Consecuencias Socioeconómicas</vt:lpstr>
      <vt:lpstr>Consecuencias Ambientales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 Para Bachillerato</dc:title>
  <dc:creator>Isabel</dc:creator>
  <cp:lastModifiedBy>LUIS DIEGO ARGUEDAS CORDERO</cp:lastModifiedBy>
  <cp:revision>25</cp:revision>
  <dcterms:created xsi:type="dcterms:W3CDTF">2012-09-07T02:43:21Z</dcterms:created>
  <dcterms:modified xsi:type="dcterms:W3CDTF">2015-07-27T20:40:54Z</dcterms:modified>
</cp:coreProperties>
</file>