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6" r:id="rId3"/>
    <p:sldId id="267" r:id="rId4"/>
    <p:sldId id="268" r:id="rId5"/>
    <p:sldId id="269" r:id="rId6"/>
    <p:sldId id="270" r:id="rId7"/>
    <p:sldId id="271" r:id="rId8"/>
    <p:sldId id="272" r:id="rId9"/>
    <p:sldId id="273" r:id="rId10"/>
    <p:sldId id="274" r:id="rId11"/>
    <p:sldId id="275" r:id="rId12"/>
    <p:sldId id="257" r:id="rId13"/>
    <p:sldId id="258" r:id="rId14"/>
    <p:sldId id="259" r:id="rId15"/>
    <p:sldId id="260" r:id="rId16"/>
    <p:sldId id="261" r:id="rId17"/>
    <p:sldId id="262" r:id="rId18"/>
    <p:sldId id="263" r:id="rId19"/>
    <p:sldId id="264" r:id="rId20"/>
    <p:sldId id="265" r:id="rId21"/>
    <p:sldId id="276" r:id="rId22"/>
    <p:sldId id="277"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3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7/13/2015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7/13/2015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7/13/2015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7/13/2015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7/13/2015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2A54C80-263E-416B-A8E0-580EDEADCBDC}" type="datetimeFigureOut">
              <a:rPr lang="en-US" dirty="0"/>
              <a:t>7/13/2015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7/13/2015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7/13/2015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07067" y="829733"/>
            <a:ext cx="7766936" cy="3221103"/>
          </a:xfrm>
        </p:spPr>
        <p:txBody>
          <a:bodyPr/>
          <a:lstStyle/>
          <a:p>
            <a:r>
              <a:rPr lang="es-CR" dirty="0" smtClean="0"/>
              <a:t>Trabajo Cotidiano Guerra Fría</a:t>
            </a:r>
            <a:endParaRPr lang="es-CR" dirty="0"/>
          </a:p>
        </p:txBody>
      </p:sp>
      <p:sp>
        <p:nvSpPr>
          <p:cNvPr id="3" name="Subtítulo 2"/>
          <p:cNvSpPr>
            <a:spLocks noGrp="1"/>
          </p:cNvSpPr>
          <p:nvPr>
            <p:ph type="subTitle" idx="1"/>
          </p:nvPr>
        </p:nvSpPr>
        <p:spPr/>
        <p:txBody>
          <a:bodyPr>
            <a:normAutofit lnSpcReduction="10000"/>
          </a:bodyPr>
          <a:lstStyle/>
          <a:p>
            <a:r>
              <a:rPr lang="es-CR" dirty="0" smtClean="0"/>
              <a:t>Estudiante: María José </a:t>
            </a:r>
            <a:r>
              <a:rPr lang="es-CR" dirty="0" smtClean="0"/>
              <a:t>Bogantes Peralta</a:t>
            </a:r>
            <a:endParaRPr lang="es-CR" dirty="0" smtClean="0"/>
          </a:p>
          <a:p>
            <a:r>
              <a:rPr lang="es-CR" dirty="0" smtClean="0"/>
              <a:t>Sección: 10-1</a:t>
            </a:r>
          </a:p>
          <a:p>
            <a:r>
              <a:rPr lang="es-CR" dirty="0" smtClean="0"/>
              <a:t>Profe. Luis Diego Arguedas</a:t>
            </a:r>
            <a:endParaRPr lang="es-CR" dirty="0"/>
          </a:p>
        </p:txBody>
      </p:sp>
    </p:spTree>
    <p:extLst>
      <p:ext uri="{BB962C8B-B14F-4D97-AF65-F5344CB8AC3E}">
        <p14:creationId xmlns:p14="http://schemas.microsoft.com/office/powerpoint/2010/main" val="3044104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668867"/>
          </a:xfrm>
        </p:spPr>
        <p:txBody>
          <a:bodyPr/>
          <a:lstStyle/>
          <a:p>
            <a:r>
              <a:rPr lang="es-CR" dirty="0" err="1" smtClean="0"/>
              <a:t>Glasnot</a:t>
            </a:r>
            <a:endParaRPr lang="es-CR" dirty="0"/>
          </a:p>
        </p:txBody>
      </p:sp>
      <p:sp>
        <p:nvSpPr>
          <p:cNvPr id="3" name="Marcador de contenido 2"/>
          <p:cNvSpPr>
            <a:spLocks noGrp="1"/>
          </p:cNvSpPr>
          <p:nvPr>
            <p:ph idx="1"/>
          </p:nvPr>
        </p:nvSpPr>
        <p:spPr>
          <a:xfrm>
            <a:off x="677334" y="1219201"/>
            <a:ext cx="8596668" cy="4822162"/>
          </a:xfrm>
        </p:spPr>
        <p:txBody>
          <a:bodyPr/>
          <a:lstStyle/>
          <a:p>
            <a:pPr marL="0" indent="0">
              <a:buNone/>
            </a:pPr>
            <a:r>
              <a:rPr lang="es-CR" dirty="0"/>
              <a:t>	</a:t>
            </a:r>
            <a:r>
              <a:rPr lang="es-CR" dirty="0" smtClean="0"/>
              <a:t>Es una de las reformas de Gorbachov (1985-1991) Significa </a:t>
            </a:r>
            <a:r>
              <a:rPr lang="es-CR" b="1" dirty="0" smtClean="0"/>
              <a:t>TRANSPARENCIA</a:t>
            </a:r>
          </a:p>
          <a:p>
            <a:pPr marL="0" indent="0">
              <a:buNone/>
            </a:pPr>
            <a:r>
              <a:rPr lang="es-CR" dirty="0" smtClean="0"/>
              <a:t>Permitió la libertad de expresión, libertad religiosa, liberación de presos políticos y la libre circulación de ideas en la sociedad rusa.</a:t>
            </a:r>
          </a:p>
          <a:p>
            <a:r>
              <a:rPr lang="es-CR" dirty="0" smtClean="0"/>
              <a:t>Redujo los controles sobre la prensa.</a:t>
            </a:r>
          </a:p>
          <a:p>
            <a:endParaRPr lang="es-CR" dirty="0" smtClean="0"/>
          </a:p>
          <a:p>
            <a:endParaRPr lang="es-CR" dirty="0"/>
          </a:p>
        </p:txBody>
      </p:sp>
      <p:pic>
        <p:nvPicPr>
          <p:cNvPr id="4" name="Imagen 3"/>
          <p:cNvPicPr>
            <a:picLocks noChangeAspect="1"/>
          </p:cNvPicPr>
          <p:nvPr/>
        </p:nvPicPr>
        <p:blipFill>
          <a:blip r:embed="rId2"/>
          <a:stretch>
            <a:fillRect/>
          </a:stretch>
        </p:blipFill>
        <p:spPr>
          <a:xfrm>
            <a:off x="457199" y="2772833"/>
            <a:ext cx="4995333" cy="3746500"/>
          </a:xfrm>
          <a:prstGeom prst="rect">
            <a:avLst/>
          </a:prstGeom>
        </p:spPr>
      </p:pic>
      <p:pic>
        <p:nvPicPr>
          <p:cNvPr id="5" name="Imagen 4"/>
          <p:cNvPicPr>
            <a:picLocks noChangeAspect="1"/>
          </p:cNvPicPr>
          <p:nvPr/>
        </p:nvPicPr>
        <p:blipFill>
          <a:blip r:embed="rId3"/>
          <a:stretch>
            <a:fillRect/>
          </a:stretch>
        </p:blipFill>
        <p:spPr>
          <a:xfrm>
            <a:off x="5748866" y="2772833"/>
            <a:ext cx="4826001" cy="3619500"/>
          </a:xfrm>
          <a:prstGeom prst="rect">
            <a:avLst/>
          </a:prstGeom>
        </p:spPr>
      </p:pic>
    </p:spTree>
    <p:extLst>
      <p:ext uri="{BB962C8B-B14F-4D97-AF65-F5344CB8AC3E}">
        <p14:creationId xmlns:p14="http://schemas.microsoft.com/office/powerpoint/2010/main" val="2589832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618067"/>
          </a:xfrm>
        </p:spPr>
        <p:txBody>
          <a:bodyPr>
            <a:normAutofit fontScale="90000"/>
          </a:bodyPr>
          <a:lstStyle/>
          <a:p>
            <a:r>
              <a:rPr lang="es-CR" dirty="0" smtClean="0"/>
              <a:t>Caída del Muro de Berlín (1948-1949)</a:t>
            </a:r>
            <a:endParaRPr lang="es-CR" dirty="0"/>
          </a:p>
        </p:txBody>
      </p:sp>
      <p:sp>
        <p:nvSpPr>
          <p:cNvPr id="3" name="Marcador de contenido 2"/>
          <p:cNvSpPr>
            <a:spLocks noGrp="1"/>
          </p:cNvSpPr>
          <p:nvPr>
            <p:ph idx="1"/>
          </p:nvPr>
        </p:nvSpPr>
        <p:spPr>
          <a:xfrm>
            <a:off x="677334" y="1227667"/>
            <a:ext cx="8596668" cy="4813695"/>
          </a:xfrm>
        </p:spPr>
        <p:txBody>
          <a:bodyPr/>
          <a:lstStyle/>
          <a:p>
            <a:pPr marL="0" indent="0">
              <a:buNone/>
            </a:pPr>
            <a:r>
              <a:rPr lang="es-CR" b="1" dirty="0" smtClean="0"/>
              <a:t>Causas</a:t>
            </a:r>
          </a:p>
          <a:p>
            <a:pPr marL="0" indent="0">
              <a:buNone/>
            </a:pPr>
            <a:r>
              <a:rPr lang="es-CR" dirty="0" smtClean="0"/>
              <a:t>	División de Europa en zonas de influencia y de Alemania y de Berlín en zonas de ocupación. En Europa oriental los gobiernos plurales son sustituidos por dictaduras comunistas. Los aliados unifican sus zonas de ocupación, la URSS reacciona boqueando Berlín oeste. Occidente responde con un puente aéreo, la disuasión nuclear lleva a la URSS a levantar el bloque.</a:t>
            </a:r>
          </a:p>
          <a:p>
            <a:pPr marL="0" indent="0">
              <a:buNone/>
            </a:pPr>
            <a:r>
              <a:rPr lang="es-CR" b="1" dirty="0" smtClean="0"/>
              <a:t>Consecuencias</a:t>
            </a:r>
          </a:p>
          <a:p>
            <a:pPr marL="0" indent="0">
              <a:buNone/>
            </a:pPr>
            <a:r>
              <a:rPr lang="es-CR" b="1" dirty="0"/>
              <a:t>	</a:t>
            </a:r>
            <a:r>
              <a:rPr lang="es-CR" dirty="0" smtClean="0"/>
              <a:t>En 1949 se crean las dos </a:t>
            </a:r>
            <a:r>
              <a:rPr lang="es-CR" dirty="0" err="1" smtClean="0"/>
              <a:t>alemanias</a:t>
            </a:r>
            <a:r>
              <a:rPr lang="es-CR" dirty="0" smtClean="0"/>
              <a:t> (RFA y RDA) y la URSS construye su 1° bomba atómica. División de Berlín (revueltas de 1953 y muro en 1961). Creación de la OTAN (1949) y el Pacto de Varsovia (1955).</a:t>
            </a:r>
            <a:endParaRPr lang="es-CR" b="1" dirty="0" smtClean="0"/>
          </a:p>
          <a:p>
            <a:pPr marL="0" indent="0">
              <a:buNone/>
            </a:pPr>
            <a:endParaRPr lang="es-CR" b="1" dirty="0"/>
          </a:p>
        </p:txBody>
      </p:sp>
      <p:pic>
        <p:nvPicPr>
          <p:cNvPr id="4" name="Imagen 3"/>
          <p:cNvPicPr>
            <a:picLocks noChangeAspect="1"/>
          </p:cNvPicPr>
          <p:nvPr/>
        </p:nvPicPr>
        <p:blipFill>
          <a:blip r:embed="rId2"/>
          <a:stretch>
            <a:fillRect/>
          </a:stretch>
        </p:blipFill>
        <p:spPr>
          <a:xfrm>
            <a:off x="6108700" y="4141134"/>
            <a:ext cx="2942166" cy="2518295"/>
          </a:xfrm>
          <a:prstGeom prst="rect">
            <a:avLst/>
          </a:prstGeom>
        </p:spPr>
      </p:pic>
    </p:spTree>
    <p:extLst>
      <p:ext uri="{BB962C8B-B14F-4D97-AF65-F5344CB8AC3E}">
        <p14:creationId xmlns:p14="http://schemas.microsoft.com/office/powerpoint/2010/main" val="2153948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491067"/>
            <a:ext cx="8596668" cy="5550295"/>
          </a:xfrm>
        </p:spPr>
        <p:txBody>
          <a:bodyPr/>
          <a:lstStyle/>
          <a:p>
            <a:pPr marL="0" indent="0">
              <a:buNone/>
            </a:pPr>
            <a:r>
              <a:rPr lang="es-CR" dirty="0" smtClean="0">
                <a:solidFill>
                  <a:schemeClr val="accent1"/>
                </a:solidFill>
              </a:rPr>
              <a:t>1.</a:t>
            </a:r>
            <a:r>
              <a:rPr lang="es-CR" dirty="0" smtClean="0">
                <a:solidFill>
                  <a:schemeClr val="tx2"/>
                </a:solidFill>
              </a:rPr>
              <a:t>Describa a cada líder que participó en la Guerra Fría según región de procedencia:</a:t>
            </a:r>
          </a:p>
          <a:p>
            <a:pPr marL="0" indent="0">
              <a:buNone/>
            </a:pPr>
            <a:r>
              <a:rPr lang="es-CR" b="1" dirty="0" smtClean="0">
                <a:solidFill>
                  <a:schemeClr val="tx1"/>
                </a:solidFill>
              </a:rPr>
              <a:t>Guerra Vietnam (63-73)</a:t>
            </a:r>
          </a:p>
          <a:p>
            <a:pPr>
              <a:buFont typeface="Wingdings" panose="05000000000000000000" pitchFamily="2" charset="2"/>
              <a:buChar char="§"/>
            </a:pPr>
            <a:r>
              <a:rPr lang="es-CR" dirty="0" smtClean="0">
                <a:solidFill>
                  <a:schemeClr val="tx1"/>
                </a:solidFill>
              </a:rPr>
              <a:t>Johnson y Kennedy (63-69) </a:t>
            </a:r>
          </a:p>
          <a:p>
            <a:pPr>
              <a:buFont typeface="Wingdings" panose="05000000000000000000" pitchFamily="2" charset="2"/>
              <a:buChar char="§"/>
            </a:pPr>
            <a:r>
              <a:rPr lang="es-CR" dirty="0" smtClean="0">
                <a:solidFill>
                  <a:schemeClr val="tx1"/>
                </a:solidFill>
              </a:rPr>
              <a:t>Nixon (69-74): Movilizaciones </a:t>
            </a:r>
            <a:r>
              <a:rPr lang="es-CR" dirty="0" err="1" smtClean="0">
                <a:solidFill>
                  <a:schemeClr val="tx1"/>
                </a:solidFill>
              </a:rPr>
              <a:t>pacifias</a:t>
            </a:r>
            <a:r>
              <a:rPr lang="es-CR" dirty="0" smtClean="0">
                <a:solidFill>
                  <a:schemeClr val="tx1"/>
                </a:solidFill>
              </a:rPr>
              <a:t>- Amistad China-USA (71)</a:t>
            </a:r>
          </a:p>
          <a:p>
            <a:pPr marL="0" indent="0">
              <a:buNone/>
            </a:pPr>
            <a:r>
              <a:rPr lang="es-CR" b="1" dirty="0" smtClean="0">
                <a:solidFill>
                  <a:schemeClr val="tx1"/>
                </a:solidFill>
              </a:rPr>
              <a:t>Invasión Afganistán (79)</a:t>
            </a:r>
          </a:p>
          <a:p>
            <a:pPr>
              <a:buFont typeface="Wingdings" panose="05000000000000000000" pitchFamily="2" charset="2"/>
              <a:buChar char="§"/>
            </a:pPr>
            <a:r>
              <a:rPr lang="es-CR" dirty="0" err="1" smtClean="0">
                <a:solidFill>
                  <a:schemeClr val="tx1"/>
                </a:solidFill>
              </a:rPr>
              <a:t>Breznev</a:t>
            </a:r>
            <a:r>
              <a:rPr lang="es-CR" dirty="0" smtClean="0">
                <a:solidFill>
                  <a:schemeClr val="tx1"/>
                </a:solidFill>
              </a:rPr>
              <a:t> (64-82) Teoría de la soberanía limitada: Primavera de Praga(68)-</a:t>
            </a:r>
            <a:r>
              <a:rPr lang="es-CR" b="1" dirty="0" smtClean="0">
                <a:solidFill>
                  <a:schemeClr val="tx1"/>
                </a:solidFill>
              </a:rPr>
              <a:t>Ford(74-76) Carter(76-80) Nixon </a:t>
            </a:r>
            <a:r>
              <a:rPr lang="es-CR" dirty="0" smtClean="0">
                <a:solidFill>
                  <a:schemeClr val="tx1"/>
                </a:solidFill>
              </a:rPr>
              <a:t>Distensión: Salt I (72) Salt II (79)</a:t>
            </a:r>
          </a:p>
          <a:p>
            <a:pPr marL="0" indent="0">
              <a:buNone/>
            </a:pPr>
            <a:r>
              <a:rPr lang="es-CR" b="1" dirty="0" smtClean="0">
                <a:solidFill>
                  <a:schemeClr val="tx1"/>
                </a:solidFill>
              </a:rPr>
              <a:t>Reagan(80-88)Endurecimiento: </a:t>
            </a:r>
            <a:endParaRPr lang="es-CR" dirty="0" smtClean="0">
              <a:solidFill>
                <a:schemeClr val="tx1"/>
              </a:solidFill>
            </a:endParaRPr>
          </a:p>
          <a:p>
            <a:pPr>
              <a:buFont typeface="Wingdings" panose="05000000000000000000" pitchFamily="2" charset="2"/>
              <a:buChar char="§"/>
            </a:pPr>
            <a:r>
              <a:rPr lang="es-CR" dirty="0" smtClean="0">
                <a:solidFill>
                  <a:schemeClr val="tx1"/>
                </a:solidFill>
              </a:rPr>
              <a:t>Guerra de las galaxias </a:t>
            </a:r>
          </a:p>
          <a:p>
            <a:pPr>
              <a:buFont typeface="Wingdings" panose="05000000000000000000" pitchFamily="2" charset="2"/>
              <a:buChar char="§"/>
            </a:pPr>
            <a:r>
              <a:rPr lang="es-CR" dirty="0" smtClean="0">
                <a:solidFill>
                  <a:schemeClr val="tx1"/>
                </a:solidFill>
              </a:rPr>
              <a:t>Intervención en Libia, y Granada</a:t>
            </a:r>
          </a:p>
          <a:p>
            <a:pPr>
              <a:buFont typeface="Wingdings" panose="05000000000000000000" pitchFamily="2" charset="2"/>
              <a:buChar char="§"/>
            </a:pPr>
            <a:r>
              <a:rPr lang="es-CR" dirty="0" smtClean="0">
                <a:solidFill>
                  <a:schemeClr val="tx1"/>
                </a:solidFill>
              </a:rPr>
              <a:t>Apoyo a guerrillas de Nicaragua, Angola y Afganistán.</a:t>
            </a:r>
          </a:p>
          <a:p>
            <a:pPr marL="0" indent="0">
              <a:buNone/>
            </a:pPr>
            <a:r>
              <a:rPr lang="es-CR" b="1" dirty="0" smtClean="0">
                <a:solidFill>
                  <a:schemeClr val="tx1"/>
                </a:solidFill>
              </a:rPr>
              <a:t>Bush(88-92)_Gorbachov(85-90)Perestroika y </a:t>
            </a:r>
            <a:r>
              <a:rPr lang="es-CR" b="1" dirty="0" err="1" smtClean="0">
                <a:solidFill>
                  <a:schemeClr val="tx1"/>
                </a:solidFill>
              </a:rPr>
              <a:t>Glasnot</a:t>
            </a:r>
            <a:r>
              <a:rPr lang="es-CR" b="1" dirty="0" smtClean="0">
                <a:solidFill>
                  <a:schemeClr val="tx1"/>
                </a:solidFill>
              </a:rPr>
              <a:t>: </a:t>
            </a:r>
            <a:r>
              <a:rPr lang="es-CR" dirty="0" smtClean="0">
                <a:solidFill>
                  <a:schemeClr val="tx1"/>
                </a:solidFill>
              </a:rPr>
              <a:t>Caída de la URSS.</a:t>
            </a:r>
          </a:p>
          <a:p>
            <a:pPr marL="0" indent="0">
              <a:buNone/>
            </a:pPr>
            <a:endParaRPr lang="es-CR" b="1" dirty="0"/>
          </a:p>
          <a:p>
            <a:pPr marL="0" indent="0">
              <a:buNone/>
            </a:pPr>
            <a:endParaRPr lang="es-CR" b="1" dirty="0" smtClean="0"/>
          </a:p>
          <a:p>
            <a:pPr marL="0" indent="0">
              <a:buNone/>
            </a:pPr>
            <a:endParaRPr lang="es-CR" b="1" dirty="0"/>
          </a:p>
          <a:p>
            <a:pPr marL="0" indent="0">
              <a:buNone/>
            </a:pPr>
            <a:endParaRPr lang="es-CR" b="1" dirty="0" smtClean="0"/>
          </a:p>
          <a:p>
            <a:pPr marL="0" indent="0">
              <a:buNone/>
            </a:pPr>
            <a:endParaRPr lang="es-CR" b="1" dirty="0"/>
          </a:p>
          <a:p>
            <a:pPr marL="0" indent="0">
              <a:buNone/>
            </a:pPr>
            <a:endParaRPr lang="es-CR" b="1" dirty="0" smtClean="0"/>
          </a:p>
          <a:p>
            <a:pPr marL="0" indent="0">
              <a:buNone/>
            </a:pPr>
            <a:endParaRPr lang="es-CR" b="1" dirty="0"/>
          </a:p>
        </p:txBody>
      </p:sp>
    </p:spTree>
    <p:extLst>
      <p:ext uri="{BB962C8B-B14F-4D97-AF65-F5344CB8AC3E}">
        <p14:creationId xmlns:p14="http://schemas.microsoft.com/office/powerpoint/2010/main" val="1928976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296333"/>
            <a:ext cx="8596668" cy="5745029"/>
          </a:xfrm>
        </p:spPr>
        <p:txBody>
          <a:bodyPr/>
          <a:lstStyle/>
          <a:p>
            <a:pPr marL="0" indent="0">
              <a:buNone/>
            </a:pPr>
            <a:r>
              <a:rPr lang="es-CR" dirty="0" smtClean="0">
                <a:solidFill>
                  <a:srgbClr val="92D050"/>
                </a:solidFill>
              </a:rPr>
              <a:t>2. D</a:t>
            </a:r>
            <a:r>
              <a:rPr lang="es-CR" dirty="0" smtClean="0">
                <a:solidFill>
                  <a:schemeClr val="tx2"/>
                </a:solidFill>
              </a:rPr>
              <a:t>escriba el tipo de armamento utilizado en la Guerra Fría, según sea el bloque e ilustre.</a:t>
            </a:r>
          </a:p>
          <a:p>
            <a:pPr marL="0" indent="0">
              <a:buNone/>
            </a:pPr>
            <a:r>
              <a:rPr lang="es-CR" dirty="0" smtClean="0">
                <a:solidFill>
                  <a:schemeClr val="tx1"/>
                </a:solidFill>
              </a:rPr>
              <a:t>Bombarderos, tanques, cañones, portaaviones y submarinos.</a:t>
            </a:r>
          </a:p>
          <a:p>
            <a:pPr marL="0" indent="0">
              <a:buNone/>
            </a:pPr>
            <a:r>
              <a:rPr lang="es-CR" dirty="0" smtClean="0">
                <a:solidFill>
                  <a:schemeClr val="tx1"/>
                </a:solidFill>
              </a:rPr>
              <a:t>USA-portaaviones</a:t>
            </a:r>
          </a:p>
          <a:p>
            <a:pPr marL="0" indent="0">
              <a:buNone/>
            </a:pPr>
            <a:r>
              <a:rPr lang="es-CR" dirty="0" smtClean="0">
                <a:solidFill>
                  <a:schemeClr val="tx1"/>
                </a:solidFill>
              </a:rPr>
              <a:t>URSS-aviones caza y bombarderos.</a:t>
            </a:r>
          </a:p>
          <a:p>
            <a:pPr marL="0" indent="0">
              <a:buNone/>
            </a:pPr>
            <a:endParaRPr lang="es-CR" dirty="0" smtClean="0">
              <a:solidFill>
                <a:srgbClr val="92D050"/>
              </a:solidFill>
            </a:endParaRPr>
          </a:p>
        </p:txBody>
      </p:sp>
      <p:pic>
        <p:nvPicPr>
          <p:cNvPr id="4" name="Imagen 3"/>
          <p:cNvPicPr>
            <a:picLocks noChangeAspect="1"/>
          </p:cNvPicPr>
          <p:nvPr/>
        </p:nvPicPr>
        <p:blipFill>
          <a:blip r:embed="rId2"/>
          <a:stretch>
            <a:fillRect/>
          </a:stretch>
        </p:blipFill>
        <p:spPr>
          <a:xfrm>
            <a:off x="897995" y="2552700"/>
            <a:ext cx="2175405" cy="1508121"/>
          </a:xfrm>
          <a:prstGeom prst="rect">
            <a:avLst/>
          </a:prstGeom>
        </p:spPr>
      </p:pic>
      <p:pic>
        <p:nvPicPr>
          <p:cNvPr id="5" name="Imagen 4"/>
          <p:cNvPicPr>
            <a:picLocks noChangeAspect="1"/>
          </p:cNvPicPr>
          <p:nvPr/>
        </p:nvPicPr>
        <p:blipFill>
          <a:blip r:embed="rId3"/>
          <a:stretch>
            <a:fillRect/>
          </a:stretch>
        </p:blipFill>
        <p:spPr>
          <a:xfrm>
            <a:off x="3572933" y="2552700"/>
            <a:ext cx="2249924" cy="1465263"/>
          </a:xfrm>
          <a:prstGeom prst="rect">
            <a:avLst/>
          </a:prstGeom>
        </p:spPr>
      </p:pic>
      <p:pic>
        <p:nvPicPr>
          <p:cNvPr id="6" name="Imagen 5"/>
          <p:cNvPicPr>
            <a:picLocks noChangeAspect="1"/>
          </p:cNvPicPr>
          <p:nvPr/>
        </p:nvPicPr>
        <p:blipFill>
          <a:blip r:embed="rId4"/>
          <a:stretch>
            <a:fillRect/>
          </a:stretch>
        </p:blipFill>
        <p:spPr>
          <a:xfrm>
            <a:off x="6322390" y="2705096"/>
            <a:ext cx="2271755" cy="1355725"/>
          </a:xfrm>
          <a:prstGeom prst="rect">
            <a:avLst/>
          </a:prstGeom>
        </p:spPr>
      </p:pic>
      <p:pic>
        <p:nvPicPr>
          <p:cNvPr id="7" name="Imagen 6"/>
          <p:cNvPicPr>
            <a:picLocks noChangeAspect="1"/>
          </p:cNvPicPr>
          <p:nvPr/>
        </p:nvPicPr>
        <p:blipFill>
          <a:blip r:embed="rId5"/>
          <a:stretch>
            <a:fillRect/>
          </a:stretch>
        </p:blipFill>
        <p:spPr>
          <a:xfrm>
            <a:off x="1137179" y="4661959"/>
            <a:ext cx="1838571" cy="1459442"/>
          </a:xfrm>
          <a:prstGeom prst="rect">
            <a:avLst/>
          </a:prstGeom>
        </p:spPr>
      </p:pic>
      <p:pic>
        <p:nvPicPr>
          <p:cNvPr id="8" name="Imagen 7"/>
          <p:cNvPicPr>
            <a:picLocks noChangeAspect="1"/>
          </p:cNvPicPr>
          <p:nvPr/>
        </p:nvPicPr>
        <p:blipFill>
          <a:blip r:embed="rId6"/>
          <a:stretch>
            <a:fillRect/>
          </a:stretch>
        </p:blipFill>
        <p:spPr>
          <a:xfrm>
            <a:off x="3572933" y="4644166"/>
            <a:ext cx="1842030" cy="1437215"/>
          </a:xfrm>
          <a:prstGeom prst="rect">
            <a:avLst/>
          </a:prstGeom>
        </p:spPr>
      </p:pic>
      <p:pic>
        <p:nvPicPr>
          <p:cNvPr id="9" name="Imagen 8"/>
          <p:cNvPicPr>
            <a:picLocks noChangeAspect="1"/>
          </p:cNvPicPr>
          <p:nvPr/>
        </p:nvPicPr>
        <p:blipFill>
          <a:blip r:embed="rId7"/>
          <a:stretch>
            <a:fillRect/>
          </a:stretch>
        </p:blipFill>
        <p:spPr>
          <a:xfrm>
            <a:off x="6616700" y="4587876"/>
            <a:ext cx="1905000" cy="1533525"/>
          </a:xfrm>
          <a:prstGeom prst="rect">
            <a:avLst/>
          </a:prstGeom>
        </p:spPr>
      </p:pic>
    </p:spTree>
    <p:extLst>
      <p:ext uri="{BB962C8B-B14F-4D97-AF65-F5344CB8AC3E}">
        <p14:creationId xmlns:p14="http://schemas.microsoft.com/office/powerpoint/2010/main" val="3532073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465668"/>
            <a:ext cx="8596668" cy="5516428"/>
          </a:xfrm>
        </p:spPr>
        <p:txBody>
          <a:bodyPr/>
          <a:lstStyle/>
          <a:p>
            <a:pPr marL="0" indent="0">
              <a:buNone/>
            </a:pPr>
            <a:r>
              <a:rPr lang="es-CR" dirty="0" smtClean="0">
                <a:solidFill>
                  <a:schemeClr val="accent1"/>
                </a:solidFill>
              </a:rPr>
              <a:t>3.C</a:t>
            </a:r>
            <a:r>
              <a:rPr lang="es-CR" dirty="0" smtClean="0">
                <a:solidFill>
                  <a:schemeClr val="tx2"/>
                </a:solidFill>
              </a:rPr>
              <a:t>aracterice las expresiones ideológicas y culturales dadas entre los años 1960 u 1970.</a:t>
            </a:r>
          </a:p>
          <a:p>
            <a:pPr marL="0" indent="0">
              <a:buNone/>
            </a:pPr>
            <a:r>
              <a:rPr lang="es-CR" dirty="0" smtClean="0">
                <a:solidFill>
                  <a:schemeClr val="tx1"/>
                </a:solidFill>
              </a:rPr>
              <a:t>Comenzó con la agudización de las diferencias Este-Oeste y se llegó a temer por a inminencia de una guerra, el asesinato de Kennedy (1963), creó una crisis de valores que originó la reacción de un sector de la sociedad, en la cual la juventud tuvo una destacada partición.</a:t>
            </a:r>
          </a:p>
          <a:p>
            <a:pPr marL="0" indent="0">
              <a:buNone/>
            </a:pPr>
            <a:r>
              <a:rPr lang="es-CR" dirty="0" smtClean="0">
                <a:solidFill>
                  <a:schemeClr val="accent1"/>
                </a:solidFill>
              </a:rPr>
              <a:t>4. C</a:t>
            </a:r>
            <a:r>
              <a:rPr lang="es-CR" dirty="0" smtClean="0">
                <a:solidFill>
                  <a:schemeClr val="tx2"/>
                </a:solidFill>
              </a:rPr>
              <a:t>on 3 aspectos describa de que forma la elaboración de armas aumentó la tensión durante el conflicto.</a:t>
            </a:r>
          </a:p>
          <a:p>
            <a:r>
              <a:rPr lang="es-CR" dirty="0" smtClean="0">
                <a:solidFill>
                  <a:schemeClr val="tx1"/>
                </a:solidFill>
              </a:rPr>
              <a:t>El temor a una guerra nuclear.</a:t>
            </a:r>
          </a:p>
          <a:p>
            <a:r>
              <a:rPr lang="es-CR" dirty="0" smtClean="0">
                <a:solidFill>
                  <a:schemeClr val="tx1"/>
                </a:solidFill>
              </a:rPr>
              <a:t>El ser el primero en todo, no solo en tener armas nucleares sino tecnología de punta, mejor que el oponente</a:t>
            </a:r>
          </a:p>
          <a:p>
            <a:r>
              <a:rPr lang="es-CR" dirty="0" smtClean="0">
                <a:solidFill>
                  <a:schemeClr val="tx1"/>
                </a:solidFill>
              </a:rPr>
              <a:t>Un ejemplo la Guerra de las Galaxias, competían por todo, querían ver quien era mejor, quien llegaría de primero a la luna…</a:t>
            </a:r>
            <a:endParaRPr lang="es-CR" dirty="0">
              <a:solidFill>
                <a:schemeClr val="tx1"/>
              </a:solidFill>
            </a:endParaRPr>
          </a:p>
        </p:txBody>
      </p:sp>
    </p:spTree>
    <p:extLst>
      <p:ext uri="{BB962C8B-B14F-4D97-AF65-F5344CB8AC3E}">
        <p14:creationId xmlns:p14="http://schemas.microsoft.com/office/powerpoint/2010/main" val="2496000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618067"/>
            <a:ext cx="8596668" cy="5423295"/>
          </a:xfrm>
        </p:spPr>
        <p:txBody>
          <a:bodyPr/>
          <a:lstStyle/>
          <a:p>
            <a:pPr marL="0" indent="0">
              <a:buNone/>
            </a:pPr>
            <a:r>
              <a:rPr lang="es-CR" dirty="0" smtClean="0">
                <a:solidFill>
                  <a:schemeClr val="accent1"/>
                </a:solidFill>
              </a:rPr>
              <a:t>5. D</a:t>
            </a:r>
            <a:r>
              <a:rPr lang="es-CR" dirty="0" smtClean="0">
                <a:solidFill>
                  <a:schemeClr val="tx2"/>
                </a:solidFill>
              </a:rPr>
              <a:t>estaque 4 argumentos la participación de USA y la URSS en el conflicto de Corea.</a:t>
            </a:r>
          </a:p>
          <a:p>
            <a:pPr marL="0" indent="0">
              <a:buNone/>
            </a:pPr>
            <a:r>
              <a:rPr lang="es-CR" dirty="0" smtClean="0">
                <a:solidFill>
                  <a:schemeClr val="tx2"/>
                </a:solidFill>
              </a:rPr>
              <a:t>-Corea quedó dividida en el paralelo 38°</a:t>
            </a:r>
          </a:p>
          <a:p>
            <a:pPr marL="0" indent="0">
              <a:buNone/>
            </a:pPr>
            <a:r>
              <a:rPr lang="es-CR" dirty="0" smtClean="0">
                <a:solidFill>
                  <a:schemeClr val="tx2"/>
                </a:solidFill>
              </a:rPr>
              <a:t>-Al norte apoyado por la URSS comunista</a:t>
            </a:r>
          </a:p>
          <a:p>
            <a:pPr marL="0" indent="0">
              <a:buNone/>
            </a:pPr>
            <a:r>
              <a:rPr lang="es-CR" dirty="0" smtClean="0">
                <a:solidFill>
                  <a:schemeClr val="tx2"/>
                </a:solidFill>
              </a:rPr>
              <a:t>-El sur por USA capitalista.</a:t>
            </a:r>
          </a:p>
          <a:p>
            <a:pPr marL="0" indent="0">
              <a:buNone/>
            </a:pPr>
            <a:r>
              <a:rPr lang="es-CR" dirty="0" smtClean="0">
                <a:solidFill>
                  <a:schemeClr val="tx2"/>
                </a:solidFill>
              </a:rPr>
              <a:t>-China se metió y empezó a apoyar a URSS.</a:t>
            </a:r>
          </a:p>
          <a:p>
            <a:pPr marL="0" indent="0">
              <a:buNone/>
            </a:pPr>
            <a:r>
              <a:rPr lang="es-CR" dirty="0" smtClean="0">
                <a:solidFill>
                  <a:schemeClr val="accent1"/>
                </a:solidFill>
              </a:rPr>
              <a:t>6. E</a:t>
            </a:r>
            <a:r>
              <a:rPr lang="es-CR" dirty="0" smtClean="0">
                <a:solidFill>
                  <a:schemeClr val="tx2"/>
                </a:solidFill>
              </a:rPr>
              <a:t>n 8 ideas cronológicas destaque los principales hechos de la Guerra de Vietnam.</a:t>
            </a:r>
          </a:p>
          <a:p>
            <a:r>
              <a:rPr lang="es-CR" dirty="0" smtClean="0">
                <a:solidFill>
                  <a:schemeClr val="tx2"/>
                </a:solidFill>
              </a:rPr>
              <a:t>Intento de derrocar al gobierno sur vietnamita</a:t>
            </a:r>
          </a:p>
          <a:p>
            <a:r>
              <a:rPr lang="es-CR" dirty="0" smtClean="0">
                <a:solidFill>
                  <a:schemeClr val="tx2"/>
                </a:solidFill>
              </a:rPr>
              <a:t>Guerrillas Comunistas (</a:t>
            </a:r>
            <a:r>
              <a:rPr lang="es-CR" dirty="0" err="1" smtClean="0">
                <a:solidFill>
                  <a:schemeClr val="tx2"/>
                </a:solidFill>
              </a:rPr>
              <a:t>Vietcong</a:t>
            </a:r>
            <a:r>
              <a:rPr lang="es-CR" dirty="0" smtClean="0">
                <a:solidFill>
                  <a:schemeClr val="tx2"/>
                </a:solidFill>
              </a:rPr>
              <a:t>, Frente de Liberación Nacional) de Vietnam del Sur.</a:t>
            </a:r>
          </a:p>
          <a:p>
            <a:r>
              <a:rPr lang="es-CR" dirty="0" smtClean="0">
                <a:solidFill>
                  <a:schemeClr val="tx2"/>
                </a:solidFill>
              </a:rPr>
              <a:t>Esto se convirtió en un conflicto </a:t>
            </a:r>
            <a:r>
              <a:rPr lang="es-CR" dirty="0" err="1" smtClean="0">
                <a:solidFill>
                  <a:schemeClr val="tx2"/>
                </a:solidFill>
              </a:rPr>
              <a:t>interncional</a:t>
            </a:r>
            <a:r>
              <a:rPr lang="es-CR" dirty="0" smtClean="0">
                <a:solidFill>
                  <a:schemeClr val="tx2"/>
                </a:solidFill>
              </a:rPr>
              <a:t> cuando USA y otros 40 países más apoyaron a Vietnam del Sur.</a:t>
            </a:r>
          </a:p>
          <a:p>
            <a:r>
              <a:rPr lang="es-CR" dirty="0" smtClean="0">
                <a:solidFill>
                  <a:schemeClr val="tx2"/>
                </a:solidFill>
              </a:rPr>
              <a:t>La URSS y la </a:t>
            </a:r>
            <a:r>
              <a:rPr lang="es-CR" dirty="0" err="1" smtClean="0">
                <a:solidFill>
                  <a:schemeClr val="tx2"/>
                </a:solidFill>
              </a:rPr>
              <a:t>Repúlica</a:t>
            </a:r>
            <a:r>
              <a:rPr lang="es-CR" dirty="0" smtClean="0">
                <a:solidFill>
                  <a:schemeClr val="tx2"/>
                </a:solidFill>
              </a:rPr>
              <a:t> China se encargaba de Vietnam del Norte.</a:t>
            </a:r>
            <a:endParaRPr lang="es-CR" dirty="0" smtClean="0">
              <a:solidFill>
                <a:schemeClr val="accent1"/>
              </a:solidFill>
            </a:endParaRPr>
          </a:p>
          <a:p>
            <a:pPr marL="0" indent="0">
              <a:buNone/>
            </a:pPr>
            <a:endParaRPr lang="es-CR" dirty="0" smtClean="0">
              <a:solidFill>
                <a:schemeClr val="tx2"/>
              </a:solidFill>
            </a:endParaRPr>
          </a:p>
          <a:p>
            <a:pPr marL="0" indent="0">
              <a:buNone/>
            </a:pPr>
            <a:endParaRPr lang="es-CR" dirty="0">
              <a:solidFill>
                <a:schemeClr val="accent1"/>
              </a:solidFill>
            </a:endParaRPr>
          </a:p>
        </p:txBody>
      </p:sp>
    </p:spTree>
    <p:extLst>
      <p:ext uri="{BB962C8B-B14F-4D97-AF65-F5344CB8AC3E}">
        <p14:creationId xmlns:p14="http://schemas.microsoft.com/office/powerpoint/2010/main" val="1543972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397933"/>
            <a:ext cx="8596668" cy="5643429"/>
          </a:xfrm>
        </p:spPr>
        <p:txBody>
          <a:bodyPr/>
          <a:lstStyle/>
          <a:p>
            <a:r>
              <a:rPr lang="es-CR" dirty="0" smtClean="0"/>
              <a:t>Ho Chi Minh declara la República Democrática de Vietnam.</a:t>
            </a:r>
          </a:p>
          <a:p>
            <a:r>
              <a:rPr lang="es-CR" dirty="0" smtClean="0"/>
              <a:t>División del país a partir del paralelo 17° Vietnam del norte (comunista) y Vietnam del sur (capitalista).</a:t>
            </a:r>
          </a:p>
          <a:p>
            <a:r>
              <a:rPr lang="es-CR" dirty="0" smtClean="0"/>
              <a:t>EEUU interviene a favor de Vietnam del Sur (1965).</a:t>
            </a:r>
          </a:p>
          <a:p>
            <a:r>
              <a:rPr lang="es-CR" dirty="0" smtClean="0"/>
              <a:t>Reunificación del país proclamación de la República Popular de Vietnam (1976).</a:t>
            </a:r>
          </a:p>
          <a:p>
            <a:pPr marL="0" indent="0">
              <a:buNone/>
            </a:pPr>
            <a:r>
              <a:rPr lang="es-CR" dirty="0" smtClean="0">
                <a:solidFill>
                  <a:schemeClr val="accent1"/>
                </a:solidFill>
              </a:rPr>
              <a:t>7. D</a:t>
            </a:r>
            <a:r>
              <a:rPr lang="es-CR" dirty="0" smtClean="0">
                <a:solidFill>
                  <a:schemeClr val="tx2"/>
                </a:solidFill>
              </a:rPr>
              <a:t>estaque 5 hechos principales de la Guerra de Corea.</a:t>
            </a:r>
          </a:p>
          <a:p>
            <a:r>
              <a:rPr lang="es-CR" dirty="0" smtClean="0">
                <a:solidFill>
                  <a:schemeClr val="tx2"/>
                </a:solidFill>
              </a:rPr>
              <a:t>Corea quedó </a:t>
            </a:r>
            <a:r>
              <a:rPr lang="es-CR" dirty="0" err="1" smtClean="0">
                <a:solidFill>
                  <a:schemeClr val="tx2"/>
                </a:solidFill>
              </a:rPr>
              <a:t>dividada</a:t>
            </a:r>
            <a:r>
              <a:rPr lang="es-CR" dirty="0" smtClean="0">
                <a:solidFill>
                  <a:schemeClr val="tx2"/>
                </a:solidFill>
              </a:rPr>
              <a:t> en el paralelo 38°</a:t>
            </a:r>
          </a:p>
          <a:p>
            <a:r>
              <a:rPr lang="es-CR" dirty="0" smtClean="0">
                <a:solidFill>
                  <a:schemeClr val="tx2"/>
                </a:solidFill>
              </a:rPr>
              <a:t>En dos zonas de ocupación.</a:t>
            </a:r>
          </a:p>
          <a:p>
            <a:r>
              <a:rPr lang="es-CR" dirty="0" smtClean="0">
                <a:solidFill>
                  <a:schemeClr val="tx2"/>
                </a:solidFill>
              </a:rPr>
              <a:t>La del Norte controlada por la Unión Soviética.</a:t>
            </a:r>
          </a:p>
          <a:p>
            <a:r>
              <a:rPr lang="es-CR" dirty="0" smtClean="0">
                <a:solidFill>
                  <a:schemeClr val="tx2"/>
                </a:solidFill>
              </a:rPr>
              <a:t>La del Sur controlada por USA.</a:t>
            </a:r>
          </a:p>
          <a:p>
            <a:r>
              <a:rPr lang="es-CR" dirty="0" smtClean="0">
                <a:solidFill>
                  <a:schemeClr val="tx2"/>
                </a:solidFill>
              </a:rPr>
              <a:t>La República de Corea, con un régimen autoritario y anticomunista, al mando de </a:t>
            </a:r>
            <a:r>
              <a:rPr lang="es-CR" dirty="0" err="1" smtClean="0">
                <a:solidFill>
                  <a:schemeClr val="tx2"/>
                </a:solidFill>
              </a:rPr>
              <a:t>Syngman</a:t>
            </a:r>
            <a:r>
              <a:rPr lang="es-CR" dirty="0" smtClean="0">
                <a:solidFill>
                  <a:schemeClr val="tx2"/>
                </a:solidFill>
              </a:rPr>
              <a:t> </a:t>
            </a:r>
            <a:r>
              <a:rPr lang="es-CR" dirty="0" err="1" smtClean="0">
                <a:solidFill>
                  <a:schemeClr val="tx2"/>
                </a:solidFill>
              </a:rPr>
              <a:t>Rhee</a:t>
            </a:r>
            <a:r>
              <a:rPr lang="es-CR" dirty="0" smtClean="0">
                <a:solidFill>
                  <a:schemeClr val="tx2"/>
                </a:solidFill>
              </a:rPr>
              <a:t>. </a:t>
            </a:r>
            <a:endParaRPr lang="es-CR" dirty="0">
              <a:solidFill>
                <a:schemeClr val="tx1"/>
              </a:solidFill>
            </a:endParaRPr>
          </a:p>
        </p:txBody>
      </p:sp>
    </p:spTree>
    <p:extLst>
      <p:ext uri="{BB962C8B-B14F-4D97-AF65-F5344CB8AC3E}">
        <p14:creationId xmlns:p14="http://schemas.microsoft.com/office/powerpoint/2010/main" val="450730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389467"/>
            <a:ext cx="8596668" cy="5651895"/>
          </a:xfrm>
        </p:spPr>
        <p:txBody>
          <a:bodyPr/>
          <a:lstStyle/>
          <a:p>
            <a:pPr marL="0" indent="0">
              <a:buNone/>
            </a:pPr>
            <a:r>
              <a:rPr lang="es-CR" dirty="0" smtClean="0">
                <a:solidFill>
                  <a:schemeClr val="accent1"/>
                </a:solidFill>
              </a:rPr>
              <a:t>8.E</a:t>
            </a:r>
            <a:r>
              <a:rPr lang="es-CR" dirty="0" smtClean="0">
                <a:solidFill>
                  <a:schemeClr val="tx2"/>
                </a:solidFill>
              </a:rPr>
              <a:t>scriba los problemas económicos que vivía la URSS, cuando </a:t>
            </a:r>
            <a:r>
              <a:rPr lang="es-CR" dirty="0" err="1" smtClean="0">
                <a:solidFill>
                  <a:schemeClr val="tx2"/>
                </a:solidFill>
              </a:rPr>
              <a:t>Mijael</a:t>
            </a:r>
            <a:r>
              <a:rPr lang="es-CR" dirty="0" smtClean="0">
                <a:solidFill>
                  <a:schemeClr val="tx2"/>
                </a:solidFill>
              </a:rPr>
              <a:t> Gorbachov asumió el poder de la URSS.</a:t>
            </a:r>
          </a:p>
          <a:p>
            <a:pPr marL="0" indent="0">
              <a:buNone/>
            </a:pPr>
            <a:r>
              <a:rPr lang="es-CR" dirty="0" smtClean="0">
                <a:solidFill>
                  <a:schemeClr val="tx1"/>
                </a:solidFill>
              </a:rPr>
              <a:t>La URSS estaba caída en la economía, cuando </a:t>
            </a:r>
            <a:r>
              <a:rPr lang="es-CR" dirty="0" err="1" smtClean="0">
                <a:solidFill>
                  <a:schemeClr val="tx1"/>
                </a:solidFill>
              </a:rPr>
              <a:t>Mijael</a:t>
            </a:r>
            <a:r>
              <a:rPr lang="es-CR" dirty="0" smtClean="0">
                <a:solidFill>
                  <a:schemeClr val="tx1"/>
                </a:solidFill>
              </a:rPr>
              <a:t> asume el poder con la perestroika reestructura todo, la económica, cultural, política… con las propuestas (perestroika y </a:t>
            </a:r>
            <a:r>
              <a:rPr lang="es-CR" dirty="0" err="1" smtClean="0">
                <a:solidFill>
                  <a:schemeClr val="tx1"/>
                </a:solidFill>
              </a:rPr>
              <a:t>glasnot</a:t>
            </a:r>
            <a:r>
              <a:rPr lang="es-CR" dirty="0" smtClean="0">
                <a:solidFill>
                  <a:schemeClr val="tx1"/>
                </a:solidFill>
              </a:rPr>
              <a:t>), le da fin a la URSS.</a:t>
            </a:r>
          </a:p>
          <a:p>
            <a:pPr marL="0" indent="0">
              <a:buNone/>
            </a:pPr>
            <a:r>
              <a:rPr lang="es-CR" dirty="0" smtClean="0">
                <a:solidFill>
                  <a:schemeClr val="accent1"/>
                </a:solidFill>
              </a:rPr>
              <a:t>9. E</a:t>
            </a:r>
            <a:r>
              <a:rPr lang="es-CR" dirty="0" smtClean="0">
                <a:solidFill>
                  <a:schemeClr val="tx2"/>
                </a:solidFill>
              </a:rPr>
              <a:t>scriba la función y objetivo de las políticas de la Perestroika y </a:t>
            </a:r>
            <a:r>
              <a:rPr lang="es-CR" dirty="0" err="1" smtClean="0">
                <a:solidFill>
                  <a:schemeClr val="tx2"/>
                </a:solidFill>
              </a:rPr>
              <a:t>Glasot</a:t>
            </a:r>
            <a:r>
              <a:rPr lang="es-CR" dirty="0" smtClean="0">
                <a:solidFill>
                  <a:schemeClr val="tx2"/>
                </a:solidFill>
              </a:rPr>
              <a:t>.</a:t>
            </a:r>
          </a:p>
          <a:p>
            <a:r>
              <a:rPr lang="es-CR" dirty="0" smtClean="0">
                <a:solidFill>
                  <a:schemeClr val="tx1"/>
                </a:solidFill>
              </a:rPr>
              <a:t>Perestroika: Reestructuración de la URSS en todas las áreas (económica, social, política, cultural).</a:t>
            </a:r>
          </a:p>
          <a:p>
            <a:r>
              <a:rPr lang="es-CR" dirty="0" err="1" smtClean="0">
                <a:solidFill>
                  <a:schemeClr val="tx1"/>
                </a:solidFill>
              </a:rPr>
              <a:t>Glasnot</a:t>
            </a:r>
            <a:r>
              <a:rPr lang="es-CR" dirty="0" smtClean="0">
                <a:solidFill>
                  <a:schemeClr val="tx1"/>
                </a:solidFill>
              </a:rPr>
              <a:t>: Transparencia: Permitió la libertad de expresión, libertad religiosa, liberación de presos políticos y la libre circulación de ideas en la sociedad rusa.</a:t>
            </a:r>
          </a:p>
          <a:p>
            <a:pPr marL="0" indent="0">
              <a:buNone/>
            </a:pPr>
            <a:r>
              <a:rPr lang="es-CR" dirty="0" smtClean="0">
                <a:solidFill>
                  <a:schemeClr val="accent1"/>
                </a:solidFill>
              </a:rPr>
              <a:t> 10. E</a:t>
            </a:r>
            <a:r>
              <a:rPr lang="es-CR" dirty="0" smtClean="0">
                <a:solidFill>
                  <a:schemeClr val="tx2"/>
                </a:solidFill>
              </a:rPr>
              <a:t>scriba las repercusiones políticas, sociales y económicas de la caída del bloque socialista.</a:t>
            </a:r>
          </a:p>
          <a:p>
            <a:pPr marL="0" indent="0">
              <a:buNone/>
            </a:pPr>
            <a:r>
              <a:rPr lang="es-CR" dirty="0" smtClean="0">
                <a:solidFill>
                  <a:schemeClr val="tx1"/>
                </a:solidFill>
              </a:rPr>
              <a:t>La carrera espacial y armamentista debilitó enormemente a la Unión Soviética que no contaba con los recursos económicos de Estados Unidos y sus Aliados, </a:t>
            </a:r>
            <a:r>
              <a:rPr lang="es-CR" dirty="0" err="1" smtClean="0">
                <a:solidFill>
                  <a:schemeClr val="tx1"/>
                </a:solidFill>
              </a:rPr>
              <a:t>loq</a:t>
            </a:r>
            <a:r>
              <a:rPr lang="es-CR" dirty="0" smtClean="0">
                <a:solidFill>
                  <a:schemeClr val="tx1"/>
                </a:solidFill>
              </a:rPr>
              <a:t> que condujo al deterioro en la calidad e vida de sus habitantes y a las reformas propuestas por </a:t>
            </a:r>
            <a:r>
              <a:rPr lang="es-CR" dirty="0" err="1" smtClean="0">
                <a:solidFill>
                  <a:schemeClr val="tx1"/>
                </a:solidFill>
              </a:rPr>
              <a:t>Mijael</a:t>
            </a:r>
            <a:r>
              <a:rPr lang="es-CR" dirty="0" smtClean="0">
                <a:solidFill>
                  <a:schemeClr val="tx1"/>
                </a:solidFill>
              </a:rPr>
              <a:t> Gorbachov (Perestroika y </a:t>
            </a:r>
            <a:r>
              <a:rPr lang="es-CR" dirty="0" err="1" smtClean="0">
                <a:solidFill>
                  <a:schemeClr val="tx1"/>
                </a:solidFill>
              </a:rPr>
              <a:t>Glasnot</a:t>
            </a:r>
            <a:r>
              <a:rPr lang="es-CR" dirty="0" smtClean="0">
                <a:solidFill>
                  <a:schemeClr val="tx1"/>
                </a:solidFill>
              </a:rPr>
              <a:t>).</a:t>
            </a:r>
          </a:p>
          <a:p>
            <a:pPr marL="0" indent="0">
              <a:buNone/>
            </a:pPr>
            <a:endParaRPr lang="es-CR" dirty="0" smtClean="0">
              <a:solidFill>
                <a:schemeClr val="tx1"/>
              </a:solidFill>
            </a:endParaRPr>
          </a:p>
          <a:p>
            <a:endParaRPr lang="es-CR" dirty="0" smtClean="0">
              <a:solidFill>
                <a:schemeClr val="tx1"/>
              </a:solidFill>
            </a:endParaRPr>
          </a:p>
          <a:p>
            <a:pPr marL="0" indent="0">
              <a:buNone/>
            </a:pPr>
            <a:endParaRPr lang="es-CR" dirty="0">
              <a:solidFill>
                <a:schemeClr val="tx1"/>
              </a:solidFill>
            </a:endParaRPr>
          </a:p>
        </p:txBody>
      </p:sp>
    </p:spTree>
    <p:extLst>
      <p:ext uri="{BB962C8B-B14F-4D97-AF65-F5344CB8AC3E}">
        <p14:creationId xmlns:p14="http://schemas.microsoft.com/office/powerpoint/2010/main" val="1313444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465667"/>
            <a:ext cx="8596668" cy="5575695"/>
          </a:xfrm>
        </p:spPr>
        <p:txBody>
          <a:bodyPr>
            <a:normAutofit lnSpcReduction="10000"/>
          </a:bodyPr>
          <a:lstStyle/>
          <a:p>
            <a:pPr marL="0" indent="0">
              <a:buNone/>
            </a:pPr>
            <a:r>
              <a:rPr lang="es-CR" dirty="0" smtClean="0">
                <a:solidFill>
                  <a:schemeClr val="accent1"/>
                </a:solidFill>
              </a:rPr>
              <a:t>11. N</a:t>
            </a:r>
            <a:r>
              <a:rPr lang="es-CR" dirty="0" smtClean="0">
                <a:solidFill>
                  <a:schemeClr val="tx2"/>
                </a:solidFill>
              </a:rPr>
              <a:t>ombre 3 conflictos en los cuales se enfrentaron indirectamente USA y la URSS durante la Guerra Fría.</a:t>
            </a:r>
          </a:p>
          <a:p>
            <a:pPr marL="0" indent="0">
              <a:buNone/>
            </a:pPr>
            <a:r>
              <a:rPr lang="es-CR" dirty="0" smtClean="0">
                <a:solidFill>
                  <a:schemeClr val="tx2"/>
                </a:solidFill>
              </a:rPr>
              <a:t>-Conflicto de Vietnam.</a:t>
            </a:r>
          </a:p>
          <a:p>
            <a:pPr marL="0" indent="0">
              <a:buNone/>
            </a:pPr>
            <a:r>
              <a:rPr lang="es-CR" dirty="0" smtClean="0">
                <a:solidFill>
                  <a:schemeClr val="tx2"/>
                </a:solidFill>
              </a:rPr>
              <a:t>-Conflicto de Corea.</a:t>
            </a:r>
          </a:p>
          <a:p>
            <a:pPr marL="0" indent="0">
              <a:buNone/>
            </a:pPr>
            <a:r>
              <a:rPr lang="es-CR" dirty="0" smtClean="0">
                <a:solidFill>
                  <a:schemeClr val="tx2"/>
                </a:solidFill>
              </a:rPr>
              <a:t>-Conflicto China-Taiwán.</a:t>
            </a:r>
          </a:p>
          <a:p>
            <a:pPr marL="0" indent="0">
              <a:buNone/>
            </a:pPr>
            <a:r>
              <a:rPr lang="es-CR" dirty="0" smtClean="0">
                <a:solidFill>
                  <a:schemeClr val="accent1"/>
                </a:solidFill>
              </a:rPr>
              <a:t>12. A</a:t>
            </a:r>
            <a:r>
              <a:rPr lang="es-CR" dirty="0" smtClean="0">
                <a:solidFill>
                  <a:schemeClr val="tx2"/>
                </a:solidFill>
              </a:rPr>
              <a:t>note dos cambios políticos de la URSS, luego de la Perestroika y el </a:t>
            </a:r>
            <a:r>
              <a:rPr lang="es-CR" dirty="0" err="1" smtClean="0">
                <a:solidFill>
                  <a:schemeClr val="tx2"/>
                </a:solidFill>
              </a:rPr>
              <a:t>Glasnot</a:t>
            </a:r>
            <a:r>
              <a:rPr lang="es-CR" dirty="0" smtClean="0">
                <a:solidFill>
                  <a:schemeClr val="tx2"/>
                </a:solidFill>
              </a:rPr>
              <a:t>.</a:t>
            </a:r>
          </a:p>
          <a:p>
            <a:pPr marL="0" indent="0">
              <a:buNone/>
            </a:pPr>
            <a:r>
              <a:rPr lang="es-CR" dirty="0" smtClean="0">
                <a:solidFill>
                  <a:schemeClr val="tx2"/>
                </a:solidFill>
              </a:rPr>
              <a:t>-Desintegración de Rusia</a:t>
            </a:r>
          </a:p>
          <a:p>
            <a:pPr marL="0" indent="0">
              <a:buNone/>
            </a:pPr>
            <a:r>
              <a:rPr lang="es-CR" dirty="0" smtClean="0">
                <a:solidFill>
                  <a:schemeClr val="tx2"/>
                </a:solidFill>
              </a:rPr>
              <a:t>-Desintegración de Estonia, Lituania y Letonia..</a:t>
            </a:r>
          </a:p>
          <a:p>
            <a:pPr marL="0" indent="0">
              <a:buNone/>
            </a:pPr>
            <a:r>
              <a:rPr lang="es-CR" dirty="0" smtClean="0">
                <a:solidFill>
                  <a:schemeClr val="tx2"/>
                </a:solidFill>
              </a:rPr>
              <a:t>(Se desintegró la URSS, las empresas privadas podían actuar por sí solas).</a:t>
            </a:r>
          </a:p>
          <a:p>
            <a:pPr marL="0" indent="0">
              <a:buNone/>
            </a:pPr>
            <a:r>
              <a:rPr lang="es-CR" dirty="0" smtClean="0">
                <a:solidFill>
                  <a:schemeClr val="accent1"/>
                </a:solidFill>
              </a:rPr>
              <a:t>13. M</a:t>
            </a:r>
            <a:r>
              <a:rPr lang="es-CR" dirty="0" smtClean="0">
                <a:solidFill>
                  <a:schemeClr val="tx2"/>
                </a:solidFill>
              </a:rPr>
              <a:t>encione 4 países que integraron el bloque Capitalista durante la Guerra Fría.</a:t>
            </a:r>
          </a:p>
          <a:p>
            <a:r>
              <a:rPr lang="es-CR" dirty="0" smtClean="0">
                <a:solidFill>
                  <a:schemeClr val="tx2"/>
                </a:solidFill>
              </a:rPr>
              <a:t>Estados Unidos</a:t>
            </a:r>
          </a:p>
          <a:p>
            <a:r>
              <a:rPr lang="es-CR" dirty="0" smtClean="0">
                <a:solidFill>
                  <a:schemeClr val="tx2"/>
                </a:solidFill>
              </a:rPr>
              <a:t>Gran Bretaña </a:t>
            </a:r>
          </a:p>
          <a:p>
            <a:r>
              <a:rPr lang="es-CR" dirty="0" smtClean="0">
                <a:solidFill>
                  <a:schemeClr val="tx2"/>
                </a:solidFill>
              </a:rPr>
              <a:t>Holanda</a:t>
            </a:r>
          </a:p>
          <a:p>
            <a:r>
              <a:rPr lang="es-CR" dirty="0" smtClean="0">
                <a:solidFill>
                  <a:schemeClr val="tx2"/>
                </a:solidFill>
              </a:rPr>
              <a:t>Francia</a:t>
            </a:r>
            <a:r>
              <a:rPr lang="es-CR" dirty="0" smtClean="0">
                <a:solidFill>
                  <a:schemeClr val="accent1"/>
                </a:solidFill>
              </a:rPr>
              <a:t>                                                                                    </a:t>
            </a:r>
            <a:endParaRPr lang="es-CR" dirty="0">
              <a:solidFill>
                <a:schemeClr val="accent1"/>
              </a:solidFill>
            </a:endParaRPr>
          </a:p>
        </p:txBody>
      </p:sp>
    </p:spTree>
    <p:extLst>
      <p:ext uri="{BB962C8B-B14F-4D97-AF65-F5344CB8AC3E}">
        <p14:creationId xmlns:p14="http://schemas.microsoft.com/office/powerpoint/2010/main" val="1356794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279401"/>
            <a:ext cx="8596668" cy="5761962"/>
          </a:xfrm>
        </p:spPr>
        <p:txBody>
          <a:bodyPr/>
          <a:lstStyle/>
          <a:p>
            <a:pPr marL="0" indent="0">
              <a:buNone/>
            </a:pPr>
            <a:r>
              <a:rPr lang="es-CR" dirty="0" smtClean="0">
                <a:solidFill>
                  <a:schemeClr val="accent1"/>
                </a:solidFill>
              </a:rPr>
              <a:t>14. A</a:t>
            </a:r>
            <a:r>
              <a:rPr lang="es-CR" dirty="0" smtClean="0">
                <a:solidFill>
                  <a:schemeClr val="tx2"/>
                </a:solidFill>
              </a:rPr>
              <a:t>note 4 consecuencias de la Guerra de Vietnam.</a:t>
            </a:r>
          </a:p>
          <a:p>
            <a:pPr>
              <a:buFontTx/>
              <a:buChar char="-"/>
            </a:pPr>
            <a:r>
              <a:rPr lang="es-CR" dirty="0" smtClean="0">
                <a:solidFill>
                  <a:schemeClr val="tx1"/>
                </a:solidFill>
              </a:rPr>
              <a:t>La muerte de miles de militares indochinos y estadounidenses.</a:t>
            </a:r>
          </a:p>
          <a:p>
            <a:pPr>
              <a:buFontTx/>
              <a:buChar char="-"/>
            </a:pPr>
            <a:r>
              <a:rPr lang="es-CR" dirty="0" smtClean="0">
                <a:solidFill>
                  <a:schemeClr val="tx1"/>
                </a:solidFill>
              </a:rPr>
              <a:t>La fabricación de tantas armas químicas (el agente naranja)</a:t>
            </a:r>
          </a:p>
          <a:p>
            <a:pPr>
              <a:buFontTx/>
              <a:buChar char="-"/>
            </a:pPr>
            <a:r>
              <a:rPr lang="es-CR" dirty="0" smtClean="0">
                <a:solidFill>
                  <a:schemeClr val="tx1"/>
                </a:solidFill>
              </a:rPr>
              <a:t>El nivel de orgullo de estados unidos bajo gracias a la derrota. Y además la publicación de sus actos en Vietnam gracias a la prensa.</a:t>
            </a:r>
          </a:p>
          <a:p>
            <a:pPr>
              <a:buFontTx/>
              <a:buChar char="-"/>
            </a:pPr>
            <a:r>
              <a:rPr lang="es-CR" dirty="0" smtClean="0">
                <a:solidFill>
                  <a:schemeClr val="tx1"/>
                </a:solidFill>
              </a:rPr>
              <a:t>Deja a una pobre Vietnam con una dictadura comunista pero con un gran ejército el cuarto mejor del mundo.</a:t>
            </a:r>
          </a:p>
          <a:p>
            <a:pPr marL="0" indent="0">
              <a:buNone/>
            </a:pPr>
            <a:r>
              <a:rPr lang="es-CR" dirty="0" smtClean="0">
                <a:solidFill>
                  <a:schemeClr val="accent1"/>
                </a:solidFill>
              </a:rPr>
              <a:t> 15. I</a:t>
            </a:r>
            <a:r>
              <a:rPr lang="es-CR" dirty="0" smtClean="0">
                <a:solidFill>
                  <a:schemeClr val="tx2"/>
                </a:solidFill>
              </a:rPr>
              <a:t>ndique 4 naciones que se emanciparon de la URSS.</a:t>
            </a:r>
          </a:p>
          <a:p>
            <a:pPr>
              <a:buFont typeface="Wingdings" panose="05000000000000000000" pitchFamily="2" charset="2"/>
              <a:buChar char="v"/>
            </a:pPr>
            <a:r>
              <a:rPr lang="es-CR" dirty="0" smtClean="0">
                <a:solidFill>
                  <a:schemeClr val="accent1"/>
                </a:solidFill>
              </a:rPr>
              <a:t>Rusia</a:t>
            </a:r>
          </a:p>
          <a:p>
            <a:pPr>
              <a:buFont typeface="Wingdings" panose="05000000000000000000" pitchFamily="2" charset="2"/>
              <a:buChar char="v"/>
            </a:pPr>
            <a:r>
              <a:rPr lang="es-CR" dirty="0" smtClean="0">
                <a:solidFill>
                  <a:schemeClr val="accent1"/>
                </a:solidFill>
              </a:rPr>
              <a:t>Letonia</a:t>
            </a:r>
          </a:p>
          <a:p>
            <a:pPr>
              <a:buFont typeface="Wingdings" panose="05000000000000000000" pitchFamily="2" charset="2"/>
              <a:buChar char="v"/>
            </a:pPr>
            <a:r>
              <a:rPr lang="es-CR" dirty="0" smtClean="0">
                <a:solidFill>
                  <a:schemeClr val="accent1"/>
                </a:solidFill>
              </a:rPr>
              <a:t>Lituania</a:t>
            </a:r>
          </a:p>
          <a:p>
            <a:pPr>
              <a:buFont typeface="Wingdings" panose="05000000000000000000" pitchFamily="2" charset="2"/>
              <a:buChar char="v"/>
            </a:pPr>
            <a:r>
              <a:rPr lang="es-CR" dirty="0" smtClean="0">
                <a:solidFill>
                  <a:schemeClr val="accent1"/>
                </a:solidFill>
              </a:rPr>
              <a:t>Estonia</a:t>
            </a:r>
            <a:endParaRPr lang="es-CR" dirty="0">
              <a:solidFill>
                <a:schemeClr val="accent1"/>
              </a:solidFill>
            </a:endParaRPr>
          </a:p>
        </p:txBody>
      </p:sp>
    </p:spTree>
    <p:extLst>
      <p:ext uri="{BB962C8B-B14F-4D97-AF65-F5344CB8AC3E}">
        <p14:creationId xmlns:p14="http://schemas.microsoft.com/office/powerpoint/2010/main" val="792788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592667"/>
          </a:xfrm>
        </p:spPr>
        <p:txBody>
          <a:bodyPr>
            <a:normAutofit fontScale="90000"/>
          </a:bodyPr>
          <a:lstStyle/>
          <a:p>
            <a:r>
              <a:rPr lang="es-CR" dirty="0" smtClean="0"/>
              <a:t>Guerra Fría 1945-1989</a:t>
            </a:r>
            <a:endParaRPr lang="es-CR" dirty="0"/>
          </a:p>
        </p:txBody>
      </p:sp>
      <p:sp>
        <p:nvSpPr>
          <p:cNvPr id="3" name="Marcador de contenido 2"/>
          <p:cNvSpPr>
            <a:spLocks noGrp="1"/>
          </p:cNvSpPr>
          <p:nvPr>
            <p:ph idx="1"/>
          </p:nvPr>
        </p:nvSpPr>
        <p:spPr>
          <a:xfrm>
            <a:off x="677334" y="1202267"/>
            <a:ext cx="8596668" cy="4839095"/>
          </a:xfrm>
        </p:spPr>
        <p:txBody>
          <a:bodyPr/>
          <a:lstStyle/>
          <a:p>
            <a:pPr marL="0" indent="0">
              <a:buNone/>
            </a:pPr>
            <a:r>
              <a:rPr lang="es-CR" dirty="0" smtClean="0"/>
              <a:t>	Se </a:t>
            </a:r>
            <a:r>
              <a:rPr lang="es-CR" dirty="0" smtClean="0"/>
              <a:t>denomina Guerra Fría al enfrentamiento ideológico que tuvo lugar durante el siglo XX, dese 1945 (fin de la Segunda Guerra Mundial) hasta fin de la URSS (que ocurrió entre 1989 con la caída del muro de Berlín y 1991 con el golpe de Estado de la URSS)</a:t>
            </a:r>
          </a:p>
          <a:p>
            <a:pPr marL="0" indent="0">
              <a:buNone/>
            </a:pPr>
            <a:r>
              <a:rPr lang="es-CR" b="1" dirty="0" smtClean="0"/>
              <a:t>Tiempo: </a:t>
            </a:r>
            <a:r>
              <a:rPr lang="es-CR" dirty="0" smtClean="0"/>
              <a:t>1945-1991</a:t>
            </a:r>
          </a:p>
          <a:p>
            <a:pPr marL="0" indent="0">
              <a:buNone/>
            </a:pPr>
            <a:r>
              <a:rPr lang="es-CR" b="1" dirty="0" smtClean="0"/>
              <a:t>Espacio: </a:t>
            </a:r>
            <a:r>
              <a:rPr lang="es-CR" dirty="0" smtClean="0"/>
              <a:t>Bloques occidental y oriental</a:t>
            </a:r>
          </a:p>
          <a:p>
            <a:pPr marL="0" indent="0">
              <a:buNone/>
            </a:pPr>
            <a:r>
              <a:rPr lang="es-CR" b="1" dirty="0" smtClean="0"/>
              <a:t>Características: </a:t>
            </a:r>
          </a:p>
          <a:p>
            <a:pPr marL="0" indent="0">
              <a:buNone/>
            </a:pPr>
            <a:r>
              <a:rPr lang="es-CR" b="1" dirty="0" smtClean="0"/>
              <a:t>Políticas: </a:t>
            </a:r>
            <a:r>
              <a:rPr lang="es-CR" dirty="0" smtClean="0"/>
              <a:t>Se dividía en dos bloques, uno occidental que era capitalista liderado por USA y el otro bloque oriental liderado por la URSS comunista.</a:t>
            </a:r>
          </a:p>
          <a:p>
            <a:pPr marL="0" indent="0">
              <a:buNone/>
            </a:pPr>
            <a:r>
              <a:rPr lang="es-CR" b="1" dirty="0" smtClean="0"/>
              <a:t>Sociales: </a:t>
            </a:r>
            <a:r>
              <a:rPr lang="es-CR" dirty="0" smtClean="0"/>
              <a:t>Entre los dos bloques competían.</a:t>
            </a:r>
          </a:p>
          <a:p>
            <a:pPr marL="0" indent="0">
              <a:buNone/>
            </a:pPr>
            <a:r>
              <a:rPr lang="es-CR" b="1" dirty="0" smtClean="0"/>
              <a:t>Económico: </a:t>
            </a:r>
            <a:r>
              <a:rPr lang="es-CR" dirty="0" smtClean="0"/>
              <a:t>Carrera Armamentista…</a:t>
            </a:r>
            <a:endParaRPr lang="es-CR" dirty="0"/>
          </a:p>
        </p:txBody>
      </p:sp>
    </p:spTree>
    <p:extLst>
      <p:ext uri="{BB962C8B-B14F-4D97-AF65-F5344CB8AC3E}">
        <p14:creationId xmlns:p14="http://schemas.microsoft.com/office/powerpoint/2010/main" val="42640447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414867"/>
            <a:ext cx="8596668" cy="5626495"/>
          </a:xfrm>
        </p:spPr>
        <p:txBody>
          <a:bodyPr>
            <a:normAutofit lnSpcReduction="10000"/>
          </a:bodyPr>
          <a:lstStyle/>
          <a:p>
            <a:pPr marL="0" indent="0">
              <a:buNone/>
            </a:pPr>
            <a:r>
              <a:rPr lang="es-CR" dirty="0" smtClean="0">
                <a:solidFill>
                  <a:schemeClr val="accent1"/>
                </a:solidFill>
              </a:rPr>
              <a:t>16. A</a:t>
            </a:r>
            <a:r>
              <a:rPr lang="es-CR" dirty="0" smtClean="0">
                <a:solidFill>
                  <a:schemeClr val="tx2"/>
                </a:solidFill>
              </a:rPr>
              <a:t>nalice 4 argumentos del porqué en la Guerra Fría, la comunicación entre USA y la URSS era necesaria para evitar el conflicto a escala mundial.</a:t>
            </a:r>
          </a:p>
          <a:p>
            <a:r>
              <a:rPr lang="es-CR" dirty="0" smtClean="0">
                <a:solidFill>
                  <a:schemeClr val="tx1"/>
                </a:solidFill>
              </a:rPr>
              <a:t>Sin comunicación no podemos establecer ningún acuerdo.</a:t>
            </a:r>
          </a:p>
          <a:p>
            <a:r>
              <a:rPr lang="es-CR" dirty="0" smtClean="0">
                <a:solidFill>
                  <a:schemeClr val="tx1"/>
                </a:solidFill>
              </a:rPr>
              <a:t>Aunque los dos se comunicaran los dos pensaban muy diferente nunca iban a encajar.</a:t>
            </a:r>
          </a:p>
          <a:p>
            <a:r>
              <a:rPr lang="es-CR" dirty="0" smtClean="0">
                <a:solidFill>
                  <a:schemeClr val="tx1"/>
                </a:solidFill>
              </a:rPr>
              <a:t>USA por su parte era capitalista no quería una guerra nuclear.</a:t>
            </a:r>
          </a:p>
          <a:p>
            <a:r>
              <a:rPr lang="es-CR" dirty="0" smtClean="0">
                <a:solidFill>
                  <a:schemeClr val="tx1"/>
                </a:solidFill>
              </a:rPr>
              <a:t>URSS por su parte era comunista y tenía ya a sus países comunistas conquistados, este no da tregua a que halla una guerra nuclear. </a:t>
            </a:r>
          </a:p>
          <a:p>
            <a:pPr marL="0" indent="0">
              <a:buNone/>
            </a:pPr>
            <a:r>
              <a:rPr lang="es-CR" dirty="0" smtClean="0">
                <a:solidFill>
                  <a:schemeClr val="accent1"/>
                </a:solidFill>
              </a:rPr>
              <a:t>17. A</a:t>
            </a:r>
            <a:r>
              <a:rPr lang="es-CR" dirty="0" smtClean="0">
                <a:solidFill>
                  <a:schemeClr val="tx2"/>
                </a:solidFill>
              </a:rPr>
              <a:t>nalice con 5 argumentos el papel de </a:t>
            </a:r>
            <a:r>
              <a:rPr lang="es-CR" dirty="0" err="1" smtClean="0">
                <a:solidFill>
                  <a:schemeClr val="tx2"/>
                </a:solidFill>
              </a:rPr>
              <a:t>Mijael</a:t>
            </a:r>
            <a:r>
              <a:rPr lang="es-CR" dirty="0" smtClean="0">
                <a:solidFill>
                  <a:schemeClr val="tx2"/>
                </a:solidFill>
              </a:rPr>
              <a:t> Gorbachov al desintegrar la URSS.</a:t>
            </a:r>
          </a:p>
          <a:p>
            <a:pPr>
              <a:buFontTx/>
              <a:buChar char="-"/>
            </a:pPr>
            <a:r>
              <a:rPr lang="es-CR" dirty="0" smtClean="0">
                <a:solidFill>
                  <a:schemeClr val="tx1"/>
                </a:solidFill>
              </a:rPr>
              <a:t>Toma el poder de 1989 a 1991.</a:t>
            </a:r>
          </a:p>
          <a:p>
            <a:pPr>
              <a:buFontTx/>
              <a:buChar char="-"/>
            </a:pPr>
            <a:r>
              <a:rPr lang="es-CR" dirty="0" smtClean="0">
                <a:solidFill>
                  <a:schemeClr val="tx1"/>
                </a:solidFill>
              </a:rPr>
              <a:t>Propone dos reformas como presidente.</a:t>
            </a:r>
          </a:p>
          <a:p>
            <a:pPr>
              <a:buFontTx/>
              <a:buChar char="-"/>
            </a:pPr>
            <a:r>
              <a:rPr lang="es-CR" dirty="0" smtClean="0">
                <a:solidFill>
                  <a:schemeClr val="tx1"/>
                </a:solidFill>
              </a:rPr>
              <a:t>La primera Perestroika (Reestructuración)</a:t>
            </a:r>
          </a:p>
          <a:p>
            <a:pPr>
              <a:buFontTx/>
              <a:buChar char="-"/>
            </a:pPr>
            <a:r>
              <a:rPr lang="es-CR" dirty="0" smtClean="0">
                <a:solidFill>
                  <a:schemeClr val="tx1"/>
                </a:solidFill>
              </a:rPr>
              <a:t>La segunda </a:t>
            </a:r>
            <a:r>
              <a:rPr lang="es-CR" dirty="0" err="1" smtClean="0">
                <a:solidFill>
                  <a:schemeClr val="tx1"/>
                </a:solidFill>
              </a:rPr>
              <a:t>Glasnot</a:t>
            </a:r>
            <a:r>
              <a:rPr lang="es-CR" dirty="0" smtClean="0">
                <a:solidFill>
                  <a:schemeClr val="tx1"/>
                </a:solidFill>
              </a:rPr>
              <a:t> (Transparencia)</a:t>
            </a:r>
          </a:p>
          <a:p>
            <a:pPr>
              <a:buFontTx/>
              <a:buChar char="-"/>
            </a:pPr>
            <a:r>
              <a:rPr lang="es-CR" dirty="0" smtClean="0">
                <a:solidFill>
                  <a:schemeClr val="tx1"/>
                </a:solidFill>
              </a:rPr>
              <a:t>Le da fin a la URSS y abre la mente a tener otra ideología, muchos países se desintegran, todo cambia.</a:t>
            </a:r>
            <a:endParaRPr lang="es-CR" dirty="0">
              <a:solidFill>
                <a:schemeClr val="accent1"/>
              </a:solidFill>
            </a:endParaRPr>
          </a:p>
        </p:txBody>
      </p:sp>
    </p:spTree>
    <p:extLst>
      <p:ext uri="{BB962C8B-B14F-4D97-AF65-F5344CB8AC3E}">
        <p14:creationId xmlns:p14="http://schemas.microsoft.com/office/powerpoint/2010/main" val="2423790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457201"/>
            <a:ext cx="8596668" cy="5584162"/>
          </a:xfrm>
        </p:spPr>
        <p:txBody>
          <a:bodyPr/>
          <a:lstStyle/>
          <a:p>
            <a:pPr marL="0" indent="0">
              <a:buNone/>
            </a:pPr>
            <a:r>
              <a:rPr lang="es-CR" sz="2000" b="1" dirty="0" smtClean="0">
                <a:solidFill>
                  <a:schemeClr val="accent1"/>
                </a:solidFill>
              </a:rPr>
              <a:t>Post Guerra:</a:t>
            </a:r>
          </a:p>
          <a:p>
            <a:pPr marL="0" indent="0">
              <a:buNone/>
            </a:pPr>
            <a:r>
              <a:rPr lang="es-CR" dirty="0" smtClean="0"/>
              <a:t>	</a:t>
            </a:r>
            <a:r>
              <a:rPr lang="es-CR" sz="1600" dirty="0" smtClean="0"/>
              <a:t>Es </a:t>
            </a:r>
            <a:r>
              <a:rPr lang="es-CR" sz="1600" dirty="0"/>
              <a:t>el periodo que transcurre tras un conflicto armado o una guerra lo suficientemente intensa como para desencadenar una situación de penuria, de crisis económica y social, que no finaliza hasta que se alcance una recuperación económica y una superación de un conjunto de problemas sociales, como puede ser el reabastecimiento normal similar al periodo de preguerra y a otros muchos factores relacionados indirectamente que afectan a la superación de la crisis </a:t>
            </a:r>
            <a:r>
              <a:rPr lang="es-CR" sz="1600" dirty="0" smtClean="0"/>
              <a:t>social.</a:t>
            </a:r>
          </a:p>
          <a:p>
            <a:pPr marL="0" indent="0">
              <a:buNone/>
            </a:pPr>
            <a:endParaRPr lang="es-CR" sz="1600" dirty="0" smtClean="0"/>
          </a:p>
          <a:p>
            <a:pPr marL="0" indent="0">
              <a:buNone/>
            </a:pPr>
            <a:r>
              <a:rPr lang="es-CR" sz="2000" b="1" dirty="0" smtClean="0">
                <a:solidFill>
                  <a:schemeClr val="accent1"/>
                </a:solidFill>
              </a:rPr>
              <a:t>Carrera Armamentista:</a:t>
            </a:r>
          </a:p>
          <a:p>
            <a:pPr marL="0" indent="0">
              <a:buNone/>
            </a:pPr>
            <a:r>
              <a:rPr lang="es-CR" b="1" dirty="0">
                <a:solidFill>
                  <a:schemeClr val="accent1"/>
                </a:solidFill>
              </a:rPr>
              <a:t>	</a:t>
            </a:r>
            <a:r>
              <a:rPr lang="es-CR" dirty="0">
                <a:solidFill>
                  <a:schemeClr val="tx2"/>
                </a:solidFill>
              </a:rPr>
              <a:t> </a:t>
            </a:r>
            <a:r>
              <a:rPr lang="es-CR" sz="1600" dirty="0" smtClean="0">
                <a:solidFill>
                  <a:schemeClr val="tx2"/>
                </a:solidFill>
              </a:rPr>
              <a:t>Tiene </a:t>
            </a:r>
            <a:r>
              <a:rPr lang="es-CR" sz="1600" dirty="0">
                <a:solidFill>
                  <a:schemeClr val="tx2"/>
                </a:solidFill>
              </a:rPr>
              <a:t>lugar cuando muchos Estados rivalizan entre ellos para desarrollar las fuerzas armadas más poderosas y las armas más eficaces. El concepto se ha generalizado para aludir en teoría de juegos, evolución y otras disciplinas a un tipo de interacción estratégica que no tiene otra meta que la de rebasar al </a:t>
            </a:r>
            <a:r>
              <a:rPr lang="es-CR" sz="1600" dirty="0" smtClean="0">
                <a:solidFill>
                  <a:schemeClr val="tx2"/>
                </a:solidFill>
              </a:rPr>
              <a:t>adversario, designa </a:t>
            </a:r>
            <a:r>
              <a:rPr lang="es-CR" sz="1600" dirty="0">
                <a:solidFill>
                  <a:schemeClr val="tx2"/>
                </a:solidFill>
              </a:rPr>
              <a:t>toda circunstancia donde dos grupos opuestos (por ejemplo, especies biológicas), toman sucesivamente medidas y contra-medidas, uno respondiendo al otro.</a:t>
            </a:r>
          </a:p>
        </p:txBody>
      </p:sp>
    </p:spTree>
    <p:extLst>
      <p:ext uri="{BB962C8B-B14F-4D97-AF65-F5344CB8AC3E}">
        <p14:creationId xmlns:p14="http://schemas.microsoft.com/office/powerpoint/2010/main" val="3982595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262467"/>
            <a:ext cx="8596668" cy="5778895"/>
          </a:xfrm>
        </p:spPr>
        <p:txBody>
          <a:bodyPr/>
          <a:lstStyle/>
          <a:p>
            <a:pPr marL="0" indent="0">
              <a:buNone/>
            </a:pPr>
            <a:r>
              <a:rPr lang="es-CR" sz="2000" b="1" dirty="0" smtClean="0">
                <a:solidFill>
                  <a:schemeClr val="accent1"/>
                </a:solidFill>
              </a:rPr>
              <a:t>Déficit de Balanza Comercial:</a:t>
            </a:r>
          </a:p>
          <a:p>
            <a:pPr marL="0" indent="0">
              <a:buNone/>
            </a:pPr>
            <a:r>
              <a:rPr lang="es-CR" b="1" dirty="0">
                <a:solidFill>
                  <a:schemeClr val="accent1"/>
                </a:solidFill>
              </a:rPr>
              <a:t>	</a:t>
            </a:r>
            <a:r>
              <a:rPr lang="es-CR" sz="1600" dirty="0">
                <a:solidFill>
                  <a:schemeClr val="tx2"/>
                </a:solidFill>
              </a:rPr>
              <a:t>Se habla de déficit comercial cuando el saldo es negativo, es decir, cuando el valor de las exportaciones es inferior al de las </a:t>
            </a:r>
            <a:r>
              <a:rPr lang="es-CR" sz="1600" dirty="0" smtClean="0">
                <a:solidFill>
                  <a:schemeClr val="tx2"/>
                </a:solidFill>
              </a:rPr>
              <a:t>importaciones.</a:t>
            </a:r>
          </a:p>
          <a:p>
            <a:pPr marL="0" indent="0">
              <a:buNone/>
            </a:pPr>
            <a:endParaRPr lang="es-CR" sz="1600" dirty="0" smtClean="0">
              <a:solidFill>
                <a:schemeClr val="tx2"/>
              </a:solidFill>
            </a:endParaRPr>
          </a:p>
          <a:p>
            <a:pPr marL="0" indent="0">
              <a:buNone/>
            </a:pPr>
            <a:r>
              <a:rPr lang="es-CR" sz="2000" b="1" dirty="0" smtClean="0">
                <a:solidFill>
                  <a:schemeClr val="accent1"/>
                </a:solidFill>
              </a:rPr>
              <a:t>Inflación:</a:t>
            </a:r>
          </a:p>
          <a:p>
            <a:pPr marL="0" indent="0">
              <a:buNone/>
            </a:pPr>
            <a:r>
              <a:rPr lang="es-CR" b="1" dirty="0">
                <a:solidFill>
                  <a:schemeClr val="accent1"/>
                </a:solidFill>
              </a:rPr>
              <a:t>	</a:t>
            </a:r>
            <a:r>
              <a:rPr lang="es-CR" sz="1600" dirty="0">
                <a:solidFill>
                  <a:schemeClr val="tx2"/>
                </a:solidFill>
              </a:rPr>
              <a:t>E</a:t>
            </a:r>
            <a:r>
              <a:rPr lang="es-CR" sz="1600" dirty="0" smtClean="0">
                <a:solidFill>
                  <a:schemeClr val="tx2"/>
                </a:solidFill>
              </a:rPr>
              <a:t>s </a:t>
            </a:r>
            <a:r>
              <a:rPr lang="es-CR" sz="1600" dirty="0">
                <a:solidFill>
                  <a:schemeClr val="tx2"/>
                </a:solidFill>
              </a:rPr>
              <a:t>el aumento generalizado y sostenido de los precios de los bienes y servicios existentes en el mercado durante un período de tiempo, generalmente un año. Cuando el nivel general de precios sube, con cada unidad de moneda se adquieren menos bienes y servicios. Es decir, que la inflación refleja la disminución del </a:t>
            </a:r>
            <a:r>
              <a:rPr lang="es-CR" sz="1600" dirty="0" smtClean="0">
                <a:solidFill>
                  <a:schemeClr val="tx2"/>
                </a:solidFill>
              </a:rPr>
              <a:t>poder adquisitivo</a:t>
            </a:r>
            <a:r>
              <a:rPr lang="es-CR" sz="1600" dirty="0">
                <a:solidFill>
                  <a:schemeClr val="tx2"/>
                </a:solidFill>
              </a:rPr>
              <a:t> de la moneda: una pérdida del valor real del medio interno de intercambio y unidad de medida de una economía. Una medida frecuente de la inflación es el índice de precios, que corresponde al porcentaje anualizado de la variación general de precios en el tiempo (el más común es el </a:t>
            </a:r>
            <a:r>
              <a:rPr lang="es-CR" sz="1600" dirty="0" smtClean="0">
                <a:solidFill>
                  <a:schemeClr val="tx2"/>
                </a:solidFill>
              </a:rPr>
              <a:t>índice de precios al consumidor).</a:t>
            </a:r>
          </a:p>
          <a:p>
            <a:pPr marL="0" indent="0">
              <a:buNone/>
            </a:pPr>
            <a:endParaRPr lang="es-CR" sz="1600" dirty="0" smtClean="0">
              <a:solidFill>
                <a:schemeClr val="tx2"/>
              </a:solidFill>
            </a:endParaRPr>
          </a:p>
          <a:p>
            <a:pPr marL="0" indent="0">
              <a:buNone/>
            </a:pPr>
            <a:endParaRPr lang="es-CR" sz="2000" b="1" dirty="0">
              <a:solidFill>
                <a:schemeClr val="accent1"/>
              </a:solidFill>
            </a:endParaRPr>
          </a:p>
        </p:txBody>
      </p:sp>
      <p:pic>
        <p:nvPicPr>
          <p:cNvPr id="4" name="Imagen 3"/>
          <p:cNvPicPr>
            <a:picLocks noChangeAspect="1"/>
          </p:cNvPicPr>
          <p:nvPr/>
        </p:nvPicPr>
        <p:blipFill>
          <a:blip r:embed="rId2"/>
          <a:stretch>
            <a:fillRect/>
          </a:stretch>
        </p:blipFill>
        <p:spPr>
          <a:xfrm>
            <a:off x="2734733" y="4340754"/>
            <a:ext cx="3810000" cy="1952625"/>
          </a:xfrm>
          <a:prstGeom prst="rect">
            <a:avLst/>
          </a:prstGeom>
        </p:spPr>
      </p:pic>
    </p:spTree>
    <p:extLst>
      <p:ext uri="{BB962C8B-B14F-4D97-AF65-F5344CB8AC3E}">
        <p14:creationId xmlns:p14="http://schemas.microsoft.com/office/powerpoint/2010/main" val="2277564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68867" y="262467"/>
            <a:ext cx="8596668" cy="6096000"/>
          </a:xfrm>
        </p:spPr>
        <p:txBody>
          <a:bodyPr>
            <a:normAutofit/>
          </a:bodyPr>
          <a:lstStyle/>
          <a:p>
            <a:pPr marL="0" indent="0">
              <a:buNone/>
            </a:pPr>
            <a:r>
              <a:rPr lang="es-CR" sz="2000" b="1" dirty="0" smtClean="0">
                <a:solidFill>
                  <a:schemeClr val="accent1"/>
                </a:solidFill>
              </a:rPr>
              <a:t>Multipartidismo:</a:t>
            </a:r>
          </a:p>
          <a:p>
            <a:pPr marL="0" indent="0">
              <a:buNone/>
            </a:pPr>
            <a:r>
              <a:rPr lang="es-CR" sz="2000" b="1" dirty="0">
                <a:solidFill>
                  <a:schemeClr val="accent1"/>
                </a:solidFill>
              </a:rPr>
              <a:t>	</a:t>
            </a:r>
            <a:r>
              <a:rPr lang="es-CR" sz="2000" dirty="0" smtClean="0">
                <a:solidFill>
                  <a:schemeClr val="tx2"/>
                </a:solidFill>
              </a:rPr>
              <a:t>Es </a:t>
            </a:r>
            <a:r>
              <a:rPr lang="es-CR" sz="2000" dirty="0">
                <a:solidFill>
                  <a:schemeClr val="tx2"/>
                </a:solidFill>
              </a:rPr>
              <a:t>un sistema de partidos políticos donde una gran cantidad de partidos políticos tienen la oportunidad de optar por el poder ejecutivo, así como el poder legislativo se encuentra dividido entre una gran cantidad de bancadas o</a:t>
            </a:r>
            <a:r>
              <a:rPr lang="es-CR" sz="2000" dirty="0" smtClean="0">
                <a:solidFill>
                  <a:schemeClr val="tx2"/>
                </a:solidFill>
              </a:rPr>
              <a:t> fracciones.</a:t>
            </a:r>
          </a:p>
          <a:p>
            <a:pPr marL="0" indent="0">
              <a:buNone/>
            </a:pPr>
            <a:endParaRPr lang="es-CR" sz="2000" dirty="0" smtClean="0">
              <a:solidFill>
                <a:schemeClr val="tx2"/>
              </a:solidFill>
            </a:endParaRPr>
          </a:p>
          <a:p>
            <a:pPr marL="0" indent="0">
              <a:buNone/>
            </a:pPr>
            <a:r>
              <a:rPr lang="es-CR" sz="2000" b="1" dirty="0" smtClean="0">
                <a:solidFill>
                  <a:schemeClr val="accent1"/>
                </a:solidFill>
              </a:rPr>
              <a:t>Ideología:</a:t>
            </a:r>
            <a:endParaRPr lang="es-CR" sz="2000" b="1" dirty="0">
              <a:solidFill>
                <a:schemeClr val="accent1"/>
              </a:solidFill>
            </a:endParaRPr>
          </a:p>
          <a:p>
            <a:pPr marL="0" indent="0">
              <a:buNone/>
            </a:pPr>
            <a:r>
              <a:rPr lang="es-CR" sz="2000" dirty="0" smtClean="0">
                <a:solidFill>
                  <a:schemeClr val="tx2"/>
                </a:solidFill>
              </a:rPr>
              <a:t>	Una </a:t>
            </a:r>
            <a:r>
              <a:rPr lang="es-CR" sz="2000" dirty="0">
                <a:solidFill>
                  <a:schemeClr val="tx2"/>
                </a:solidFill>
              </a:rPr>
              <a:t>ideología es el conjunto de ideas sobre la realidad, sistema general o sistemas existentes en la práctica de la sociedad respecto a lo económico, lo social, lo científico-tecnológico, lo político, lo cultural, lo moral, lo religioso, etc.</a:t>
            </a:r>
          </a:p>
        </p:txBody>
      </p:sp>
    </p:spTree>
    <p:extLst>
      <p:ext uri="{BB962C8B-B14F-4D97-AF65-F5344CB8AC3E}">
        <p14:creationId xmlns:p14="http://schemas.microsoft.com/office/powerpoint/2010/main" val="4250616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330201"/>
            <a:ext cx="8596668" cy="5711162"/>
          </a:xfrm>
        </p:spPr>
        <p:txBody>
          <a:bodyPr/>
          <a:lstStyle/>
          <a:p>
            <a:pPr marL="0" indent="0">
              <a:buNone/>
            </a:pPr>
            <a:r>
              <a:rPr lang="es-CR" dirty="0" smtClean="0"/>
              <a:t>Ideologías Predominantes</a:t>
            </a:r>
          </a:p>
          <a:p>
            <a:pPr marL="0" indent="0">
              <a:buNone/>
            </a:pPr>
            <a:r>
              <a:rPr lang="es-CR" b="1" dirty="0" smtClean="0"/>
              <a:t>Capitalismo: </a:t>
            </a:r>
            <a:r>
              <a:rPr lang="es-CR" dirty="0" smtClean="0"/>
              <a:t>Se caracterizan por ser consumistas, por estimular la competencia entre empresas, el respeto total a la propiedad privada</a:t>
            </a:r>
            <a:r>
              <a:rPr lang="es-CR" dirty="0" smtClean="0"/>
              <a:t>.</a:t>
            </a:r>
          </a:p>
          <a:p>
            <a:pPr marL="0" indent="0">
              <a:buNone/>
            </a:pPr>
            <a:r>
              <a:rPr lang="es-CR" b="1" dirty="0" smtClean="0"/>
              <a:t>Representantes:</a:t>
            </a:r>
            <a:r>
              <a:rPr lang="es-CR" dirty="0" smtClean="0"/>
              <a:t> Kennedy, Nixon, Johnson, Ford, Carter, Reagan, Bush…</a:t>
            </a:r>
            <a:endParaRPr lang="es-CR" dirty="0" smtClean="0"/>
          </a:p>
          <a:p>
            <a:pPr marL="0" indent="0">
              <a:buNone/>
            </a:pPr>
            <a:r>
              <a:rPr lang="es-CR" b="1" dirty="0" smtClean="0"/>
              <a:t>Socialismo: </a:t>
            </a:r>
            <a:r>
              <a:rPr lang="es-CR" dirty="0" smtClean="0"/>
              <a:t>No existe competencia entre empresas, desaparición de la propiedad privada, todo es del estado, crean una sociedad igualitaria</a:t>
            </a:r>
            <a:r>
              <a:rPr lang="es-CR" dirty="0" smtClean="0"/>
              <a:t>.</a:t>
            </a:r>
          </a:p>
          <a:p>
            <a:pPr marL="0" indent="0">
              <a:buNone/>
            </a:pPr>
            <a:r>
              <a:rPr lang="es-CR" b="1" dirty="0" smtClean="0"/>
              <a:t>Representantes:</a:t>
            </a:r>
            <a:r>
              <a:rPr lang="es-CR" dirty="0" smtClean="0"/>
              <a:t> </a:t>
            </a:r>
            <a:r>
              <a:rPr lang="es-CR" dirty="0" err="1" smtClean="0"/>
              <a:t>Stallin</a:t>
            </a:r>
            <a:r>
              <a:rPr lang="es-CR" dirty="0" smtClean="0"/>
              <a:t>, </a:t>
            </a:r>
            <a:r>
              <a:rPr lang="es-CR" dirty="0" err="1" smtClean="0"/>
              <a:t>Kruxev</a:t>
            </a:r>
            <a:r>
              <a:rPr lang="es-CR" dirty="0" smtClean="0"/>
              <a:t>, Fidel Castro, </a:t>
            </a:r>
            <a:r>
              <a:rPr lang="es-CR" dirty="0" err="1" smtClean="0"/>
              <a:t>Kruchov</a:t>
            </a:r>
            <a:r>
              <a:rPr lang="es-CR" dirty="0" smtClean="0"/>
              <a:t>, </a:t>
            </a:r>
            <a:r>
              <a:rPr lang="es-CR" dirty="0" err="1" smtClean="0"/>
              <a:t>Breznev</a:t>
            </a:r>
            <a:r>
              <a:rPr lang="es-CR" dirty="0" smtClean="0"/>
              <a:t>, Gorbachov…</a:t>
            </a:r>
            <a:endParaRPr lang="es-CR" dirty="0"/>
          </a:p>
        </p:txBody>
      </p:sp>
      <p:pic>
        <p:nvPicPr>
          <p:cNvPr id="2" name="Imagen 1"/>
          <p:cNvPicPr>
            <a:picLocks noChangeAspect="1"/>
          </p:cNvPicPr>
          <p:nvPr/>
        </p:nvPicPr>
        <p:blipFill>
          <a:blip r:embed="rId2"/>
          <a:stretch>
            <a:fillRect/>
          </a:stretch>
        </p:blipFill>
        <p:spPr>
          <a:xfrm>
            <a:off x="2490701" y="2885017"/>
            <a:ext cx="4595899" cy="3446924"/>
          </a:xfrm>
          <a:prstGeom prst="rect">
            <a:avLst/>
          </a:prstGeom>
        </p:spPr>
      </p:pic>
    </p:spTree>
    <p:extLst>
      <p:ext uri="{BB962C8B-B14F-4D97-AF65-F5344CB8AC3E}">
        <p14:creationId xmlns:p14="http://schemas.microsoft.com/office/powerpoint/2010/main" val="3884484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685800"/>
          </a:xfrm>
        </p:spPr>
        <p:txBody>
          <a:bodyPr/>
          <a:lstStyle/>
          <a:p>
            <a:r>
              <a:rPr lang="es-CR" dirty="0" smtClean="0"/>
              <a:t>Movimiento Hippie</a:t>
            </a:r>
            <a:endParaRPr lang="es-CR" dirty="0"/>
          </a:p>
        </p:txBody>
      </p:sp>
      <p:sp>
        <p:nvSpPr>
          <p:cNvPr id="3" name="Marcador de contenido 2"/>
          <p:cNvSpPr>
            <a:spLocks noGrp="1"/>
          </p:cNvSpPr>
          <p:nvPr>
            <p:ph idx="1"/>
          </p:nvPr>
        </p:nvSpPr>
        <p:spPr>
          <a:xfrm>
            <a:off x="677334" y="1295401"/>
            <a:ext cx="8596668" cy="4745962"/>
          </a:xfrm>
        </p:spPr>
        <p:txBody>
          <a:bodyPr/>
          <a:lstStyle/>
          <a:p>
            <a:pPr marL="0" indent="0">
              <a:buNone/>
            </a:pPr>
            <a:r>
              <a:rPr lang="es-CR" dirty="0" smtClean="0"/>
              <a:t>	Era un movimiento pacifista y anticomunista reacción de la juventud, buscó volver a una vida más natural, más cercana a la naturaleza, con lemas como “</a:t>
            </a:r>
            <a:r>
              <a:rPr lang="es-CR" dirty="0" err="1" smtClean="0"/>
              <a:t>Pa</a:t>
            </a:r>
            <a:r>
              <a:rPr lang="es-CR" dirty="0" smtClean="0"/>
              <a:t> y Amor”, “Haz el amor y no la Guerra”, este movimiento formó a toda una generación y tuvo sus propias expresiones culturales como vivir en comunas, se caracterizaban por su música, su vestimenta colorida, usar el cabello largo en ambos sexos, la tolerancia por la preferencia sexual y la igualdad, entre otras cosas.</a:t>
            </a:r>
          </a:p>
          <a:p>
            <a:pPr marL="0" indent="0">
              <a:buNone/>
            </a:pPr>
            <a:r>
              <a:rPr lang="es-CR" dirty="0" smtClean="0">
                <a:solidFill>
                  <a:schemeClr val="accent1"/>
                </a:solidFill>
              </a:rPr>
              <a:t>Desarrollo Armamentista:</a:t>
            </a:r>
          </a:p>
          <a:p>
            <a:pPr marL="0" indent="0">
              <a:buNone/>
            </a:pPr>
            <a:r>
              <a:rPr lang="es-CR" dirty="0" smtClean="0">
                <a:solidFill>
                  <a:schemeClr val="tx2"/>
                </a:solidFill>
              </a:rPr>
              <a:t>	Se desató entre las grandes potencias y sus aliados, al finalizar la segunda guerra, tanto Estados Unidos como la Unión Soviética poseían gran cantidad de armas, muchas creadas durante del conflicto: bombarderos, tanques, cañones, portaaviones y submarinos…</a:t>
            </a:r>
            <a:endParaRPr lang="es-CR" dirty="0">
              <a:solidFill>
                <a:schemeClr val="tx2"/>
              </a:solidFill>
            </a:endParaRPr>
          </a:p>
        </p:txBody>
      </p:sp>
    </p:spTree>
    <p:extLst>
      <p:ext uri="{BB962C8B-B14F-4D97-AF65-F5344CB8AC3E}">
        <p14:creationId xmlns:p14="http://schemas.microsoft.com/office/powerpoint/2010/main" val="2660692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694267"/>
          </a:xfrm>
        </p:spPr>
        <p:txBody>
          <a:bodyPr/>
          <a:lstStyle/>
          <a:p>
            <a:r>
              <a:rPr lang="es-CR" dirty="0" smtClean="0"/>
              <a:t>Corea</a:t>
            </a:r>
            <a:endParaRPr lang="es-CR" dirty="0"/>
          </a:p>
        </p:txBody>
      </p:sp>
      <p:sp>
        <p:nvSpPr>
          <p:cNvPr id="3" name="Marcador de contenido 2"/>
          <p:cNvSpPr>
            <a:spLocks noGrp="1"/>
          </p:cNvSpPr>
          <p:nvPr>
            <p:ph idx="1"/>
          </p:nvPr>
        </p:nvSpPr>
        <p:spPr>
          <a:xfrm>
            <a:off x="677334" y="1303867"/>
            <a:ext cx="8596668" cy="4737495"/>
          </a:xfrm>
        </p:spPr>
        <p:txBody>
          <a:bodyPr/>
          <a:lstStyle/>
          <a:p>
            <a:pPr marL="0" indent="0">
              <a:buNone/>
            </a:pPr>
            <a:r>
              <a:rPr lang="es-CR" dirty="0" smtClean="0"/>
              <a:t>	Cuando los comunistas ganaron en China, las naciones de Europa perdieron poder en el Pacífico. Esto ayudó a la guerra. El norte fue apoyado por la URSS y el </a:t>
            </a:r>
            <a:r>
              <a:rPr lang="es-CR" dirty="0" err="1" smtClean="0"/>
              <a:t>ur</a:t>
            </a:r>
            <a:r>
              <a:rPr lang="es-CR" dirty="0" smtClean="0"/>
              <a:t> por EEUU. Se pensó en una unificación a partir de un plebiscito pero el norte no participó y atacó al sur. Tras una intensa guerra en 1953 se firmó la paz y la división de ambas como referencia el paralelo 38°.</a:t>
            </a:r>
          </a:p>
          <a:p>
            <a:pPr marL="0" indent="0">
              <a:buNone/>
            </a:pPr>
            <a:r>
              <a:rPr lang="es-CR" dirty="0" smtClean="0">
                <a:solidFill>
                  <a:schemeClr val="accent1"/>
                </a:solidFill>
              </a:rPr>
              <a:t>Causas</a:t>
            </a:r>
          </a:p>
          <a:p>
            <a:pPr>
              <a:buFont typeface="Wingdings" panose="05000000000000000000" pitchFamily="2" charset="2"/>
              <a:buChar char="v"/>
            </a:pPr>
            <a:r>
              <a:rPr lang="es-CR" dirty="0" smtClean="0"/>
              <a:t>1955 las tropas del norte invadieron la zona sur con lo que comenzó la Guerra</a:t>
            </a:r>
          </a:p>
          <a:p>
            <a:pPr>
              <a:buFont typeface="Wingdings" panose="05000000000000000000" pitchFamily="2" charset="2"/>
              <a:buChar char="v"/>
            </a:pPr>
            <a:r>
              <a:rPr lang="es-CR" dirty="0" smtClean="0"/>
              <a:t>EEUU intervino en el conflicto apoyando a Corea del Sur y consiguieron provocar retirada enemiga.</a:t>
            </a:r>
          </a:p>
          <a:p>
            <a:pPr>
              <a:buFont typeface="Wingdings" panose="05000000000000000000" pitchFamily="2" charset="2"/>
              <a:buChar char="v"/>
            </a:pPr>
            <a:r>
              <a:rPr lang="es-CR" dirty="0" smtClean="0"/>
              <a:t>Corea del Norte fue apoyada por la URSS y China, y tomaron Seúl.</a:t>
            </a:r>
          </a:p>
          <a:p>
            <a:pPr>
              <a:buFont typeface="Wingdings" panose="05000000000000000000" pitchFamily="2" charset="2"/>
              <a:buChar char="v"/>
            </a:pPr>
            <a:r>
              <a:rPr lang="es-CR" dirty="0" smtClean="0"/>
              <a:t>MacArthur, general norteamericano, propuso el empleo el arsenal nuclear que al final no tuvo éxito.</a:t>
            </a:r>
          </a:p>
        </p:txBody>
      </p:sp>
    </p:spTree>
    <p:extLst>
      <p:ext uri="{BB962C8B-B14F-4D97-AF65-F5344CB8AC3E}">
        <p14:creationId xmlns:p14="http://schemas.microsoft.com/office/powerpoint/2010/main" val="1588699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618067"/>
          </a:xfrm>
        </p:spPr>
        <p:txBody>
          <a:bodyPr>
            <a:normAutofit fontScale="90000"/>
          </a:bodyPr>
          <a:lstStyle/>
          <a:p>
            <a:r>
              <a:rPr lang="es-CR" dirty="0" smtClean="0"/>
              <a:t>Vietnam</a:t>
            </a:r>
            <a:endParaRPr lang="es-CR" dirty="0"/>
          </a:p>
        </p:txBody>
      </p:sp>
      <p:sp>
        <p:nvSpPr>
          <p:cNvPr id="3" name="Marcador de contenido 2"/>
          <p:cNvSpPr>
            <a:spLocks noGrp="1"/>
          </p:cNvSpPr>
          <p:nvPr>
            <p:ph idx="1"/>
          </p:nvPr>
        </p:nvSpPr>
        <p:spPr>
          <a:xfrm>
            <a:off x="677334" y="1295401"/>
            <a:ext cx="8596668" cy="4745962"/>
          </a:xfrm>
        </p:spPr>
        <p:txBody>
          <a:bodyPr>
            <a:normAutofit fontScale="77500" lnSpcReduction="20000"/>
          </a:bodyPr>
          <a:lstStyle/>
          <a:p>
            <a:pPr marL="0" indent="0">
              <a:buNone/>
            </a:pPr>
            <a:r>
              <a:rPr lang="es-CR" dirty="0" smtClean="0"/>
              <a:t>	Se desarrolló en la Península de Indochina, los del norte fueron apoyados por la URSS y el sur por EEUU. Ganó el norte cuando China los apoyó. EEUU abandonó el conflicto y salió derrotada. Fue el conflicto más sangriento de la Guerra Fría. Al final quedó </a:t>
            </a:r>
            <a:r>
              <a:rPr lang="es-CR" dirty="0"/>
              <a:t>unificada(Una sola nación</a:t>
            </a:r>
            <a:r>
              <a:rPr lang="es-CR" dirty="0" smtClean="0"/>
              <a:t>) , con ideología comunista. </a:t>
            </a:r>
          </a:p>
          <a:p>
            <a:pPr marL="0" indent="0">
              <a:buNone/>
            </a:pPr>
            <a:r>
              <a:rPr lang="es-CR" b="1" dirty="0" smtClean="0">
                <a:solidFill>
                  <a:schemeClr val="accent1"/>
                </a:solidFill>
              </a:rPr>
              <a:t>Causas</a:t>
            </a:r>
          </a:p>
          <a:p>
            <a:r>
              <a:rPr lang="es-CR" dirty="0" smtClean="0">
                <a:solidFill>
                  <a:schemeClr val="tx2"/>
                </a:solidFill>
              </a:rPr>
              <a:t>Intento de derrocar al gobierno vietnamita</a:t>
            </a:r>
          </a:p>
          <a:p>
            <a:r>
              <a:rPr lang="es-CR" dirty="0" smtClean="0">
                <a:solidFill>
                  <a:schemeClr val="tx2"/>
                </a:solidFill>
              </a:rPr>
              <a:t>División del país a partir del paralelo 17°</a:t>
            </a:r>
          </a:p>
          <a:p>
            <a:r>
              <a:rPr lang="es-CR" dirty="0" smtClean="0">
                <a:solidFill>
                  <a:schemeClr val="tx2"/>
                </a:solidFill>
              </a:rPr>
              <a:t>USA interviene a favor de Vietnam del Sur</a:t>
            </a:r>
          </a:p>
          <a:p>
            <a:pPr marL="0" indent="0">
              <a:buNone/>
            </a:pPr>
            <a:r>
              <a:rPr lang="es-CR" b="1" dirty="0" smtClean="0">
                <a:solidFill>
                  <a:schemeClr val="accent1"/>
                </a:solidFill>
              </a:rPr>
              <a:t>Participantes</a:t>
            </a:r>
          </a:p>
          <a:p>
            <a:pPr marL="0" indent="0">
              <a:buNone/>
            </a:pPr>
            <a:r>
              <a:rPr lang="es-CR" dirty="0" smtClean="0">
                <a:solidFill>
                  <a:schemeClr val="accent1"/>
                </a:solidFill>
              </a:rPr>
              <a:t>-Estados Unidos                      -Vietnam del Norte</a:t>
            </a:r>
          </a:p>
          <a:p>
            <a:pPr marL="0" indent="0">
              <a:buNone/>
            </a:pPr>
            <a:r>
              <a:rPr lang="es-CR" dirty="0" smtClean="0">
                <a:solidFill>
                  <a:schemeClr val="accent1"/>
                </a:solidFill>
              </a:rPr>
              <a:t>-Vietnam del Sur                    -Guerrillas del Vietnam del Sur</a:t>
            </a:r>
          </a:p>
          <a:p>
            <a:pPr marL="0" indent="0">
              <a:buNone/>
            </a:pPr>
            <a:r>
              <a:rPr lang="es-CR" dirty="0" smtClean="0">
                <a:solidFill>
                  <a:schemeClr val="accent1"/>
                </a:solidFill>
              </a:rPr>
              <a:t>-Camboya                              -Unión Soviética</a:t>
            </a:r>
          </a:p>
          <a:p>
            <a:pPr marL="0" indent="0">
              <a:buNone/>
            </a:pPr>
            <a:r>
              <a:rPr lang="es-CR" dirty="0" smtClean="0">
                <a:solidFill>
                  <a:schemeClr val="accent1"/>
                </a:solidFill>
              </a:rPr>
              <a:t>-Laos</a:t>
            </a:r>
          </a:p>
          <a:p>
            <a:pPr marL="0" indent="0">
              <a:buNone/>
            </a:pPr>
            <a:r>
              <a:rPr lang="es-CR" b="1" dirty="0" smtClean="0">
                <a:solidFill>
                  <a:schemeClr val="tx2"/>
                </a:solidFill>
              </a:rPr>
              <a:t>Consecuencias</a:t>
            </a:r>
          </a:p>
          <a:p>
            <a:r>
              <a:rPr lang="es-CR" dirty="0" smtClean="0">
                <a:solidFill>
                  <a:schemeClr val="tx2"/>
                </a:solidFill>
              </a:rPr>
              <a:t>La muerte de miles de militares indochinos y estadounidenses.</a:t>
            </a:r>
          </a:p>
          <a:p>
            <a:r>
              <a:rPr lang="es-CR" dirty="0" smtClean="0">
                <a:solidFill>
                  <a:schemeClr val="tx2"/>
                </a:solidFill>
              </a:rPr>
              <a:t>Deja a una pobre Vietnam con una </a:t>
            </a:r>
            <a:r>
              <a:rPr lang="es-CR" dirty="0" err="1" smtClean="0">
                <a:solidFill>
                  <a:schemeClr val="tx2"/>
                </a:solidFill>
              </a:rPr>
              <a:t>dictaduracomunista</a:t>
            </a:r>
            <a:endParaRPr lang="es-CR" dirty="0" smtClean="0">
              <a:solidFill>
                <a:schemeClr val="tx2"/>
              </a:solidFill>
            </a:endParaRPr>
          </a:p>
          <a:p>
            <a:r>
              <a:rPr lang="es-CR" dirty="0" smtClean="0">
                <a:solidFill>
                  <a:schemeClr val="tx2"/>
                </a:solidFill>
              </a:rPr>
              <a:t>El nivel de orgullo de Estados Unidos bajó gracias a la derrota.</a:t>
            </a:r>
          </a:p>
          <a:p>
            <a:pPr marL="0" indent="0">
              <a:buNone/>
            </a:pPr>
            <a:endParaRPr lang="es-CR" dirty="0" smtClean="0">
              <a:solidFill>
                <a:schemeClr val="tx2"/>
              </a:solidFill>
            </a:endParaRPr>
          </a:p>
          <a:p>
            <a:endParaRPr lang="es-CR" dirty="0">
              <a:solidFill>
                <a:schemeClr val="tx2"/>
              </a:solidFill>
            </a:endParaRPr>
          </a:p>
        </p:txBody>
      </p:sp>
    </p:spTree>
    <p:extLst>
      <p:ext uri="{BB962C8B-B14F-4D97-AF65-F5344CB8AC3E}">
        <p14:creationId xmlns:p14="http://schemas.microsoft.com/office/powerpoint/2010/main" val="3834266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694267"/>
          </a:xfrm>
        </p:spPr>
        <p:txBody>
          <a:bodyPr/>
          <a:lstStyle/>
          <a:p>
            <a:r>
              <a:rPr lang="es-CR" dirty="0" smtClean="0"/>
              <a:t>China</a:t>
            </a:r>
            <a:endParaRPr lang="es-CR" dirty="0"/>
          </a:p>
        </p:txBody>
      </p:sp>
      <p:sp>
        <p:nvSpPr>
          <p:cNvPr id="3" name="Marcador de contenido 2"/>
          <p:cNvSpPr>
            <a:spLocks noGrp="1"/>
          </p:cNvSpPr>
          <p:nvPr>
            <p:ph idx="1"/>
          </p:nvPr>
        </p:nvSpPr>
        <p:spPr>
          <a:xfrm>
            <a:off x="677334" y="1193801"/>
            <a:ext cx="8596668" cy="4847562"/>
          </a:xfrm>
        </p:spPr>
        <p:txBody>
          <a:bodyPr/>
          <a:lstStyle/>
          <a:p>
            <a:pPr marL="0" indent="0">
              <a:buNone/>
            </a:pPr>
            <a:r>
              <a:rPr lang="es-CR" dirty="0" smtClean="0"/>
              <a:t>	Conflicto (China-Taiwán) Comunistas versus nacionalistas (capitalistas). Los comunistas con apoyo de la URSS derrotaron en 1947 a los nacionalistas apoyados por EEUU. Al ser derrotados los nacionalistas huyeron a la Isla de FORMOSA y constituyeron la REPUBLICA DE TAIWÁN.</a:t>
            </a:r>
          </a:p>
          <a:p>
            <a:pPr marL="0" indent="0">
              <a:buNone/>
            </a:pPr>
            <a:r>
              <a:rPr lang="es-CR" dirty="0"/>
              <a:t>	</a:t>
            </a:r>
            <a:r>
              <a:rPr lang="es-CR" dirty="0" smtClean="0"/>
              <a:t>China apoyaba a los comunistas a al URSS.</a:t>
            </a:r>
          </a:p>
          <a:p>
            <a:pPr marL="0" indent="0">
              <a:buNone/>
            </a:pPr>
            <a:endParaRPr lang="es-CR" dirty="0"/>
          </a:p>
        </p:txBody>
      </p:sp>
      <p:pic>
        <p:nvPicPr>
          <p:cNvPr id="4" name="Imagen 3"/>
          <p:cNvPicPr>
            <a:picLocks noChangeAspect="1"/>
          </p:cNvPicPr>
          <p:nvPr/>
        </p:nvPicPr>
        <p:blipFill>
          <a:blip r:embed="rId2"/>
          <a:stretch>
            <a:fillRect/>
          </a:stretch>
        </p:blipFill>
        <p:spPr>
          <a:xfrm>
            <a:off x="3733800" y="3003021"/>
            <a:ext cx="1587589" cy="2364846"/>
          </a:xfrm>
          <a:prstGeom prst="rect">
            <a:avLst/>
          </a:prstGeom>
        </p:spPr>
      </p:pic>
    </p:spTree>
    <p:extLst>
      <p:ext uri="{BB962C8B-B14F-4D97-AF65-F5344CB8AC3E}">
        <p14:creationId xmlns:p14="http://schemas.microsoft.com/office/powerpoint/2010/main" val="323224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795867"/>
          </a:xfrm>
        </p:spPr>
        <p:txBody>
          <a:bodyPr/>
          <a:lstStyle/>
          <a:p>
            <a:r>
              <a:rPr lang="es-CR" dirty="0" smtClean="0"/>
              <a:t>Fin de la Guerra Fría</a:t>
            </a:r>
            <a:endParaRPr lang="es-CR" dirty="0"/>
          </a:p>
        </p:txBody>
      </p:sp>
      <p:sp>
        <p:nvSpPr>
          <p:cNvPr id="3" name="Marcador de contenido 2"/>
          <p:cNvSpPr>
            <a:spLocks noGrp="1"/>
          </p:cNvSpPr>
          <p:nvPr>
            <p:ph idx="1"/>
          </p:nvPr>
        </p:nvSpPr>
        <p:spPr>
          <a:xfrm>
            <a:off x="677334" y="1405467"/>
            <a:ext cx="8596668" cy="4635895"/>
          </a:xfrm>
        </p:spPr>
        <p:txBody>
          <a:bodyPr/>
          <a:lstStyle/>
          <a:p>
            <a:pPr marL="0" indent="0">
              <a:buNone/>
            </a:pPr>
            <a:r>
              <a:rPr lang="es-CR" b="1" dirty="0" smtClean="0"/>
              <a:t>Representantes: </a:t>
            </a:r>
            <a:r>
              <a:rPr lang="es-CR" dirty="0" smtClean="0"/>
              <a:t>Gorbachov</a:t>
            </a:r>
          </a:p>
          <a:p>
            <a:pPr marL="0" indent="0">
              <a:buNone/>
            </a:pPr>
            <a:r>
              <a:rPr lang="es-CR" dirty="0" smtClean="0"/>
              <a:t>La URSS se desintegró por el golpe de estado que tuvo, también por las reformas de Gorbachov y la presidencia de él, con esto se dio fin a la guerra fría.</a:t>
            </a:r>
          </a:p>
          <a:p>
            <a:pPr marL="0" indent="0">
              <a:buNone/>
            </a:pPr>
            <a:r>
              <a:rPr lang="es-CR" dirty="0" smtClean="0"/>
              <a:t>Tuvo dos reformas:</a:t>
            </a:r>
          </a:p>
          <a:p>
            <a:pPr>
              <a:buFont typeface="Wingdings" panose="05000000000000000000" pitchFamily="2" charset="2"/>
              <a:buChar char="ü"/>
            </a:pPr>
            <a:r>
              <a:rPr lang="es-CR" dirty="0" smtClean="0"/>
              <a:t>Perestroika</a:t>
            </a:r>
          </a:p>
          <a:p>
            <a:pPr>
              <a:buFont typeface="Wingdings" panose="05000000000000000000" pitchFamily="2" charset="2"/>
              <a:buChar char="ü"/>
            </a:pPr>
            <a:r>
              <a:rPr lang="es-CR" dirty="0" err="1" smtClean="0"/>
              <a:t>Glasnot</a:t>
            </a:r>
            <a:endParaRPr lang="es-CR" dirty="0"/>
          </a:p>
        </p:txBody>
      </p:sp>
      <p:pic>
        <p:nvPicPr>
          <p:cNvPr id="4" name="Imagen 3"/>
          <p:cNvPicPr>
            <a:picLocks noChangeAspect="1"/>
          </p:cNvPicPr>
          <p:nvPr/>
        </p:nvPicPr>
        <p:blipFill>
          <a:blip r:embed="rId2"/>
          <a:stretch>
            <a:fillRect/>
          </a:stretch>
        </p:blipFill>
        <p:spPr>
          <a:xfrm>
            <a:off x="3014134" y="2969684"/>
            <a:ext cx="4394200" cy="3295650"/>
          </a:xfrm>
          <a:prstGeom prst="rect">
            <a:avLst/>
          </a:prstGeom>
        </p:spPr>
      </p:pic>
    </p:spTree>
    <p:extLst>
      <p:ext uri="{BB962C8B-B14F-4D97-AF65-F5344CB8AC3E}">
        <p14:creationId xmlns:p14="http://schemas.microsoft.com/office/powerpoint/2010/main" val="541794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601133"/>
          </a:xfrm>
        </p:spPr>
        <p:txBody>
          <a:bodyPr>
            <a:normAutofit fontScale="90000"/>
          </a:bodyPr>
          <a:lstStyle/>
          <a:p>
            <a:r>
              <a:rPr lang="es-CR" dirty="0" smtClean="0"/>
              <a:t>Perestroika</a:t>
            </a:r>
            <a:endParaRPr lang="es-CR" dirty="0"/>
          </a:p>
        </p:txBody>
      </p:sp>
      <p:sp>
        <p:nvSpPr>
          <p:cNvPr id="3" name="Marcador de contenido 2"/>
          <p:cNvSpPr>
            <a:spLocks noGrp="1"/>
          </p:cNvSpPr>
          <p:nvPr>
            <p:ph idx="1"/>
          </p:nvPr>
        </p:nvSpPr>
        <p:spPr>
          <a:xfrm>
            <a:off x="677334" y="1278467"/>
            <a:ext cx="8596668" cy="4762895"/>
          </a:xfrm>
        </p:spPr>
        <p:txBody>
          <a:bodyPr/>
          <a:lstStyle/>
          <a:p>
            <a:pPr marL="0" indent="0">
              <a:buNone/>
            </a:pPr>
            <a:r>
              <a:rPr lang="es-CR" dirty="0" smtClean="0"/>
              <a:t>	La planteó Gorbachov (1985-1991) en su presidencia como una reestructuración de la URSS en todas las áreas (económica, social, política, cultural).</a:t>
            </a:r>
          </a:p>
          <a:p>
            <a:pPr>
              <a:buFont typeface="Wingdings" panose="05000000000000000000" pitchFamily="2" charset="2"/>
              <a:buChar char="q"/>
            </a:pPr>
            <a:r>
              <a:rPr lang="es-CR" dirty="0" smtClean="0"/>
              <a:t>Las empresas podrían tomar sus propias decisiones sin necesidad de consultar a las autoridades.</a:t>
            </a:r>
          </a:p>
          <a:p>
            <a:pPr>
              <a:buFont typeface="Wingdings" panose="05000000000000000000" pitchFamily="2" charset="2"/>
              <a:buChar char="q"/>
            </a:pPr>
            <a:r>
              <a:rPr lang="es-CR" dirty="0" smtClean="0"/>
              <a:t>La venta de las empresas estatales.</a:t>
            </a:r>
          </a:p>
          <a:p>
            <a:pPr>
              <a:buFont typeface="Wingdings" panose="05000000000000000000" pitchFamily="2" charset="2"/>
              <a:buChar char="q"/>
            </a:pPr>
            <a:r>
              <a:rPr lang="es-CR" dirty="0" smtClean="0"/>
              <a:t>La reforma al sistema monetario y la banca.</a:t>
            </a:r>
          </a:p>
          <a:p>
            <a:pPr>
              <a:buFont typeface="Wingdings" panose="05000000000000000000" pitchFamily="2" charset="2"/>
              <a:buChar char="q"/>
            </a:pPr>
            <a:r>
              <a:rPr lang="es-CR" dirty="0" smtClean="0"/>
              <a:t>La promoción de la inversión extranjera.</a:t>
            </a:r>
          </a:p>
          <a:p>
            <a:pPr>
              <a:buFont typeface="Wingdings" panose="05000000000000000000" pitchFamily="2" charset="2"/>
              <a:buChar char="q"/>
            </a:pPr>
            <a:r>
              <a:rPr lang="es-CR" dirty="0" smtClean="0"/>
              <a:t>Incrementó los salarios, fortaleciendo a los sindicatos y creando cooperativas.</a:t>
            </a:r>
          </a:p>
          <a:p>
            <a:pPr marL="0" indent="0">
              <a:buNone/>
            </a:pPr>
            <a:r>
              <a:rPr lang="es-CR" dirty="0"/>
              <a:t>	</a:t>
            </a:r>
            <a:r>
              <a:rPr lang="es-CR" dirty="0" smtClean="0"/>
              <a:t>La Perestroika llevó a la Unión Soviética hacia una economía de libre mercado, con ello la apertura a las empresas transnacionales, que rápidamente se instalaron en el país.</a:t>
            </a:r>
            <a:endParaRPr lang="es-CR" dirty="0"/>
          </a:p>
        </p:txBody>
      </p:sp>
    </p:spTree>
    <p:extLst>
      <p:ext uri="{BB962C8B-B14F-4D97-AF65-F5344CB8AC3E}">
        <p14:creationId xmlns:p14="http://schemas.microsoft.com/office/powerpoint/2010/main" val="3761412778"/>
      </p:ext>
    </p:extLst>
  </p:cSld>
  <p:clrMapOvr>
    <a:masterClrMapping/>
  </p:clrMapOvr>
</p:sld>
</file>

<file path=ppt/theme/theme1.xml><?xml version="1.0" encoding="utf-8"?>
<a:theme xmlns:a="http://schemas.openxmlformats.org/drawingml/2006/main" name="Faceta">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289</TotalTime>
  <Words>1243</Words>
  <Application>Microsoft Office PowerPoint</Application>
  <PresentationFormat>Panorámica</PresentationFormat>
  <Paragraphs>172</Paragraphs>
  <Slides>23</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23</vt:i4>
      </vt:variant>
    </vt:vector>
  </HeadingPairs>
  <TitlesOfParts>
    <vt:vector size="28" baseType="lpstr">
      <vt:lpstr>Arial</vt:lpstr>
      <vt:lpstr>Trebuchet MS</vt:lpstr>
      <vt:lpstr>Wingdings</vt:lpstr>
      <vt:lpstr>Wingdings 3</vt:lpstr>
      <vt:lpstr>Faceta</vt:lpstr>
      <vt:lpstr>Trabajo Cotidiano Guerra Fría</vt:lpstr>
      <vt:lpstr>Guerra Fría 1945-1989</vt:lpstr>
      <vt:lpstr>Presentación de PowerPoint</vt:lpstr>
      <vt:lpstr>Movimiento Hippie</vt:lpstr>
      <vt:lpstr>Corea</vt:lpstr>
      <vt:lpstr>Vietnam</vt:lpstr>
      <vt:lpstr>China</vt:lpstr>
      <vt:lpstr>Fin de la Guerra Fría</vt:lpstr>
      <vt:lpstr>Perestroika</vt:lpstr>
      <vt:lpstr>Glasnot</vt:lpstr>
      <vt:lpstr>Caída del Muro de Berlín (1948-1949)</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43</cp:revision>
  <dcterms:created xsi:type="dcterms:W3CDTF">2015-07-10T21:43:15Z</dcterms:created>
  <dcterms:modified xsi:type="dcterms:W3CDTF">2015-07-13T23:44:10Z</dcterms:modified>
</cp:coreProperties>
</file>