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316" r:id="rId3"/>
    <p:sldId id="257" r:id="rId4"/>
    <p:sldId id="258" r:id="rId5"/>
    <p:sldId id="259" r:id="rId6"/>
    <p:sldId id="260" r:id="rId7"/>
    <p:sldId id="261" r:id="rId8"/>
    <p:sldId id="262" r:id="rId9"/>
    <p:sldId id="263" r:id="rId10"/>
    <p:sldId id="264" r:id="rId11"/>
    <p:sldId id="265" r:id="rId12"/>
    <p:sldId id="266" r:id="rId13"/>
    <p:sldId id="267" r:id="rId14"/>
    <p:sldId id="268" r:id="rId15"/>
    <p:sldId id="319" r:id="rId16"/>
    <p:sldId id="269" r:id="rId17"/>
    <p:sldId id="318" r:id="rId18"/>
    <p:sldId id="270" r:id="rId19"/>
    <p:sldId id="271" r:id="rId20"/>
    <p:sldId id="317"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299" r:id="rId64"/>
  </p:sldIdLst>
  <p:sldSz cx="9144000" cy="6858000" type="screen4x3"/>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67" autoAdjust="0"/>
    <p:restoredTop sz="94240" autoAdjust="0"/>
  </p:normalViewPr>
  <p:slideViewPr>
    <p:cSldViewPr>
      <p:cViewPr varScale="1">
        <p:scale>
          <a:sx n="66" d="100"/>
          <a:sy n="66" d="100"/>
        </p:scale>
        <p:origin x="175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Date Placeholder 29"/>
          <p:cNvSpPr>
            <a:spLocks noGrp="1"/>
          </p:cNvSpPr>
          <p:nvPr>
            <p:ph type="dt" sz="half" idx="10"/>
          </p:nvPr>
        </p:nvSpPr>
        <p:spPr/>
        <p:txBody>
          <a:bodyPr/>
          <a:lstStyle/>
          <a:p>
            <a:fld id="{F56B1739-5DDD-41A7-A431-C9C40A9FB6D1}" type="datetimeFigureOut">
              <a:rPr lang="es-CR" smtClean="0"/>
              <a:t>03/08/2015</a:t>
            </a:fld>
            <a:endParaRPr lang="es-CR"/>
          </a:p>
        </p:txBody>
      </p:sp>
      <p:sp>
        <p:nvSpPr>
          <p:cNvPr id="19" name="Footer Placeholder 18"/>
          <p:cNvSpPr>
            <a:spLocks noGrp="1"/>
          </p:cNvSpPr>
          <p:nvPr>
            <p:ph type="ftr" sz="quarter" idx="11"/>
          </p:nvPr>
        </p:nvSpPr>
        <p:spPr/>
        <p:txBody>
          <a:bodyPr/>
          <a:lstStyle/>
          <a:p>
            <a:endParaRPr lang="es-CR"/>
          </a:p>
        </p:txBody>
      </p:sp>
      <p:sp>
        <p:nvSpPr>
          <p:cNvPr id="27" name="Slide Number Placeholder 26"/>
          <p:cNvSpPr>
            <a:spLocks noGrp="1"/>
          </p:cNvSpPr>
          <p:nvPr>
            <p:ph type="sldNum" sz="quarter" idx="12"/>
          </p:nvPr>
        </p:nvSpPr>
        <p:spPr/>
        <p:txBody>
          <a:bodyPr/>
          <a:lstStyle/>
          <a:p>
            <a:fld id="{BEF771D5-81CC-44C3-8A6D-B39632D16600}" type="slidenum">
              <a:rPr lang="es-CR" smtClean="0"/>
              <a:t>‹Nº›</a:t>
            </a:fld>
            <a:endParaRPr lang="es-C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F56B1739-5DDD-41A7-A431-C9C40A9FB6D1}" type="datetimeFigureOut">
              <a:rPr lang="es-CR" smtClean="0"/>
              <a:t>03/08/2015</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BEF771D5-81CC-44C3-8A6D-B39632D16600}" type="slidenum">
              <a:rPr lang="es-CR" smtClean="0"/>
              <a:t>‹Nº›</a:t>
            </a:fld>
            <a:endParaRPr lang="es-C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F56B1739-5DDD-41A7-A431-C9C40A9FB6D1}" type="datetimeFigureOut">
              <a:rPr lang="es-CR" smtClean="0"/>
              <a:t>03/08/2015</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BEF771D5-81CC-44C3-8A6D-B39632D16600}" type="slidenum">
              <a:rPr lang="es-CR" smtClean="0"/>
              <a:t>‹Nº›</a:t>
            </a:fld>
            <a:endParaRPr lang="es-C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F56B1739-5DDD-41A7-A431-C9C40A9FB6D1}" type="datetimeFigureOut">
              <a:rPr lang="es-CR" smtClean="0"/>
              <a:t>03/08/2015</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BEF771D5-81CC-44C3-8A6D-B39632D16600}" type="slidenum">
              <a:rPr lang="es-CR" smtClean="0"/>
              <a:t>‹Nº›</a:t>
            </a:fld>
            <a:endParaRPr lang="es-C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Date Placeholder 3"/>
          <p:cNvSpPr>
            <a:spLocks noGrp="1"/>
          </p:cNvSpPr>
          <p:nvPr>
            <p:ph type="dt" sz="half" idx="10"/>
          </p:nvPr>
        </p:nvSpPr>
        <p:spPr/>
        <p:txBody>
          <a:bodyPr/>
          <a:lstStyle/>
          <a:p>
            <a:fld id="{F56B1739-5DDD-41A7-A431-C9C40A9FB6D1}" type="datetimeFigureOut">
              <a:rPr lang="es-CR" smtClean="0"/>
              <a:t>03/08/2015</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BEF771D5-81CC-44C3-8A6D-B39632D16600}" type="slidenum">
              <a:rPr lang="es-CR" smtClean="0"/>
              <a:t>‹Nº›</a:t>
            </a:fld>
            <a:endParaRPr lang="es-C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F56B1739-5DDD-41A7-A431-C9C40A9FB6D1}" type="datetimeFigureOut">
              <a:rPr lang="es-CR" smtClean="0"/>
              <a:t>03/08/2015</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BEF771D5-81CC-44C3-8A6D-B39632D16600}" type="slidenum">
              <a:rPr lang="es-CR" smtClean="0"/>
              <a:t>‹Nº›</a:t>
            </a:fld>
            <a:endParaRPr lang="es-C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Date Placeholder 6"/>
          <p:cNvSpPr>
            <a:spLocks noGrp="1"/>
          </p:cNvSpPr>
          <p:nvPr>
            <p:ph type="dt" sz="half" idx="10"/>
          </p:nvPr>
        </p:nvSpPr>
        <p:spPr/>
        <p:txBody>
          <a:bodyPr/>
          <a:lstStyle/>
          <a:p>
            <a:fld id="{F56B1739-5DDD-41A7-A431-C9C40A9FB6D1}" type="datetimeFigureOut">
              <a:rPr lang="es-CR" smtClean="0"/>
              <a:t>03/08/2015</a:t>
            </a:fld>
            <a:endParaRPr lang="es-CR"/>
          </a:p>
        </p:txBody>
      </p:sp>
      <p:sp>
        <p:nvSpPr>
          <p:cNvPr id="8" name="Footer Placeholder 7"/>
          <p:cNvSpPr>
            <a:spLocks noGrp="1"/>
          </p:cNvSpPr>
          <p:nvPr>
            <p:ph type="ftr" sz="quarter" idx="11"/>
          </p:nvPr>
        </p:nvSpPr>
        <p:spPr/>
        <p:txBody>
          <a:bodyPr/>
          <a:lstStyle/>
          <a:p>
            <a:endParaRPr lang="es-CR"/>
          </a:p>
        </p:txBody>
      </p:sp>
      <p:sp>
        <p:nvSpPr>
          <p:cNvPr id="9" name="Slide Number Placeholder 8"/>
          <p:cNvSpPr>
            <a:spLocks noGrp="1"/>
          </p:cNvSpPr>
          <p:nvPr>
            <p:ph type="sldNum" sz="quarter" idx="12"/>
          </p:nvPr>
        </p:nvSpPr>
        <p:spPr/>
        <p:txBody>
          <a:bodyPr/>
          <a:lstStyle/>
          <a:p>
            <a:fld id="{BEF771D5-81CC-44C3-8A6D-B39632D16600}" type="slidenum">
              <a:rPr lang="es-CR" smtClean="0"/>
              <a:t>‹Nº›</a:t>
            </a:fld>
            <a:endParaRPr lang="es-C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Date Placeholder 2"/>
          <p:cNvSpPr>
            <a:spLocks noGrp="1"/>
          </p:cNvSpPr>
          <p:nvPr>
            <p:ph type="dt" sz="half" idx="10"/>
          </p:nvPr>
        </p:nvSpPr>
        <p:spPr/>
        <p:txBody>
          <a:bodyPr/>
          <a:lstStyle/>
          <a:p>
            <a:fld id="{F56B1739-5DDD-41A7-A431-C9C40A9FB6D1}" type="datetimeFigureOut">
              <a:rPr lang="es-CR" smtClean="0"/>
              <a:t>03/08/2015</a:t>
            </a:fld>
            <a:endParaRPr lang="es-CR"/>
          </a:p>
        </p:txBody>
      </p:sp>
      <p:sp>
        <p:nvSpPr>
          <p:cNvPr id="4" name="Footer Placeholder 3"/>
          <p:cNvSpPr>
            <a:spLocks noGrp="1"/>
          </p:cNvSpPr>
          <p:nvPr>
            <p:ph type="ftr" sz="quarter" idx="11"/>
          </p:nvPr>
        </p:nvSpPr>
        <p:spPr/>
        <p:txBody>
          <a:bodyPr/>
          <a:lstStyle/>
          <a:p>
            <a:endParaRPr lang="es-CR"/>
          </a:p>
        </p:txBody>
      </p:sp>
      <p:sp>
        <p:nvSpPr>
          <p:cNvPr id="5" name="Slide Number Placeholder 4"/>
          <p:cNvSpPr>
            <a:spLocks noGrp="1"/>
          </p:cNvSpPr>
          <p:nvPr>
            <p:ph type="sldNum" sz="quarter" idx="12"/>
          </p:nvPr>
        </p:nvSpPr>
        <p:spPr/>
        <p:txBody>
          <a:bodyPr/>
          <a:lstStyle/>
          <a:p>
            <a:fld id="{BEF771D5-81CC-44C3-8A6D-B39632D16600}" type="slidenum">
              <a:rPr lang="es-CR" smtClean="0"/>
              <a:t>‹Nº›</a:t>
            </a:fld>
            <a:endParaRPr lang="es-C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6B1739-5DDD-41A7-A431-C9C40A9FB6D1}" type="datetimeFigureOut">
              <a:rPr lang="es-CR" smtClean="0"/>
              <a:t>03/08/2015</a:t>
            </a:fld>
            <a:endParaRPr lang="es-CR"/>
          </a:p>
        </p:txBody>
      </p:sp>
      <p:sp>
        <p:nvSpPr>
          <p:cNvPr id="3" name="Footer Placeholder 2"/>
          <p:cNvSpPr>
            <a:spLocks noGrp="1"/>
          </p:cNvSpPr>
          <p:nvPr>
            <p:ph type="ftr" sz="quarter" idx="11"/>
          </p:nvPr>
        </p:nvSpPr>
        <p:spPr/>
        <p:txBody>
          <a:bodyPr/>
          <a:lstStyle/>
          <a:p>
            <a:endParaRPr lang="es-CR"/>
          </a:p>
        </p:txBody>
      </p:sp>
      <p:sp>
        <p:nvSpPr>
          <p:cNvPr id="4" name="Slide Number Placeholder 3"/>
          <p:cNvSpPr>
            <a:spLocks noGrp="1"/>
          </p:cNvSpPr>
          <p:nvPr>
            <p:ph type="sldNum" sz="quarter" idx="12"/>
          </p:nvPr>
        </p:nvSpPr>
        <p:spPr/>
        <p:txBody>
          <a:bodyPr/>
          <a:lstStyle/>
          <a:p>
            <a:fld id="{BEF771D5-81CC-44C3-8A6D-B39632D16600}" type="slidenum">
              <a:rPr lang="es-CR" smtClean="0"/>
              <a:t>‹Nº›</a:t>
            </a:fld>
            <a:endParaRPr lang="es-C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F56B1739-5DDD-41A7-A431-C9C40A9FB6D1}" type="datetimeFigureOut">
              <a:rPr lang="es-CR" smtClean="0"/>
              <a:t>03/08/2015</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BEF771D5-81CC-44C3-8A6D-B39632D16600}" type="slidenum">
              <a:rPr lang="es-CR" smtClean="0"/>
              <a:t>‹Nº›</a:t>
            </a:fld>
            <a:endParaRPr lang="es-C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Date Placeholder 4"/>
          <p:cNvSpPr>
            <a:spLocks noGrp="1"/>
          </p:cNvSpPr>
          <p:nvPr>
            <p:ph type="dt" sz="half" idx="10"/>
          </p:nvPr>
        </p:nvSpPr>
        <p:spPr/>
        <p:txBody>
          <a:bodyPr/>
          <a:lstStyle/>
          <a:p>
            <a:fld id="{F56B1739-5DDD-41A7-A431-C9C40A9FB6D1}" type="datetimeFigureOut">
              <a:rPr lang="es-CR" smtClean="0"/>
              <a:t>03/08/2015</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a:xfrm>
            <a:off x="8077200" y="6356350"/>
            <a:ext cx="609600" cy="365125"/>
          </a:xfrm>
        </p:spPr>
        <p:txBody>
          <a:bodyPr/>
          <a:lstStyle/>
          <a:p>
            <a:fld id="{BEF771D5-81CC-44C3-8A6D-B39632D16600}" type="slidenum">
              <a:rPr lang="es-CR" smtClean="0"/>
              <a:t>‹Nº›</a:t>
            </a:fld>
            <a:endParaRPr lang="es-C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56B1739-5DDD-41A7-A431-C9C40A9FB6D1}" type="datetimeFigureOut">
              <a:rPr lang="es-CR" smtClean="0"/>
              <a:t>03/08/2015</a:t>
            </a:fld>
            <a:endParaRPr lang="es-C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C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EF771D5-81CC-44C3-8A6D-B39632D16600}" type="slidenum">
              <a:rPr lang="es-CR" smtClean="0"/>
              <a:t>‹Nº›</a:t>
            </a:fld>
            <a:endParaRPr lang="es-C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79512" y="404664"/>
            <a:ext cx="8795320" cy="2582672"/>
          </a:xfrm>
        </p:spPr>
        <p:txBody>
          <a:bodyPr>
            <a:noAutofit/>
          </a:bodyPr>
          <a:lstStyle/>
          <a:p>
            <a:pPr algn="ctr"/>
            <a:r>
              <a:rPr lang="es-CR" sz="4800" i="1" dirty="0" smtClean="0">
                <a:solidFill>
                  <a:srgbClr val="FF0000"/>
                </a:solidFill>
              </a:rPr>
              <a:t>FORMACIÓN DE BLOQUES Y ORGANISMOS ECONÓMICOS, POLÍTICOS Y MILITARES</a:t>
            </a:r>
            <a:endParaRPr lang="es-CR" sz="4800" i="1" dirty="0">
              <a:solidFill>
                <a:srgbClr val="FF0000"/>
              </a:solidFill>
            </a:endParaRPr>
          </a:p>
        </p:txBody>
      </p:sp>
      <p:sp>
        <p:nvSpPr>
          <p:cNvPr id="3" name="2 Subtítulo"/>
          <p:cNvSpPr>
            <a:spLocks noGrp="1"/>
          </p:cNvSpPr>
          <p:nvPr>
            <p:ph type="subTitle" idx="1"/>
          </p:nvPr>
        </p:nvSpPr>
        <p:spPr>
          <a:xfrm>
            <a:off x="0" y="5093735"/>
            <a:ext cx="9144000" cy="1752600"/>
          </a:xfrm>
        </p:spPr>
        <p:txBody>
          <a:bodyPr>
            <a:normAutofit/>
          </a:bodyPr>
          <a:lstStyle/>
          <a:p>
            <a:r>
              <a:rPr lang="es-CR" dirty="0" smtClean="0"/>
              <a:t>Dr. Luis Diego Arguedas Cordero, LRF</a:t>
            </a:r>
          </a:p>
          <a:p>
            <a:r>
              <a:rPr lang="es-CR" smtClean="0"/>
              <a:t>2015</a:t>
            </a:r>
            <a:endParaRPr lang="es-CR" dirty="0"/>
          </a:p>
        </p:txBody>
      </p:sp>
      <p:sp>
        <p:nvSpPr>
          <p:cNvPr id="6" name="2 Marcador de contenido"/>
          <p:cNvSpPr txBox="1">
            <a:spLocks/>
          </p:cNvSpPr>
          <p:nvPr/>
        </p:nvSpPr>
        <p:spPr>
          <a:xfrm>
            <a:off x="539552" y="2987336"/>
            <a:ext cx="8435280" cy="2088231"/>
          </a:xfrm>
          <a:prstGeom prst="rect">
            <a:avLst/>
          </a:prstGeom>
        </p:spPr>
        <p:txBody>
          <a:bodyPr vert="horz" lIns="0" rIns="18288">
            <a:norm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ctr"/>
            <a:r>
              <a:rPr lang="es-CR" sz="3200" dirty="0" smtClean="0">
                <a:solidFill>
                  <a:schemeClr val="tx1">
                    <a:lumMod val="85000"/>
                    <a:lumOff val="15000"/>
                  </a:schemeClr>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rPr>
              <a:t>Objetivo:</a:t>
            </a:r>
          </a:p>
          <a:p>
            <a:pPr algn="just"/>
            <a:r>
              <a:rPr lang="es-CR" sz="2800" dirty="0" smtClean="0">
                <a:effectLst>
                  <a:outerShdw blurRad="50800" dist="38100" dir="2700000" algn="tl" rotWithShape="0">
                    <a:prstClr val="black">
                      <a:alpha val="40000"/>
                    </a:prstClr>
                  </a:outerShdw>
                </a:effectLst>
              </a:rPr>
              <a:t>ANALIZAR el papel que cumplen los diferentes bloques económicos, políticos y militares en el mundo, y el impacto de los procesos de globalización.</a:t>
            </a:r>
            <a:endParaRPr lang="es-CR" sz="2800"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0274255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242" y="764704"/>
            <a:ext cx="9132722" cy="4680520"/>
          </a:xfrm>
        </p:spPr>
      </p:pic>
      <p:sp>
        <p:nvSpPr>
          <p:cNvPr id="2" name="Rectángulo 1"/>
          <p:cNvSpPr/>
          <p:nvPr/>
        </p:nvSpPr>
        <p:spPr>
          <a:xfrm>
            <a:off x="1331640" y="5733256"/>
            <a:ext cx="4572000" cy="861774"/>
          </a:xfrm>
          <a:prstGeom prst="rect">
            <a:avLst/>
          </a:prstGeom>
        </p:spPr>
        <p:txBody>
          <a:bodyPr>
            <a:spAutoFit/>
          </a:bodyPr>
          <a:lstStyle/>
          <a:p>
            <a:r>
              <a:rPr lang="es-CR" dirty="0"/>
              <a:t> </a:t>
            </a:r>
            <a:r>
              <a:rPr lang="es-CR" dirty="0" smtClean="0"/>
              <a:t>                             : </a:t>
            </a:r>
            <a:r>
              <a:rPr lang="es-CR" dirty="0"/>
              <a:t>Países Alineados </a:t>
            </a:r>
          </a:p>
          <a:p>
            <a:r>
              <a:rPr lang="es-CR" dirty="0"/>
              <a:t>                              </a:t>
            </a:r>
            <a:r>
              <a:rPr lang="es-CR" sz="3200" dirty="0"/>
              <a:t>: </a:t>
            </a:r>
            <a:r>
              <a:rPr lang="es-CR" dirty="0"/>
              <a:t>Países Observadores</a:t>
            </a:r>
          </a:p>
        </p:txBody>
      </p:sp>
      <p:sp>
        <p:nvSpPr>
          <p:cNvPr id="3" name="Rectángulo 2"/>
          <p:cNvSpPr/>
          <p:nvPr/>
        </p:nvSpPr>
        <p:spPr>
          <a:xfrm>
            <a:off x="2123728" y="5733256"/>
            <a:ext cx="914400" cy="36004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 name="Rectángulo 4"/>
          <p:cNvSpPr/>
          <p:nvPr/>
        </p:nvSpPr>
        <p:spPr>
          <a:xfrm>
            <a:off x="2127373" y="6201308"/>
            <a:ext cx="914400" cy="36004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2">
                  <a:lumMod val="20000"/>
                  <a:lumOff val="80000"/>
                </a:schemeClr>
              </a:solidFill>
            </a:endParaRPr>
          </a:p>
        </p:txBody>
      </p:sp>
    </p:spTree>
    <p:extLst>
      <p:ext uri="{BB962C8B-B14F-4D97-AF65-F5344CB8AC3E}">
        <p14:creationId xmlns:p14="http://schemas.microsoft.com/office/powerpoint/2010/main" val="41284495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980728"/>
            <a:ext cx="8229600" cy="4389120"/>
          </a:xfrm>
        </p:spPr>
        <p:txBody>
          <a:bodyPr/>
          <a:lstStyle/>
          <a:p>
            <a:pPr marL="0" indent="0">
              <a:buNone/>
            </a:pPr>
            <a:r>
              <a:rPr lang="es-CR" dirty="0"/>
              <a:t> </a:t>
            </a:r>
            <a:r>
              <a:rPr lang="es-CR" dirty="0" smtClean="0"/>
              <a:t>                    </a:t>
            </a:r>
            <a:r>
              <a:rPr lang="es-CR" sz="1800" dirty="0" smtClean="0"/>
              <a:t>: Países Alineados </a:t>
            </a:r>
          </a:p>
          <a:p>
            <a:pPr marL="0" indent="0">
              <a:buNone/>
            </a:pPr>
            <a:r>
              <a:rPr lang="es-CR" sz="1800" dirty="0"/>
              <a:t> </a:t>
            </a:r>
            <a:r>
              <a:rPr lang="es-CR" sz="1800" dirty="0" smtClean="0"/>
              <a:t>                             </a:t>
            </a:r>
            <a:r>
              <a:rPr lang="es-CR" sz="3200" dirty="0" smtClean="0"/>
              <a:t>: </a:t>
            </a:r>
            <a:r>
              <a:rPr lang="es-CR" sz="1800" dirty="0" smtClean="0"/>
              <a:t>Países Observadores</a:t>
            </a:r>
            <a:endParaRPr lang="es-CR" sz="2800" dirty="0"/>
          </a:p>
        </p:txBody>
      </p:sp>
      <p:sp>
        <p:nvSpPr>
          <p:cNvPr id="5" name="4 Rectángulo"/>
          <p:cNvSpPr/>
          <p:nvPr/>
        </p:nvSpPr>
        <p:spPr>
          <a:xfrm>
            <a:off x="971600" y="1196752"/>
            <a:ext cx="936104" cy="21602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 name="5 Rectángulo"/>
          <p:cNvSpPr/>
          <p:nvPr/>
        </p:nvSpPr>
        <p:spPr>
          <a:xfrm>
            <a:off x="988852" y="1616359"/>
            <a:ext cx="918852" cy="21602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pic>
        <p:nvPicPr>
          <p:cNvPr id="7" name="6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636912"/>
            <a:ext cx="3767219" cy="3096344"/>
          </a:xfrm>
          <a:prstGeom prst="rect">
            <a:avLst/>
          </a:prstGeom>
          <a:ln>
            <a:solidFill>
              <a:schemeClr val="tx1"/>
            </a:solidFill>
          </a:ln>
        </p:spPr>
      </p:pic>
      <p:pic>
        <p:nvPicPr>
          <p:cNvPr id="8" name="7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2708920"/>
            <a:ext cx="2721039" cy="2952328"/>
          </a:xfrm>
          <a:prstGeom prst="rect">
            <a:avLst/>
          </a:prstGeom>
          <a:ln>
            <a:solidFill>
              <a:schemeClr val="tx1"/>
            </a:solidFill>
          </a:ln>
        </p:spPr>
      </p:pic>
    </p:spTree>
    <p:extLst>
      <p:ext uri="{BB962C8B-B14F-4D97-AF65-F5344CB8AC3E}">
        <p14:creationId xmlns:p14="http://schemas.microsoft.com/office/powerpoint/2010/main" val="19345584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430351513"/>
              </p:ext>
            </p:extLst>
          </p:nvPr>
        </p:nvGraphicFramePr>
        <p:xfrm>
          <a:off x="251520" y="1052735"/>
          <a:ext cx="8712968" cy="5472609"/>
        </p:xfrm>
        <a:graphic>
          <a:graphicData uri="http://schemas.openxmlformats.org/drawingml/2006/table">
            <a:tbl>
              <a:tblPr firstRow="1" bandRow="1">
                <a:tableStyleId>{2D5ABB26-0587-4C30-8999-92F81FD0307C}</a:tableStyleId>
              </a:tblPr>
              <a:tblGrid>
                <a:gridCol w="2088232"/>
                <a:gridCol w="2088232"/>
                <a:gridCol w="2358262"/>
                <a:gridCol w="2178242"/>
              </a:tblGrid>
              <a:tr h="576065">
                <a:tc gridSpan="4">
                  <a:txBody>
                    <a:bodyPr/>
                    <a:lstStyle/>
                    <a:p>
                      <a:pPr algn="ctr"/>
                      <a:r>
                        <a:rPr lang="es-CR" sz="3600" b="1" dirty="0" smtClean="0"/>
                        <a:t>TIAR</a:t>
                      </a:r>
                      <a:endParaRPr lang="es-CR" sz="3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2049">
                <a:tc>
                  <a:txBody>
                    <a:bodyPr/>
                    <a:lstStyle/>
                    <a:p>
                      <a:pPr algn="ctr"/>
                      <a:r>
                        <a:rPr lang="es-CR" dirty="0" smtClean="0"/>
                        <a:t>Significado</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R" dirty="0" smtClean="0"/>
                        <a:t>Integrantes</a:t>
                      </a:r>
                      <a:r>
                        <a:rPr lang="es-CR" baseline="0" dirty="0" smtClean="0"/>
                        <a:t> </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R" dirty="0" smtClean="0"/>
                        <a:t>Características</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R" dirty="0" smtClean="0"/>
                        <a:t>Funciones</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0480">
                <a:tc>
                  <a:txBody>
                    <a:bodyPr/>
                    <a:lstStyle/>
                    <a:p>
                      <a:r>
                        <a:rPr lang="es-CR" sz="1600" dirty="0" smtClean="0"/>
                        <a:t>Sus</a:t>
                      </a:r>
                      <a:r>
                        <a:rPr lang="es-CR" sz="1600" baseline="0" dirty="0" smtClean="0"/>
                        <a:t> siglas significan </a:t>
                      </a:r>
                      <a:r>
                        <a:rPr lang="es-CR" sz="1600" dirty="0" smtClean="0"/>
                        <a:t>Tratado Interamericano de Asistencia Recíproca, también llamado Tratado de Río.</a:t>
                      </a:r>
                      <a:endParaRPr lang="es-C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CR" sz="1600" dirty="0" smtClean="0"/>
                        <a:t>Miembros: Argentina,</a:t>
                      </a:r>
                      <a:r>
                        <a:rPr lang="es-CR" sz="1600" baseline="0" dirty="0" smtClean="0"/>
                        <a:t> </a:t>
                      </a:r>
                      <a:r>
                        <a:rPr lang="es-CR" sz="1600" dirty="0" smtClean="0"/>
                        <a:t>Brasil, Chile, Colombia,</a:t>
                      </a:r>
                      <a:r>
                        <a:rPr lang="es-CR" sz="1600" baseline="0" dirty="0" smtClean="0"/>
                        <a:t> Costa Rica, U.S.A, El Salvador , Guatemala, Haití, Honduras, Panamá, Paraguay, Perú, Republica Dominicana, Uruguay, Trinidad y Tobago.</a:t>
                      </a:r>
                    </a:p>
                    <a:p>
                      <a:r>
                        <a:rPr lang="es-CR" sz="1600" baseline="0" dirty="0" smtClean="0"/>
                        <a:t>Retirados:  México, Cuba, Venezuela, Nicaragua, Bolivia, Ecuador.</a:t>
                      </a:r>
                    </a:p>
                    <a:p>
                      <a:endParaRPr lang="es-CR" sz="1600" baseline="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CR" sz="1600" dirty="0" smtClean="0"/>
                        <a:t>-Es un pacto de defensa mutua interamericano firmado en Río de Janeiro</a:t>
                      </a:r>
                    </a:p>
                    <a:p>
                      <a:r>
                        <a:rPr lang="es-CR" sz="1600" dirty="0" smtClean="0"/>
                        <a:t>-Conformado</a:t>
                      </a:r>
                      <a:r>
                        <a:rPr lang="es-CR" sz="1600" baseline="0" dirty="0" smtClean="0"/>
                        <a:t> el 2 de Septiembre  de 1947.</a:t>
                      </a:r>
                    </a:p>
                    <a:p>
                      <a:r>
                        <a:rPr lang="es-CR" sz="1600" baseline="0" dirty="0" smtClean="0"/>
                        <a:t>-Esta integrado por  los Ministros de Relaciones Exteriores.</a:t>
                      </a:r>
                    </a:p>
                    <a:p>
                      <a:r>
                        <a:rPr lang="es-CR" sz="1600" baseline="0" dirty="0" smtClean="0"/>
                        <a:t>-Por ser un mecanismo para la defensa Nacional favoreció la abolición del ejercito de C.R.</a:t>
                      </a:r>
                    </a:p>
                    <a:p>
                      <a:endParaRPr lang="es-CR" sz="1600" baseline="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CR" sz="1600" dirty="0" smtClean="0"/>
                        <a:t>-Mantener</a:t>
                      </a:r>
                      <a:r>
                        <a:rPr lang="es-CR" sz="1600" baseline="0" dirty="0" smtClean="0"/>
                        <a:t> la paz y seguridad de América.</a:t>
                      </a:r>
                    </a:p>
                    <a:p>
                      <a:r>
                        <a:rPr lang="es-CR" sz="1600" baseline="0" dirty="0" smtClean="0"/>
                        <a:t>-Someter toda controversia a los mecanismos de solución alternativa pacifica.</a:t>
                      </a:r>
                    </a:p>
                    <a:p>
                      <a:r>
                        <a:rPr lang="es-CR" sz="1600" baseline="0" dirty="0" smtClean="0"/>
                        <a:t>-Defender a cualquiera de los países miembros de un ataque.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405889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84784"/>
            <a:ext cx="9116962" cy="4558481"/>
          </a:xfrm>
        </p:spPr>
      </p:pic>
    </p:spTree>
    <p:extLst>
      <p:ext uri="{BB962C8B-B14F-4D97-AF65-F5344CB8AC3E}">
        <p14:creationId xmlns:p14="http://schemas.microsoft.com/office/powerpoint/2010/main" val="6768338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3717032"/>
            <a:ext cx="2880320" cy="2880320"/>
          </a:xfrm>
          <a:ln>
            <a:solidFill>
              <a:schemeClr val="tx1"/>
            </a:solidFill>
          </a:ln>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832" y="764704"/>
            <a:ext cx="5976664" cy="2988332"/>
          </a:xfrm>
          <a:prstGeom prst="rect">
            <a:avLst/>
          </a:prstGeom>
          <a:ln>
            <a:solidFill>
              <a:schemeClr val="tx1"/>
            </a:solidFill>
          </a:ln>
        </p:spPr>
      </p:pic>
    </p:spTree>
    <p:extLst>
      <p:ext uri="{BB962C8B-B14F-4D97-AF65-F5344CB8AC3E}">
        <p14:creationId xmlns:p14="http://schemas.microsoft.com/office/powerpoint/2010/main" val="3005142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ttp://image.slidesharecdn.com/organismosinternacionales-111203001510-phpapp02/95/integracin-econmica-organismos-internacionales-5-728.jpg?cb=1322872115"/>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39"/>
            <a:ext cx="8712968" cy="64807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289964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798198226"/>
              </p:ext>
            </p:extLst>
          </p:nvPr>
        </p:nvGraphicFramePr>
        <p:xfrm>
          <a:off x="107504" y="1124744"/>
          <a:ext cx="8904312" cy="5247496"/>
        </p:xfrm>
        <a:graphic>
          <a:graphicData uri="http://schemas.openxmlformats.org/drawingml/2006/table">
            <a:tbl>
              <a:tblPr firstRow="1" bandRow="1">
                <a:tableStyleId>{2D5ABB26-0587-4C30-8999-92F81FD0307C}</a:tableStyleId>
              </a:tblPr>
              <a:tblGrid>
                <a:gridCol w="2226078"/>
                <a:gridCol w="2226078"/>
                <a:gridCol w="2226078"/>
                <a:gridCol w="2226078"/>
              </a:tblGrid>
              <a:tr h="720080">
                <a:tc gridSpan="4">
                  <a:txBody>
                    <a:bodyPr/>
                    <a:lstStyle/>
                    <a:p>
                      <a:pPr algn="ctr"/>
                      <a:r>
                        <a:rPr lang="es-CR" sz="3600" b="1" dirty="0" smtClean="0"/>
                        <a:t>ONU</a:t>
                      </a:r>
                      <a:endParaRPr lang="es-CR" sz="3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4056">
                <a:tc>
                  <a:txBody>
                    <a:bodyPr/>
                    <a:lstStyle/>
                    <a:p>
                      <a:pPr algn="ctr"/>
                      <a:r>
                        <a:rPr lang="es-CR" dirty="0" smtClean="0"/>
                        <a:t>Significado</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R" dirty="0" smtClean="0"/>
                        <a:t>Integrantes</a:t>
                      </a:r>
                      <a:r>
                        <a:rPr lang="es-CR" baseline="0" dirty="0" smtClean="0"/>
                        <a:t> </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R" dirty="0" smtClean="0"/>
                        <a:t>Características</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R" dirty="0" smtClean="0"/>
                        <a:t>Funciones</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5818">
                <a:tc>
                  <a:txBody>
                    <a:bodyPr/>
                    <a:lstStyle/>
                    <a:p>
                      <a:pPr marL="0" indent="0">
                        <a:buFont typeface="Arial" panose="020B0604020202020204" pitchFamily="34" charset="0"/>
                        <a:buNone/>
                      </a:pPr>
                      <a:r>
                        <a:rPr lang="es-CR" sz="1600" dirty="0" smtClean="0"/>
                        <a:t>La Organización de las Naciones Unidas o simplemente Naciones Unidas (NN. UU.)</a:t>
                      </a:r>
                      <a:endParaRPr lang="es-C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CR" sz="1600" dirty="0" smtClean="0"/>
                        <a:t>-El estado</a:t>
                      </a:r>
                      <a:r>
                        <a:rPr lang="es-CR" sz="1600" baseline="0" dirty="0" smtClean="0"/>
                        <a:t> de la Ciudad del Vaticano, La santa Sede.</a:t>
                      </a:r>
                    </a:p>
                    <a:p>
                      <a:r>
                        <a:rPr lang="es-CR" sz="1600" baseline="0" dirty="0" smtClean="0"/>
                        <a:t>-La Orden de Malta, Sede de Roma .</a:t>
                      </a:r>
                    </a:p>
                    <a:p>
                      <a:r>
                        <a:rPr lang="es-CR" sz="1600" baseline="0" dirty="0" smtClean="0"/>
                        <a:t>-Estado de Palestina ,Autoridad Nacional Palestina.</a:t>
                      </a:r>
                    </a:p>
                    <a:p>
                      <a:r>
                        <a:rPr lang="es-CR" sz="1600" baseline="0" dirty="0" smtClean="0"/>
                        <a:t>-Republica China, Taiwán.</a:t>
                      </a:r>
                    </a:p>
                    <a:p>
                      <a:r>
                        <a:rPr lang="es-CR" sz="1600" baseline="0" dirty="0" smtClean="0"/>
                        <a:t>-El Sahara Occidental, iure.</a:t>
                      </a:r>
                    </a:p>
                    <a:p>
                      <a:r>
                        <a:rPr lang="es-CR" sz="1600" baseline="0" dirty="0" smtClean="0"/>
                        <a:t>-Republica de Sudan del Sur.</a:t>
                      </a:r>
                      <a:endParaRPr lang="es-C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CR" dirty="0" smtClean="0"/>
                        <a:t>-</a:t>
                      </a:r>
                      <a:r>
                        <a:rPr lang="es-CR" sz="1600" dirty="0" smtClean="0"/>
                        <a:t>Es la mayor organización internacional existente.</a:t>
                      </a:r>
                    </a:p>
                    <a:p>
                      <a:r>
                        <a:rPr lang="es-CR" sz="1600" dirty="0" smtClean="0"/>
                        <a:t>-Se define como una asociación de gobierno global que facilita la cooperación en asuntos como el Derecho internacional, la paz y seguridad internacional, el desarrollo económico y social, los asuntos humanitarios y los derechos humanos.</a:t>
                      </a:r>
                      <a:endParaRPr lang="es-C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CR" dirty="0" smtClean="0"/>
                        <a:t>-</a:t>
                      </a:r>
                      <a:r>
                        <a:rPr lang="es-CR" sz="1600" dirty="0" smtClean="0"/>
                        <a:t>Mantener la paz y la seguridad internacionales.</a:t>
                      </a:r>
                    </a:p>
                    <a:p>
                      <a:r>
                        <a:rPr lang="es-CR" sz="1600" dirty="0" smtClean="0"/>
                        <a:t>-Proteger el medio ambiente </a:t>
                      </a:r>
                    </a:p>
                    <a:p>
                      <a:r>
                        <a:rPr lang="es-CR" sz="1600" dirty="0" smtClean="0"/>
                        <a:t>-Promover  el respeto de los derechos humanos y lograr el desarrollo</a:t>
                      </a:r>
                      <a:r>
                        <a:rPr lang="es-CR" sz="1600" baseline="0" dirty="0" smtClean="0"/>
                        <a:t> social y económico de las naciones.</a:t>
                      </a:r>
                    </a:p>
                    <a:p>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431728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http://upload.wikimedia.org/wikipedia/commons/thumb/f/ff/Instituciones_de_la_ONU.png/400px-Instituciones_de_la_ONU.png"/>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9"/>
            <a:ext cx="8496944" cy="6408712"/>
          </a:xfrm>
          <a:prstGeom prst="rect">
            <a:avLst/>
          </a:prstGeom>
          <a:noFill/>
          <a:ln>
            <a:noFill/>
          </a:ln>
        </p:spPr>
      </p:pic>
    </p:spTree>
    <p:extLst>
      <p:ext uri="{BB962C8B-B14F-4D97-AF65-F5344CB8AC3E}">
        <p14:creationId xmlns:p14="http://schemas.microsoft.com/office/powerpoint/2010/main" val="18613776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700808"/>
            <a:ext cx="9144000" cy="4231711"/>
          </a:xfrm>
        </p:spPr>
      </p:pic>
    </p:spTree>
    <p:extLst>
      <p:ext uri="{BB962C8B-B14F-4D97-AF65-F5344CB8AC3E}">
        <p14:creationId xmlns:p14="http://schemas.microsoft.com/office/powerpoint/2010/main" val="30745427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1184709"/>
            <a:ext cx="4536504" cy="2388307"/>
          </a:xfrm>
          <a:ln>
            <a:solidFill>
              <a:schemeClr val="tx1"/>
            </a:solidFill>
          </a:ln>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3573016"/>
            <a:ext cx="3407910" cy="2938805"/>
          </a:xfrm>
          <a:prstGeom prst="rect">
            <a:avLst/>
          </a:prstGeom>
          <a:ln>
            <a:solidFill>
              <a:schemeClr val="tx1"/>
            </a:solidFill>
          </a:ln>
        </p:spPr>
      </p:pic>
    </p:spTree>
    <p:extLst>
      <p:ext uri="{BB962C8B-B14F-4D97-AF65-F5344CB8AC3E}">
        <p14:creationId xmlns:p14="http://schemas.microsoft.com/office/powerpoint/2010/main" val="439011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http://web.educastur.princast.es/proyectos/jimena/pj_isabelan/imagenes/glob1.gif"/>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8568951" cy="62646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259093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http://3.bp.blogspot.com/-TzbbnnJ4cnY/UVS6bev5-RI/AAAAAAAAAFM/GluR-Y2n12g/s640/UE_mapa+mental.PNG"/>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8712968" cy="64087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808959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009896615"/>
              </p:ext>
            </p:extLst>
          </p:nvPr>
        </p:nvGraphicFramePr>
        <p:xfrm>
          <a:off x="251520" y="1124744"/>
          <a:ext cx="8640960" cy="4752528"/>
        </p:xfrm>
        <a:graphic>
          <a:graphicData uri="http://schemas.openxmlformats.org/drawingml/2006/table">
            <a:tbl>
              <a:tblPr firstRow="1" bandRow="1">
                <a:tableStyleId>{2D5ABB26-0587-4C30-8999-92F81FD0307C}</a:tableStyleId>
              </a:tblPr>
              <a:tblGrid>
                <a:gridCol w="2160240"/>
                <a:gridCol w="2016224"/>
                <a:gridCol w="2088232"/>
                <a:gridCol w="2376264"/>
              </a:tblGrid>
              <a:tr h="720080">
                <a:tc gridSpan="4">
                  <a:txBody>
                    <a:bodyPr/>
                    <a:lstStyle/>
                    <a:p>
                      <a:pPr algn="ctr"/>
                      <a:r>
                        <a:rPr lang="es-CR" sz="4000" b="1" i="1" dirty="0" smtClean="0"/>
                        <a:t>UE</a:t>
                      </a:r>
                      <a:endParaRPr lang="es-CR" sz="40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4056">
                <a:tc>
                  <a:txBody>
                    <a:bodyPr/>
                    <a:lstStyle/>
                    <a:p>
                      <a:pPr algn="ctr"/>
                      <a:r>
                        <a:rPr lang="es-CR" dirty="0" smtClean="0"/>
                        <a:t>Significado</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R" dirty="0" smtClean="0"/>
                        <a:t>Integrantes</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R" dirty="0" smtClean="0"/>
                        <a:t>Características</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R" dirty="0" smtClean="0"/>
                        <a:t>Funciones</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28392">
                <a:tc>
                  <a:txBody>
                    <a:bodyPr/>
                    <a:lstStyle/>
                    <a:p>
                      <a:r>
                        <a:rPr lang="es-CR" sz="1600" dirty="0" smtClean="0"/>
                        <a:t>Sus</a:t>
                      </a:r>
                      <a:r>
                        <a:rPr lang="es-CR" sz="1600" baseline="0" dirty="0" smtClean="0"/>
                        <a:t> siglas se refieren a la organización llamada, Unión</a:t>
                      </a:r>
                      <a:r>
                        <a:rPr lang="es-CR" sz="1600" dirty="0" smtClean="0"/>
                        <a:t> Europea </a:t>
                      </a:r>
                      <a:endParaRPr lang="es-C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CR" sz="1600" dirty="0" smtClean="0"/>
                        <a:t>-Alemania</a:t>
                      </a:r>
                      <a:r>
                        <a:rPr lang="es-CR" dirty="0" smtClean="0"/>
                        <a:t>, </a:t>
                      </a:r>
                      <a:r>
                        <a:rPr lang="es-CR" sz="1600" dirty="0" smtClean="0"/>
                        <a:t>Austria,</a:t>
                      </a:r>
                      <a:r>
                        <a:rPr lang="es-CR" sz="1600" baseline="0" dirty="0" smtClean="0"/>
                        <a:t> Bélgica, Bulgaria, Chipre, Croacia, Dinamarca, Eslovaquia, Eslovenia, España, Estonia, Finlandia, Francia, Grecia, Hungría, Irlanda, Italia, Letonia, Países bajos, Portugal, Reino Unido, etc.</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CR" sz="1600" dirty="0" smtClean="0"/>
                        <a:t>-Está compuesta por veintiocho Estados europeos y fue establecida con la entrada en vigor del Tratado de la Unión Europea, el 1 de noviembre de 1993</a:t>
                      </a:r>
                    </a:p>
                    <a:p>
                      <a:r>
                        <a:rPr lang="es-CR" sz="1600" dirty="0" smtClean="0"/>
                        <a:t>-Inicio con la creación del</a:t>
                      </a:r>
                      <a:r>
                        <a:rPr lang="es-CR" sz="1600" baseline="0" dirty="0" smtClean="0"/>
                        <a:t> consejo de Europa en 1949 y la Firma del Tratado de Paz en 1951.</a:t>
                      </a:r>
                      <a:endParaRPr lang="es-C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CR" sz="1600" dirty="0" smtClean="0"/>
                        <a:t>-Funciones</a:t>
                      </a:r>
                      <a:r>
                        <a:rPr lang="es-CR" sz="1600" baseline="0" dirty="0" smtClean="0"/>
                        <a:t> de ayuda y asistencia a los Estados, como cultura, educación, salud e industria.</a:t>
                      </a:r>
                    </a:p>
                    <a:p>
                      <a:r>
                        <a:rPr lang="es-CR" sz="1600" dirty="0" smtClean="0"/>
                        <a:t>-Establecer</a:t>
                      </a:r>
                      <a:r>
                        <a:rPr lang="es-CR" sz="1600" baseline="0" dirty="0" smtClean="0"/>
                        <a:t> normas de carácter supranacional para el funcionamiento del mercado interno, as aduana, la moneda , etc.</a:t>
                      </a:r>
                      <a:endParaRPr lang="es-C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695097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http://contentmapas.didactalia.net/imagenes/Documentos/ImagenesSemanticas/8187ea58-df9f-4f4b-8a37-b6b57cc44fa1/8c51c1da-92cb-43a1-80ae-6cfb972ecc72.jpg"/>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2656"/>
            <a:ext cx="8712968" cy="62646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619430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9154" y="1176278"/>
            <a:ext cx="4056822" cy="2584588"/>
          </a:xfrm>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741033"/>
            <a:ext cx="4295378" cy="2863585"/>
          </a:xfrm>
          <a:prstGeom prst="rect">
            <a:avLst/>
          </a:prstGeom>
        </p:spPr>
      </p:pic>
    </p:spTree>
    <p:extLst>
      <p:ext uri="{BB962C8B-B14F-4D97-AF65-F5344CB8AC3E}">
        <p14:creationId xmlns:p14="http://schemas.microsoft.com/office/powerpoint/2010/main" val="11972350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807045038"/>
              </p:ext>
            </p:extLst>
          </p:nvPr>
        </p:nvGraphicFramePr>
        <p:xfrm>
          <a:off x="179512" y="1196752"/>
          <a:ext cx="8784976" cy="5217016"/>
        </p:xfrm>
        <a:graphic>
          <a:graphicData uri="http://schemas.openxmlformats.org/drawingml/2006/table">
            <a:tbl>
              <a:tblPr firstRow="1" bandRow="1">
                <a:tableStyleId>{2D5ABB26-0587-4C30-8999-92F81FD0307C}</a:tableStyleId>
              </a:tblPr>
              <a:tblGrid>
                <a:gridCol w="2196244"/>
                <a:gridCol w="2196244"/>
                <a:gridCol w="2196244"/>
                <a:gridCol w="2196244"/>
              </a:tblGrid>
              <a:tr h="576064">
                <a:tc gridSpan="4">
                  <a:txBody>
                    <a:bodyPr/>
                    <a:lstStyle/>
                    <a:p>
                      <a:pPr algn="ctr"/>
                      <a:r>
                        <a:rPr lang="es-CR" sz="4000" b="1" i="1" dirty="0" smtClean="0"/>
                        <a:t>G-8</a:t>
                      </a:r>
                      <a:endParaRPr lang="es-CR" sz="40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3096">
                <a:tc>
                  <a:txBody>
                    <a:bodyPr/>
                    <a:lstStyle/>
                    <a:p>
                      <a:pPr algn="ctr"/>
                      <a:r>
                        <a:rPr lang="es-CR" dirty="0" smtClean="0"/>
                        <a:t>Significado</a:t>
                      </a:r>
                      <a:r>
                        <a:rPr lang="es-CR" baseline="0" dirty="0" smtClean="0"/>
                        <a:t> </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R" dirty="0" smtClean="0"/>
                        <a:t>Integrantes </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R" dirty="0" smtClean="0"/>
                        <a:t>Características </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R" dirty="0" smtClean="0"/>
                        <a:t>Funciones</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0360">
                <a:tc>
                  <a:txBody>
                    <a:bodyPr/>
                    <a:lstStyle/>
                    <a:p>
                      <a:r>
                        <a:rPr lang="es-CR" sz="1600" dirty="0" smtClean="0"/>
                        <a:t>Sus</a:t>
                      </a:r>
                      <a:r>
                        <a:rPr lang="es-CR" sz="1600" baseline="0" dirty="0" smtClean="0"/>
                        <a:t> siglas se refieren a Grupos de los Ocho.</a:t>
                      </a:r>
                      <a:endParaRPr lang="es-C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CR" sz="1600" dirty="0" smtClean="0"/>
                        <a:t>Está conformado por Rusia (temporalmente excluida por la crisis de Crimea) , Canadá, Estados Unidos, Francia, Italia, Alemania, Reino Unido, Japón.</a:t>
                      </a:r>
                      <a:endParaRPr lang="es-C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CR" sz="1600" smtClean="0"/>
                        <a:t>-Grupo informal de países del mundo cuyo peso político, económico y militar es tenido por relevante a escala global.</a:t>
                      </a:r>
                    </a:p>
                    <a:p>
                      <a:r>
                        <a:rPr lang="es-CR" sz="1600" smtClean="0"/>
                        <a:t>-El G8 ha sido foco de crecientes protestas en los últimos años por sus políticas neoliberales y su tibieza ante las actuaciones estadounidenses en Irak o Afganistán, entre otras.</a:t>
                      </a:r>
                      <a:endParaRPr lang="es-C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CR" sz="1600" dirty="0" smtClean="0"/>
                        <a:t>-Discutir problemas globales</a:t>
                      </a:r>
                      <a:r>
                        <a:rPr lang="es-CR" sz="1600" baseline="0" dirty="0" smtClean="0"/>
                        <a:t> como la crisis del petróleo y la seguridad y la paz internacionales, los conflicto mundiales y el calentamiento global.</a:t>
                      </a:r>
                    </a:p>
                    <a:p>
                      <a:r>
                        <a:rPr lang="es-CR" sz="1600" baseline="0" dirty="0" smtClean="0"/>
                        <a:t>-Velar por la organización y evolución e la eco nimia mundial.</a:t>
                      </a:r>
                      <a:endParaRPr lang="es-C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3" name="Imagen 2" descr="http://www.topnews.in/files/G8.JPG"/>
          <p:cNvPicPr/>
          <p:nvPr/>
        </p:nvPicPr>
        <p:blipFill>
          <a:blip r:embed="rId2">
            <a:extLst>
              <a:ext uri="{28A0092B-C50C-407E-A947-70E740481C1C}">
                <a14:useLocalDpi xmlns:a14="http://schemas.microsoft.com/office/drawing/2010/main" val="0"/>
              </a:ext>
            </a:extLst>
          </a:blip>
          <a:srcRect/>
          <a:stretch>
            <a:fillRect/>
          </a:stretch>
        </p:blipFill>
        <p:spPr bwMode="auto">
          <a:xfrm>
            <a:off x="323528" y="3082531"/>
            <a:ext cx="2016224" cy="3298797"/>
          </a:xfrm>
          <a:prstGeom prst="rect">
            <a:avLst/>
          </a:prstGeom>
          <a:noFill/>
          <a:ln>
            <a:noFill/>
          </a:ln>
        </p:spPr>
      </p:pic>
    </p:spTree>
    <p:extLst>
      <p:ext uri="{BB962C8B-B14F-4D97-AF65-F5344CB8AC3E}">
        <p14:creationId xmlns:p14="http://schemas.microsoft.com/office/powerpoint/2010/main" val="41293147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http://www.abc.com.py/imagenes/2013/12/20/_595_391_863456.jpg"/>
          <p:cNvPicPr/>
          <p:nvPr/>
        </p:nvPicPr>
        <p:blipFill>
          <a:blip r:embed="rId2">
            <a:extLst>
              <a:ext uri="{28A0092B-C50C-407E-A947-70E740481C1C}">
                <a14:useLocalDpi xmlns:a14="http://schemas.microsoft.com/office/drawing/2010/main" val="0"/>
              </a:ext>
            </a:extLst>
          </a:blip>
          <a:srcRect/>
          <a:stretch>
            <a:fillRect/>
          </a:stretch>
        </p:blipFill>
        <p:spPr bwMode="auto">
          <a:xfrm>
            <a:off x="179513" y="332657"/>
            <a:ext cx="8568952" cy="62646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860930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196752"/>
            <a:ext cx="3528392" cy="2940326"/>
          </a:xfrm>
          <a:ln>
            <a:solidFill>
              <a:schemeClr val="tx1"/>
            </a:solidFill>
          </a:ln>
        </p:spPr>
      </p:pic>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2780928"/>
            <a:ext cx="3229032" cy="3229032"/>
          </a:xfrm>
          <a:prstGeom prst="rect">
            <a:avLst/>
          </a:prstGeom>
          <a:ln>
            <a:solidFill>
              <a:schemeClr val="tx1"/>
            </a:solidFill>
          </a:ln>
        </p:spPr>
      </p:pic>
    </p:spTree>
    <p:extLst>
      <p:ext uri="{BB962C8B-B14F-4D97-AF65-F5344CB8AC3E}">
        <p14:creationId xmlns:p14="http://schemas.microsoft.com/office/powerpoint/2010/main" val="16957626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1806749349"/>
              </p:ext>
            </p:extLst>
          </p:nvPr>
        </p:nvGraphicFramePr>
        <p:xfrm>
          <a:off x="251520" y="980728"/>
          <a:ext cx="8640960" cy="5524872"/>
        </p:xfrm>
        <a:graphic>
          <a:graphicData uri="http://schemas.openxmlformats.org/drawingml/2006/table">
            <a:tbl>
              <a:tblPr firstRow="1" bandRow="1">
                <a:tableStyleId>{2D5ABB26-0587-4C30-8999-92F81FD0307C}</a:tableStyleId>
              </a:tblPr>
              <a:tblGrid>
                <a:gridCol w="2160240"/>
                <a:gridCol w="2160240"/>
                <a:gridCol w="2160240"/>
                <a:gridCol w="2160240"/>
              </a:tblGrid>
              <a:tr h="576064">
                <a:tc gridSpan="4">
                  <a:txBody>
                    <a:bodyPr/>
                    <a:lstStyle/>
                    <a:p>
                      <a:pPr algn="ctr"/>
                      <a:r>
                        <a:rPr lang="es-CR" sz="3600" b="1" i="1" dirty="0" smtClean="0"/>
                        <a:t>G-77</a:t>
                      </a:r>
                      <a:endParaRPr lang="es-CR" sz="36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8072">
                <a:tc>
                  <a:txBody>
                    <a:bodyPr/>
                    <a:lstStyle/>
                    <a:p>
                      <a:pPr algn="ctr"/>
                      <a:r>
                        <a:rPr lang="es-CR" dirty="0" smtClean="0"/>
                        <a:t>Significado</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R" dirty="0" smtClean="0"/>
                        <a:t>Integrantes</a:t>
                      </a:r>
                      <a:r>
                        <a:rPr lang="es-CR" baseline="0" dirty="0" smtClean="0"/>
                        <a:t> </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R" dirty="0" smtClean="0"/>
                        <a:t>Características</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R" dirty="0" smtClean="0"/>
                        <a:t>Funciones</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68432">
                <a:tc>
                  <a:txBody>
                    <a:bodyPr/>
                    <a:lstStyle/>
                    <a:p>
                      <a:r>
                        <a:rPr lang="es-CR" sz="2000" dirty="0" smtClean="0"/>
                        <a:t>El G-77 o Grupo de los 77 .</a:t>
                      </a:r>
                      <a:endParaRPr lang="es-C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CR" sz="1600" dirty="0" smtClean="0"/>
                        <a:t>-Afganistán,</a:t>
                      </a:r>
                      <a:r>
                        <a:rPr lang="es-CR" sz="1600" baseline="0" dirty="0" smtClean="0"/>
                        <a:t> Argentina, Bahamas, Bolivia, Brasil, Catar, Chile, Colombia, Corea del Norte, Costa de Marfil, Costa Rica, Cuba, Republica Dominicana, Ecuador, Egipto, El Salvador, Filipinas, Guatemala, Honduras, Haití, Irak, Indonesia, Nicaragua, Panamá, Perú, Paraguay, Singapur, Sudáfrica, Tailandia, Uruguay, Venezuela, etc.</a:t>
                      </a:r>
                      <a:endParaRPr lang="es-C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CR" sz="1600" dirty="0" smtClean="0"/>
                        <a:t>-Es un grupo de países en vías de desarrollo con el objetivo de ayudarse, sustentarse y apoyarse mutuamente en las deliberaciones de la ONU.</a:t>
                      </a:r>
                    </a:p>
                    <a:p>
                      <a:r>
                        <a:rPr lang="es-CR" sz="1600" dirty="0" smtClean="0"/>
                        <a:t>-Fue creado el 15 de junio de 1964. Como su nombre indica, el grupo estuvo formado en principio por 77 países, aunque hoy el número de sus miembros asciende a 134.</a:t>
                      </a:r>
                      <a:endParaRPr lang="es-C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CR" sz="1600" dirty="0" smtClean="0"/>
                        <a:t>-Coordinar</a:t>
                      </a:r>
                      <a:r>
                        <a:rPr lang="es-CR" sz="1600" baseline="0" dirty="0" smtClean="0"/>
                        <a:t>  un programa de cooperación en diferentes campos.</a:t>
                      </a:r>
                    </a:p>
                    <a:p>
                      <a:r>
                        <a:rPr lang="es-CR" sz="1600" baseline="0" dirty="0" smtClean="0"/>
                        <a:t>-Promover sus intereses económicos.</a:t>
                      </a:r>
                    </a:p>
                    <a:p>
                      <a:r>
                        <a:rPr lang="es-CR" sz="1600" baseline="0" dirty="0" smtClean="0"/>
                        <a:t>-Ofrecer opciones alternativas a las medidas propuestas por los países desarrollados y potenciar su poder negociador.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692842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http://www.cubadebate.cu/wp-content/uploads/2014/05/infografia-g77-presidencia-bolivia-580x466.jpg"/>
          <p:cNvPicPr/>
          <p:nvPr/>
        </p:nvPicPr>
        <p:blipFill>
          <a:blip r:embed="rId2">
            <a:extLst>
              <a:ext uri="{28A0092B-C50C-407E-A947-70E740481C1C}">
                <a14:useLocalDpi xmlns:a14="http://schemas.microsoft.com/office/drawing/2010/main" val="0"/>
              </a:ext>
            </a:extLst>
          </a:blip>
          <a:srcRect/>
          <a:stretch>
            <a:fillRect/>
          </a:stretch>
        </p:blipFill>
        <p:spPr bwMode="auto">
          <a:xfrm>
            <a:off x="225107" y="260648"/>
            <a:ext cx="8595365" cy="63367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808449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196752"/>
            <a:ext cx="3960440" cy="2169746"/>
          </a:xfrm>
          <a:ln>
            <a:solidFill>
              <a:schemeClr val="tx1"/>
            </a:solidFill>
          </a:ln>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2" y="3724612"/>
            <a:ext cx="3959150" cy="2500516"/>
          </a:xfrm>
          <a:prstGeom prst="rect">
            <a:avLst/>
          </a:prstGeom>
          <a:ln>
            <a:solidFill>
              <a:schemeClr val="tx1"/>
            </a:solidFill>
          </a:ln>
        </p:spPr>
      </p:pic>
    </p:spTree>
    <p:extLst>
      <p:ext uri="{BB962C8B-B14F-4D97-AF65-F5344CB8AC3E}">
        <p14:creationId xmlns:p14="http://schemas.microsoft.com/office/powerpoint/2010/main" val="8772777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529054287"/>
              </p:ext>
            </p:extLst>
          </p:nvPr>
        </p:nvGraphicFramePr>
        <p:xfrm>
          <a:off x="107504" y="980728"/>
          <a:ext cx="8776324" cy="5543972"/>
        </p:xfrm>
        <a:graphic>
          <a:graphicData uri="http://schemas.openxmlformats.org/drawingml/2006/table">
            <a:tbl>
              <a:tblPr firstRow="1" bandRow="1">
                <a:tableStyleId>{2D5ABB26-0587-4C30-8999-92F81FD0307C}</a:tableStyleId>
              </a:tblPr>
              <a:tblGrid>
                <a:gridCol w="1608993"/>
                <a:gridCol w="2267217"/>
                <a:gridCol w="2559761"/>
                <a:gridCol w="2340353"/>
              </a:tblGrid>
              <a:tr h="504056">
                <a:tc gridSpan="4">
                  <a:txBody>
                    <a:bodyPr/>
                    <a:lstStyle/>
                    <a:p>
                      <a:pPr algn="ctr"/>
                      <a:r>
                        <a:rPr lang="es-CR" sz="3200" b="1" dirty="0" smtClean="0">
                          <a:solidFill>
                            <a:schemeClr val="tx1"/>
                          </a:solidFill>
                        </a:rPr>
                        <a:t>OTAN</a:t>
                      </a:r>
                      <a:endParaRPr lang="es-CR"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CR" dirty="0"/>
                    </a:p>
                  </a:txBody>
                  <a:tcPr/>
                </a:tc>
                <a:tc hMerge="1">
                  <a:txBody>
                    <a:bodyPr/>
                    <a:lstStyle/>
                    <a:p>
                      <a:endParaRPr lang="es-CR" dirty="0"/>
                    </a:p>
                  </a:txBody>
                  <a:tcPr/>
                </a:tc>
                <a:tc hMerge="1">
                  <a:txBody>
                    <a:bodyPr/>
                    <a:lstStyle/>
                    <a:p>
                      <a:endParaRPr lang="es-CR" dirty="0"/>
                    </a:p>
                  </a:txBody>
                  <a:tcPr/>
                </a:tc>
              </a:tr>
              <a:tr h="543297">
                <a:tc>
                  <a:txBody>
                    <a:bodyPr/>
                    <a:lstStyle/>
                    <a:p>
                      <a:pPr algn="ctr"/>
                      <a:r>
                        <a:rPr lang="es-CR" b="1" smtClean="0">
                          <a:solidFill>
                            <a:schemeClr val="tx1"/>
                          </a:solidFill>
                        </a:rPr>
                        <a:t>Significado</a:t>
                      </a:r>
                      <a:endParaRPr lang="es-C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CR" b="1" smtClean="0">
                          <a:solidFill>
                            <a:schemeClr val="tx1"/>
                          </a:solidFill>
                        </a:rPr>
                        <a:t>Integrantes</a:t>
                      </a:r>
                      <a:endParaRPr lang="es-C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CR" b="1" dirty="0" smtClean="0">
                          <a:solidFill>
                            <a:schemeClr val="tx1"/>
                          </a:solidFill>
                        </a:rPr>
                        <a:t>Características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CR" b="1" dirty="0" smtClean="0">
                          <a:solidFill>
                            <a:schemeClr val="tx1"/>
                          </a:solidFill>
                        </a:rPr>
                        <a:t>Funciones</a:t>
                      </a:r>
                      <a:endParaRPr lang="es-C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21555">
                <a:tc>
                  <a:txBody>
                    <a:bodyPr/>
                    <a:lstStyle/>
                    <a:p>
                      <a:r>
                        <a:rPr lang="es-CR" sz="1600" dirty="0" smtClean="0"/>
                        <a:t>La Organización del Tratado del Atlántico Norte </a:t>
                      </a:r>
                    </a:p>
                    <a:p>
                      <a:r>
                        <a:rPr lang="es-CR" sz="1600" dirty="0" smtClean="0"/>
                        <a:t>En</a:t>
                      </a:r>
                      <a:r>
                        <a:rPr lang="es-CR" sz="1600" baseline="0" dirty="0" smtClean="0"/>
                        <a:t> ingles: </a:t>
                      </a:r>
                      <a:r>
                        <a:rPr lang="es-CR" sz="1600" dirty="0" smtClean="0"/>
                        <a:t>North Atlantic Treaty Organization.</a:t>
                      </a:r>
                    </a:p>
                    <a:p>
                      <a:r>
                        <a:rPr lang="es-CR" sz="1600" dirty="0" smtClean="0"/>
                        <a:t>También llamada</a:t>
                      </a:r>
                      <a:r>
                        <a:rPr lang="es-CR" sz="1600" baseline="0" dirty="0" smtClean="0"/>
                        <a:t> Alianza del Atlántico.</a:t>
                      </a:r>
                    </a:p>
                    <a:p>
                      <a:endParaRPr lang="es-C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CR" sz="1600" dirty="0" smtClean="0"/>
                        <a:t>-Bélgica, Canadá</a:t>
                      </a:r>
                      <a:r>
                        <a:rPr lang="es-CR" sz="1600" baseline="0" dirty="0" smtClean="0"/>
                        <a:t>, Dinamarca, U.S.A , Francia, Islandia, Italia, Luxemburgo, Noruega, Países Bajos, Portugal, Reino Unido, Grecia, Turquía, Alemania, España, Hungría, Polonia, Republica Checa, Bulgaria, Eslovaquia, Eslovenia, Estonia, Letonia, Lituania, Rumania, Croacia y Albania.</a:t>
                      </a:r>
                      <a:endParaRPr lang="es-C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CR" sz="1600" dirty="0" smtClean="0"/>
                        <a:t> -</a:t>
                      </a:r>
                      <a:r>
                        <a:rPr lang="es-CR" sz="1600" smtClean="0"/>
                        <a:t>Se</a:t>
                      </a:r>
                      <a:r>
                        <a:rPr lang="es-CR" sz="1600" baseline="0" smtClean="0"/>
                        <a:t> creo el </a:t>
                      </a:r>
                      <a:r>
                        <a:rPr lang="es-CR" sz="1600" baseline="0" dirty="0" smtClean="0"/>
                        <a:t>4 de Abril </a:t>
                      </a:r>
                      <a:r>
                        <a:rPr lang="es-CR" sz="1600" baseline="0" smtClean="0"/>
                        <a:t>de 1949.</a:t>
                      </a:r>
                      <a:endParaRPr lang="es-CR" sz="1600" baseline="0" dirty="0" smtClean="0"/>
                    </a:p>
                    <a:p>
                      <a:r>
                        <a:rPr lang="es-CR" sz="1600" baseline="0" dirty="0" smtClean="0"/>
                        <a:t>-En sus primeros años, la OTAN no era mucho más que una asociación política.</a:t>
                      </a:r>
                    </a:p>
                    <a:p>
                      <a:r>
                        <a:rPr lang="es-CR" sz="1600" baseline="0" dirty="0" smtClean="0"/>
                        <a:t>-La Guerra de Corea hizo que se planteara una coalición permanente, y desde entonces se creó una nueva estructura militar bajo la dirección de los comandantes de Estados Unidos.</a:t>
                      </a:r>
                    </a:p>
                    <a:p>
                      <a:endParaRPr lang="es-CR" sz="1600" baseline="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CR" sz="1600" dirty="0" smtClean="0"/>
                        <a:t>La organización</a:t>
                      </a:r>
                      <a:r>
                        <a:rPr lang="es-CR" sz="1600" baseline="0" dirty="0" smtClean="0"/>
                        <a:t> c</a:t>
                      </a:r>
                      <a:r>
                        <a:rPr lang="es-CR" sz="1600" dirty="0" smtClean="0"/>
                        <a:t>onstituye un sistema de defensa colectiva, en la cual los Estados miembros acuerdan defender a cualquiera de sus miembros si son atacados por una facción externa. El cuartel general de la OTAN se encuentra en Bruselas, Bélgica, uno de los 28 Estados miembros de la organización que se extiende por Norteamérica y Europa</a:t>
                      </a:r>
                      <a:endParaRPr lang="es-C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780916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971820581"/>
              </p:ext>
            </p:extLst>
          </p:nvPr>
        </p:nvGraphicFramePr>
        <p:xfrm>
          <a:off x="179512" y="1196752"/>
          <a:ext cx="8784975" cy="5400600"/>
        </p:xfrm>
        <a:graphic>
          <a:graphicData uri="http://schemas.openxmlformats.org/drawingml/2006/table">
            <a:tbl>
              <a:tblPr firstRow="1" bandRow="1">
                <a:tableStyleId>{2D5ABB26-0587-4C30-8999-92F81FD0307C}</a:tableStyleId>
              </a:tblPr>
              <a:tblGrid>
                <a:gridCol w="2182066"/>
                <a:gridCol w="2182066"/>
                <a:gridCol w="2182066"/>
                <a:gridCol w="2238777"/>
              </a:tblGrid>
              <a:tr h="648072">
                <a:tc gridSpan="4">
                  <a:txBody>
                    <a:bodyPr/>
                    <a:lstStyle/>
                    <a:p>
                      <a:pPr algn="ctr"/>
                      <a:r>
                        <a:rPr lang="es-CR" sz="3600" b="1" i="1" dirty="0" smtClean="0"/>
                        <a:t>TLC</a:t>
                      </a:r>
                      <a:endParaRPr lang="es-CR" sz="36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8072">
                <a:tc>
                  <a:txBody>
                    <a:bodyPr/>
                    <a:lstStyle/>
                    <a:p>
                      <a:pPr algn="ctr"/>
                      <a:r>
                        <a:rPr lang="es-CR" dirty="0" smtClean="0"/>
                        <a:t>Significado</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R" dirty="0" smtClean="0"/>
                        <a:t>Integrantes</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R" dirty="0" smtClean="0"/>
                        <a:t>Características</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R" dirty="0" smtClean="0"/>
                        <a:t>Funciones</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04456">
                <a:tc>
                  <a:txBody>
                    <a:bodyPr/>
                    <a:lstStyle/>
                    <a:p>
                      <a:r>
                        <a:rPr lang="es-CR" dirty="0" smtClean="0"/>
                        <a:t>-Se</a:t>
                      </a:r>
                      <a:r>
                        <a:rPr lang="es-CR" baseline="0" dirty="0" smtClean="0"/>
                        <a:t> refiere al Tratado de Libre Comercio.</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CR" sz="1600" dirty="0" smtClean="0"/>
                        <a:t>-Alianza del Pacífico</a:t>
                      </a:r>
                    </a:p>
                    <a:p>
                      <a:r>
                        <a:rPr lang="es-CR" sz="1600" dirty="0" smtClean="0"/>
                        <a:t>-Tratado de Libre Comercio Chile-Estados Unidos</a:t>
                      </a:r>
                    </a:p>
                    <a:p>
                      <a:r>
                        <a:rPr lang="es-CR" sz="1600" dirty="0" smtClean="0"/>
                        <a:t>-Tratado de Libre Comercio entre Colombia y Estados Unidos</a:t>
                      </a:r>
                    </a:p>
                    <a:p>
                      <a:r>
                        <a:rPr lang="es-CR" sz="1600" dirty="0" smtClean="0"/>
                        <a:t>-Tratado de Libre Comercio entre Estados Unidos, Centroamérica y República Dominicana</a:t>
                      </a:r>
                    </a:p>
                    <a:p>
                      <a:r>
                        <a:rPr lang="es-CR" sz="1600" dirty="0" smtClean="0"/>
                        <a:t>-Tratado de Libre Comercio entre México y Japón,</a:t>
                      </a:r>
                      <a:r>
                        <a:rPr lang="es-CR" sz="1600" baseline="0" dirty="0" smtClean="0"/>
                        <a:t> etc.</a:t>
                      </a:r>
                      <a:endParaRPr lang="es-CR" sz="16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CR" sz="1600" dirty="0" smtClean="0"/>
                        <a:t>-Consiste en un acuerdo comercial regional o bilateral para ampliar el mercado de bienes y servicios entre los países participantes como continentes o básicamente en todo el mundo.</a:t>
                      </a:r>
                    </a:p>
                    <a:p>
                      <a:r>
                        <a:rPr lang="es-CR" sz="1600" dirty="0" smtClean="0"/>
                        <a:t>-Consiste en la eliminación</a:t>
                      </a:r>
                      <a:r>
                        <a:rPr lang="es-CR" sz="1600" baseline="0" dirty="0" smtClean="0"/>
                        <a:t> </a:t>
                      </a:r>
                      <a:r>
                        <a:rPr lang="es-CR" sz="1600" dirty="0" smtClean="0"/>
                        <a:t>sustancial de los aranceles para los bienes entre las partes, y acuerdos en materia de servicios.</a:t>
                      </a:r>
                      <a:endParaRPr lang="es-C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CR" sz="1600" dirty="0" smtClean="0"/>
                        <a:t>-Promover las condiciones para una competencia justa.</a:t>
                      </a:r>
                    </a:p>
                    <a:p>
                      <a:r>
                        <a:rPr lang="es-CR" sz="1600" dirty="0" smtClean="0"/>
                        <a:t>-Incrementar las oportunidades de inversión.</a:t>
                      </a:r>
                    </a:p>
                    <a:p>
                      <a:r>
                        <a:rPr lang="es-CR" sz="1600" dirty="0" smtClean="0"/>
                        <a:t>-Fomentar la cooperación entre países miembros.</a:t>
                      </a:r>
                    </a:p>
                    <a:p>
                      <a:r>
                        <a:rPr lang="es-CR" sz="1600" dirty="0" smtClean="0"/>
                        <a:t>-Ofrecer una solución a controversias.</a:t>
                      </a:r>
                    </a:p>
                    <a:p>
                      <a:r>
                        <a:rPr lang="es-CR" sz="1600" dirty="0" smtClean="0"/>
                        <a:t>-Proporcionar una protección adecuada a los derechos de propiedad intelectual.</a:t>
                      </a:r>
                      <a:endParaRPr lang="es-C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539163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03" y="1124744"/>
            <a:ext cx="9155403" cy="5104409"/>
          </a:xfrm>
        </p:spPr>
      </p:pic>
    </p:spTree>
    <p:extLst>
      <p:ext uri="{BB962C8B-B14F-4D97-AF65-F5344CB8AC3E}">
        <p14:creationId xmlns:p14="http://schemas.microsoft.com/office/powerpoint/2010/main" val="7381111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980728"/>
            <a:ext cx="4197038" cy="3672408"/>
          </a:xfrm>
          <a:ln>
            <a:solidFill>
              <a:schemeClr val="tx1"/>
            </a:solidFill>
          </a:ln>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2996952"/>
            <a:ext cx="3596605" cy="3548862"/>
          </a:xfrm>
          <a:prstGeom prst="rect">
            <a:avLst/>
          </a:prstGeom>
          <a:ln>
            <a:solidFill>
              <a:schemeClr val="tx1"/>
            </a:solidFill>
          </a:ln>
        </p:spPr>
      </p:pic>
    </p:spTree>
    <p:extLst>
      <p:ext uri="{BB962C8B-B14F-4D97-AF65-F5344CB8AC3E}">
        <p14:creationId xmlns:p14="http://schemas.microsoft.com/office/powerpoint/2010/main" val="17889624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971806710"/>
              </p:ext>
            </p:extLst>
          </p:nvPr>
        </p:nvGraphicFramePr>
        <p:xfrm>
          <a:off x="179512" y="1196752"/>
          <a:ext cx="8856984" cy="5472608"/>
        </p:xfrm>
        <a:graphic>
          <a:graphicData uri="http://schemas.openxmlformats.org/drawingml/2006/table">
            <a:tbl>
              <a:tblPr firstRow="1" bandRow="1">
                <a:tableStyleId>{2D5ABB26-0587-4C30-8999-92F81FD0307C}</a:tableStyleId>
              </a:tblPr>
              <a:tblGrid>
                <a:gridCol w="2214246"/>
                <a:gridCol w="2214246"/>
                <a:gridCol w="2196244"/>
                <a:gridCol w="2232248"/>
              </a:tblGrid>
              <a:tr h="648072">
                <a:tc gridSpan="4">
                  <a:txBody>
                    <a:bodyPr/>
                    <a:lstStyle/>
                    <a:p>
                      <a:pPr algn="ctr"/>
                      <a:r>
                        <a:rPr lang="es-CR" sz="3600" b="1" i="1" dirty="0" smtClean="0"/>
                        <a:t>ALCA</a:t>
                      </a:r>
                      <a:endParaRPr lang="es-CR" sz="36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6064">
                <a:tc>
                  <a:txBody>
                    <a:bodyPr/>
                    <a:lstStyle/>
                    <a:p>
                      <a:pPr algn="ctr"/>
                      <a:r>
                        <a:rPr lang="es-CR" dirty="0" smtClean="0"/>
                        <a:t>Significan</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R" dirty="0" smtClean="0"/>
                        <a:t>Integrantes</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R" dirty="0" smtClean="0"/>
                        <a:t>Características</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R" dirty="0" smtClean="0"/>
                        <a:t>Funciones</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48472">
                <a:tc>
                  <a:txBody>
                    <a:bodyPr/>
                    <a:lstStyle/>
                    <a:p>
                      <a:r>
                        <a:rPr lang="es-CR" sz="1600" dirty="0" smtClean="0"/>
                        <a:t>Sus siglas le dan significado</a:t>
                      </a:r>
                      <a:r>
                        <a:rPr lang="es-CR" sz="1600" baseline="0" dirty="0" smtClean="0"/>
                        <a:t> a el Áreas de Libre Comercio de las Américas.</a:t>
                      </a:r>
                      <a:endParaRPr lang="es-C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CR" sz="1600" dirty="0" smtClean="0"/>
                        <a:t>Estados Unidos, México,</a:t>
                      </a:r>
                      <a:r>
                        <a:rPr lang="es-CR" sz="1600" baseline="0" dirty="0" smtClean="0"/>
                        <a:t> </a:t>
                      </a:r>
                      <a:r>
                        <a:rPr lang="es-CR" sz="1600" dirty="0" smtClean="0"/>
                        <a:t>Canadá</a:t>
                      </a:r>
                      <a:r>
                        <a:rPr lang="es-CR" sz="1600" baseline="0" dirty="0" smtClean="0"/>
                        <a:t> y</a:t>
                      </a:r>
                      <a:r>
                        <a:rPr lang="es-CR" sz="1600" dirty="0" smtClean="0"/>
                        <a:t> al resto de los estados del continente americano excluyendo a Cuba.</a:t>
                      </a:r>
                      <a:endParaRPr lang="es-C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CR" sz="1600" dirty="0" smtClean="0"/>
                        <a:t>-Se estableció en 1994 en Miami.</a:t>
                      </a:r>
                    </a:p>
                    <a:p>
                      <a:r>
                        <a:rPr lang="es-CR" sz="1600" dirty="0" smtClean="0"/>
                        <a:t>-En su versión original contemplaba la gradual reducción de las barreras arancelarias y a la inversión en 34 países de la región, y los países independientes.</a:t>
                      </a:r>
                    </a:p>
                    <a:p>
                      <a:r>
                        <a:rPr lang="es-CR" sz="1600" dirty="0" smtClean="0"/>
                        <a:t>-A partir del 2005 en Mar del Plata el ALCA entró en crisis,</a:t>
                      </a:r>
                    </a:p>
                    <a:p>
                      <a:r>
                        <a:rPr lang="es-CR" sz="1600" dirty="0" smtClean="0"/>
                        <a:t>consiguien</a:t>
                      </a:r>
                      <a:r>
                        <a:rPr lang="es-CR" sz="1600" baseline="0" dirty="0" smtClean="0"/>
                        <a:t>do que</a:t>
                      </a:r>
                      <a:r>
                        <a:rPr lang="es-CR" sz="1600" dirty="0" smtClean="0"/>
                        <a:t> lo consideran como un proyecto muerto.</a:t>
                      </a:r>
                      <a:endParaRPr lang="es-C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CR" sz="1600" dirty="0" smtClean="0"/>
                        <a:t>-Impulsar</a:t>
                      </a:r>
                      <a:r>
                        <a:rPr lang="es-CR" sz="1600" baseline="0" dirty="0" smtClean="0"/>
                        <a:t> el comercio en América con excepción de Cuba.</a:t>
                      </a:r>
                    </a:p>
                    <a:p>
                      <a:r>
                        <a:rPr lang="es-CR" sz="1600" baseline="0" dirty="0" smtClean="0"/>
                        <a:t>-Reducir barreras arancelarias entra las naciones miembros.</a:t>
                      </a:r>
                    </a:p>
                    <a:p>
                      <a:r>
                        <a:rPr lang="es-CR" sz="1600" baseline="0" dirty="0" smtClean="0"/>
                        <a:t>-Velar por la democracia en América.</a:t>
                      </a:r>
                    </a:p>
                    <a:p>
                      <a:r>
                        <a:rPr lang="es-CR" sz="1600" baseline="0" dirty="0" smtClean="0"/>
                        <a:t> -Combatir la pobreza, desigualdad, el hambre y la exclusión social en el continente.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3" name="Imagen 2" descr="http://image.slidesharecdn.com/alcavsalba-130411130034-phpapp01/95/alca-vs-alba-4-638.jpg?cb=1365685269"/>
          <p:cNvPicPr/>
          <p:nvPr/>
        </p:nvPicPr>
        <p:blipFill rotWithShape="1">
          <a:blip r:embed="rId2">
            <a:extLst>
              <a:ext uri="{28A0092B-C50C-407E-A947-70E740481C1C}">
                <a14:useLocalDpi xmlns:a14="http://schemas.microsoft.com/office/drawing/2010/main" val="0"/>
              </a:ext>
            </a:extLst>
          </a:blip>
          <a:srcRect l="7484" t="23843" r="60466" b="8892"/>
          <a:stretch/>
        </p:blipFill>
        <p:spPr bwMode="auto">
          <a:xfrm>
            <a:off x="251520" y="3501008"/>
            <a:ext cx="2071435" cy="30895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7018434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http://image.slidesharecdn.com/albayalca-150227145458-conversion-gate01/95/alba-y-alca-3-638.jpg?cb=1425048976"/>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856984" cy="65527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309234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1196752"/>
            <a:ext cx="2631926" cy="4558017"/>
          </a:xfrm>
          <a:ln>
            <a:solidFill>
              <a:schemeClr val="tx1"/>
            </a:solidFill>
          </a:ln>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9479" y="3106553"/>
            <a:ext cx="4904668" cy="3571211"/>
          </a:xfrm>
          <a:prstGeom prst="rect">
            <a:avLst/>
          </a:prstGeom>
          <a:ln>
            <a:solidFill>
              <a:schemeClr val="tx1"/>
            </a:solidFill>
          </a:ln>
        </p:spPr>
      </p:pic>
    </p:spTree>
    <p:extLst>
      <p:ext uri="{BB962C8B-B14F-4D97-AF65-F5344CB8AC3E}">
        <p14:creationId xmlns:p14="http://schemas.microsoft.com/office/powerpoint/2010/main" val="25640668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037786260"/>
              </p:ext>
            </p:extLst>
          </p:nvPr>
        </p:nvGraphicFramePr>
        <p:xfrm>
          <a:off x="179512" y="1052736"/>
          <a:ext cx="8784976" cy="5688632"/>
        </p:xfrm>
        <a:graphic>
          <a:graphicData uri="http://schemas.openxmlformats.org/drawingml/2006/table">
            <a:tbl>
              <a:tblPr firstRow="1" bandRow="1">
                <a:tableStyleId>{2D5ABB26-0587-4C30-8999-92F81FD0307C}</a:tableStyleId>
              </a:tblPr>
              <a:tblGrid>
                <a:gridCol w="2088232"/>
                <a:gridCol w="2160240"/>
                <a:gridCol w="2340260"/>
                <a:gridCol w="2196244"/>
              </a:tblGrid>
              <a:tr h="720080">
                <a:tc gridSpan="4">
                  <a:txBody>
                    <a:bodyPr/>
                    <a:lstStyle/>
                    <a:p>
                      <a:pPr algn="ctr"/>
                      <a:r>
                        <a:rPr lang="es-CR" sz="3600" b="1" i="1" dirty="0" smtClean="0"/>
                        <a:t>OMC</a:t>
                      </a:r>
                      <a:endParaRPr lang="es-CR" sz="36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6064">
                <a:tc>
                  <a:txBody>
                    <a:bodyPr/>
                    <a:lstStyle/>
                    <a:p>
                      <a:pPr algn="ctr"/>
                      <a:r>
                        <a:rPr lang="es-CR" dirty="0" smtClean="0"/>
                        <a:t>Significado</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R" dirty="0" smtClean="0"/>
                        <a:t>Integran</a:t>
                      </a:r>
                      <a:r>
                        <a:rPr lang="es-CR" baseline="0" dirty="0" smtClean="0"/>
                        <a:t>tes</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R" dirty="0" smtClean="0"/>
                        <a:t>Características</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R" dirty="0" smtClean="0"/>
                        <a:t>Funciones</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92488">
                <a:tc>
                  <a:txBody>
                    <a:bodyPr/>
                    <a:lstStyle/>
                    <a:p>
                      <a:r>
                        <a:rPr lang="es-CR" dirty="0" smtClean="0"/>
                        <a:t>La</a:t>
                      </a:r>
                      <a:r>
                        <a:rPr lang="es-CR" baseline="0" dirty="0" smtClean="0"/>
                        <a:t> Organización Mundial de Comercio.</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CR" dirty="0" smtClean="0"/>
                        <a:t>La Unión</a:t>
                      </a:r>
                      <a:r>
                        <a:rPr lang="es-CR" baseline="0" dirty="0" smtClean="0"/>
                        <a:t> Europea.</a:t>
                      </a:r>
                    </a:p>
                    <a:p>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CR" sz="1600" dirty="0" smtClean="0"/>
                        <a:t>-Fue</a:t>
                      </a:r>
                      <a:r>
                        <a:rPr lang="es-CR" sz="1600" baseline="0" dirty="0" smtClean="0"/>
                        <a:t> establecida en 1995.</a:t>
                      </a:r>
                    </a:p>
                    <a:p>
                      <a:pPr marL="0" indent="0">
                        <a:buFontTx/>
                        <a:buNone/>
                      </a:pPr>
                      <a:endParaRPr lang="es-CR" sz="1600" baseline="0" dirty="0" smtClean="0"/>
                    </a:p>
                    <a:p>
                      <a:pPr marL="0" indent="0">
                        <a:buFontTx/>
                        <a:buNone/>
                      </a:pPr>
                      <a:r>
                        <a:rPr lang="es-CR" sz="1600" baseline="0" dirty="0" smtClean="0"/>
                        <a:t>-Es la única organización que se vela por la correcta aplicación de las normas que rigen el comercio entre los países, etc.</a:t>
                      </a:r>
                    </a:p>
                    <a:p>
                      <a:pPr marL="0" indent="0">
                        <a:buFontTx/>
                        <a:buNone/>
                      </a:pPr>
                      <a:endParaRPr lang="es-CR" sz="1600" baseline="0" dirty="0" smtClean="0"/>
                    </a:p>
                    <a:p>
                      <a:pPr marL="0" indent="0">
                        <a:buFontTx/>
                        <a:buNone/>
                      </a:pPr>
                      <a:r>
                        <a:rPr lang="es-CR" sz="1600" baseline="0" dirty="0" smtClean="0"/>
                        <a:t>-La OMC no forma parte del sistema de las Naciones Unidas, y tampoco de los organismos de Bretton Woods como el Banco Mundial.</a:t>
                      </a:r>
                    </a:p>
                    <a:p>
                      <a:endParaRPr lang="es-CR" sz="1600" baseline="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CR" sz="1600" dirty="0" smtClean="0"/>
                        <a:t>-Servir de Foro</a:t>
                      </a:r>
                      <a:r>
                        <a:rPr lang="es-CR" sz="1600" baseline="0" dirty="0" smtClean="0"/>
                        <a:t> para las negociaciones comerciales de mercancías y servicios.</a:t>
                      </a:r>
                    </a:p>
                    <a:p>
                      <a:r>
                        <a:rPr lang="es-CR" sz="1600" baseline="0" dirty="0" smtClean="0"/>
                        <a:t>-Ayuda a productores, exportadores e importadores a desarrollar la capacidad comercial y aumentar los mercados.</a:t>
                      </a:r>
                    </a:p>
                    <a:p>
                      <a:r>
                        <a:rPr lang="es-CR" sz="1600" baseline="0" dirty="0" smtClean="0"/>
                        <a:t>-Servir de Foro para solucionar las diferencias que resulten del proceso comercial</a:t>
                      </a:r>
                      <a:endParaRPr lang="es-C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719298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628799"/>
            <a:ext cx="9144000" cy="4201981"/>
          </a:xfrm>
        </p:spPr>
      </p:pic>
    </p:spTree>
    <p:extLst>
      <p:ext uri="{BB962C8B-B14F-4D97-AF65-F5344CB8AC3E}">
        <p14:creationId xmlns:p14="http://schemas.microsoft.com/office/powerpoint/2010/main" val="28318760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3" y="1052737"/>
            <a:ext cx="5415876" cy="2448271"/>
          </a:xfrm>
          <a:ln>
            <a:solidFill>
              <a:schemeClr val="tx1"/>
            </a:solidFill>
          </a:ln>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864" y="3933056"/>
            <a:ext cx="5595021" cy="2664296"/>
          </a:xfrm>
          <a:prstGeom prst="rect">
            <a:avLst/>
          </a:prstGeom>
          <a:ln>
            <a:solidFill>
              <a:schemeClr val="tx1"/>
            </a:solidFill>
          </a:ln>
        </p:spPr>
      </p:pic>
    </p:spTree>
    <p:extLst>
      <p:ext uri="{BB962C8B-B14F-4D97-AF65-F5344CB8AC3E}">
        <p14:creationId xmlns:p14="http://schemas.microsoft.com/office/powerpoint/2010/main" val="8429202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4131393374"/>
              </p:ext>
            </p:extLst>
          </p:nvPr>
        </p:nvGraphicFramePr>
        <p:xfrm>
          <a:off x="14379" y="1052736"/>
          <a:ext cx="8928992" cy="5627535"/>
        </p:xfrm>
        <a:graphic>
          <a:graphicData uri="http://schemas.openxmlformats.org/drawingml/2006/table">
            <a:tbl>
              <a:tblPr firstRow="1" bandRow="1">
                <a:tableStyleId>{2D5ABB26-0587-4C30-8999-92F81FD0307C}</a:tableStyleId>
              </a:tblPr>
              <a:tblGrid>
                <a:gridCol w="2232248"/>
                <a:gridCol w="2232248"/>
                <a:gridCol w="2232248"/>
                <a:gridCol w="2232248"/>
              </a:tblGrid>
              <a:tr h="864096">
                <a:tc gridSpan="4">
                  <a:txBody>
                    <a:bodyPr/>
                    <a:lstStyle/>
                    <a:p>
                      <a:pPr algn="ctr"/>
                      <a:r>
                        <a:rPr lang="es-CR" sz="3600" b="1" i="1" dirty="0" smtClean="0"/>
                        <a:t>COMECON</a:t>
                      </a:r>
                      <a:endParaRPr lang="es-CR" sz="36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3733">
                <a:tc>
                  <a:txBody>
                    <a:bodyPr/>
                    <a:lstStyle/>
                    <a:p>
                      <a:pPr algn="ctr"/>
                      <a:r>
                        <a:rPr lang="es-CR" dirty="0" smtClean="0"/>
                        <a:t>Significado</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R" dirty="0" smtClean="0"/>
                        <a:t>Integrantes</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R" dirty="0" smtClean="0"/>
                        <a:t>Características</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R" dirty="0" smtClean="0"/>
                        <a:t>Funciones</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39706">
                <a:tc>
                  <a:txBody>
                    <a:bodyPr/>
                    <a:lstStyle/>
                    <a:p>
                      <a:r>
                        <a:rPr lang="es-CR" dirty="0" smtClean="0"/>
                        <a:t>-Consejo</a:t>
                      </a:r>
                      <a:r>
                        <a:rPr lang="es-CR" baseline="0" dirty="0" smtClean="0"/>
                        <a:t> de Ayuda Económica.</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CR" sz="1600" dirty="0" smtClean="0"/>
                        <a:t>- Bulgaria</a:t>
                      </a:r>
                      <a:r>
                        <a:rPr lang="es-CR" sz="1600" baseline="0" dirty="0" smtClean="0"/>
                        <a:t>, </a:t>
                      </a:r>
                      <a:r>
                        <a:rPr lang="es-CR" sz="1600" dirty="0" smtClean="0"/>
                        <a:t>Hungría,</a:t>
                      </a:r>
                      <a:r>
                        <a:rPr lang="es-CR" sz="1600" baseline="0" dirty="0" smtClean="0"/>
                        <a:t> </a:t>
                      </a:r>
                      <a:r>
                        <a:rPr lang="es-CR" sz="1600" dirty="0" smtClean="0"/>
                        <a:t>Polonia,</a:t>
                      </a:r>
                      <a:r>
                        <a:rPr lang="es-CR" sz="1600" baseline="0" dirty="0" smtClean="0"/>
                        <a:t> </a:t>
                      </a:r>
                      <a:r>
                        <a:rPr lang="es-CR" sz="1600" dirty="0" smtClean="0"/>
                        <a:t>Rumanía,</a:t>
                      </a:r>
                      <a:r>
                        <a:rPr lang="es-CR" sz="1600" baseline="0" dirty="0" smtClean="0"/>
                        <a:t> </a:t>
                      </a:r>
                      <a:r>
                        <a:rPr lang="es-CR" sz="1600" dirty="0" smtClean="0"/>
                        <a:t>Soviética</a:t>
                      </a:r>
                      <a:r>
                        <a:rPr lang="es-CR" sz="1600" baseline="0" dirty="0" smtClean="0"/>
                        <a:t> Unión, </a:t>
                      </a:r>
                      <a:r>
                        <a:rPr lang="es-CR" sz="1600" dirty="0" smtClean="0"/>
                        <a:t>Mongolia, Cuba, Vietnam.</a:t>
                      </a:r>
                    </a:p>
                    <a:p>
                      <a:r>
                        <a:rPr lang="es-CR" sz="1600" dirty="0" smtClean="0"/>
                        <a:t>Estados observadores:</a:t>
                      </a:r>
                    </a:p>
                    <a:p>
                      <a:r>
                        <a:rPr lang="es-CR" sz="1600" dirty="0" smtClean="0"/>
                        <a:t>Afganistán</a:t>
                      </a:r>
                    </a:p>
                    <a:p>
                      <a:r>
                        <a:rPr lang="es-CR" sz="1600" dirty="0" smtClean="0"/>
                        <a:t>Etiopía</a:t>
                      </a:r>
                    </a:p>
                    <a:p>
                      <a:r>
                        <a:rPr lang="es-CR" sz="1600" dirty="0" smtClean="0"/>
                        <a:t>Angola </a:t>
                      </a:r>
                    </a:p>
                    <a:p>
                      <a:r>
                        <a:rPr lang="es-CR" sz="1600" dirty="0" smtClean="0"/>
                        <a:t>Mozambique</a:t>
                      </a:r>
                    </a:p>
                    <a:p>
                      <a:r>
                        <a:rPr lang="es-CR" sz="1600" dirty="0" smtClean="0"/>
                        <a:t>México</a:t>
                      </a:r>
                    </a:p>
                    <a:p>
                      <a:r>
                        <a:rPr lang="es-CR" sz="1600" dirty="0" smtClean="0"/>
                        <a:t> Nicaragua</a:t>
                      </a:r>
                    </a:p>
                    <a:p>
                      <a:r>
                        <a:rPr lang="es-CR" sz="1600" dirty="0" smtClean="0"/>
                        <a:t>Finlandia</a:t>
                      </a:r>
                    </a:p>
                    <a:p>
                      <a:r>
                        <a:rPr lang="es-CR" sz="1600" dirty="0" smtClean="0"/>
                        <a:t>Yemen del Sur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CR" dirty="0" smtClean="0"/>
                        <a:t>-S</a:t>
                      </a:r>
                      <a:r>
                        <a:rPr lang="es-CR" sz="1600" dirty="0" smtClean="0"/>
                        <a:t>e</a:t>
                      </a:r>
                      <a:r>
                        <a:rPr lang="es-CR" sz="1600" baseline="0" dirty="0" smtClean="0"/>
                        <a:t> creo en 1949.</a:t>
                      </a:r>
                    </a:p>
                    <a:p>
                      <a:r>
                        <a:rPr lang="es-CR" sz="1800" dirty="0" smtClean="0"/>
                        <a:t>-Es </a:t>
                      </a:r>
                      <a:r>
                        <a:rPr lang="es-CR" sz="1600" dirty="0" smtClean="0"/>
                        <a:t>en un intento de contrarrestar a los organismos económicos internacionales de economía capitalista</a:t>
                      </a:r>
                      <a:endParaRPr lang="es-CR" sz="1400" dirty="0" smtClean="0"/>
                    </a:p>
                    <a:p>
                      <a:endParaRPr lang="es-C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CR" dirty="0" smtClean="0"/>
                        <a:t>-</a:t>
                      </a:r>
                      <a:r>
                        <a:rPr lang="es-CR" sz="1600" dirty="0" smtClean="0"/>
                        <a:t>Fue una organización de cooperación económica formada en torno a la URSS por diversos países socialistas cuyos objetivos eran el fomento de las relaciones comerciales entre los estados miembros.</a:t>
                      </a:r>
                    </a:p>
                    <a:p>
                      <a:endParaRPr lang="es-CR" dirty="0" smtClean="0"/>
                    </a:p>
                    <a:p>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787984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http://es.static.z-dn.net/files/d7a/9267695152e80abc71922c86f9c2efca.jpeg"/>
          <p:cNvPicPr/>
          <p:nvPr/>
        </p:nvPicPr>
        <p:blipFill>
          <a:blip r:embed="rId2">
            <a:extLst>
              <a:ext uri="{28A0092B-C50C-407E-A947-70E740481C1C}">
                <a14:useLocalDpi xmlns:a14="http://schemas.microsoft.com/office/drawing/2010/main" val="0"/>
              </a:ext>
            </a:extLst>
          </a:blip>
          <a:srcRect/>
          <a:stretch>
            <a:fillRect/>
          </a:stretch>
        </p:blipFill>
        <p:spPr bwMode="auto">
          <a:xfrm>
            <a:off x="251519" y="188640"/>
            <a:ext cx="8640961" cy="64087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350644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052736"/>
            <a:ext cx="8229600" cy="5271864"/>
          </a:xfrm>
        </p:spPr>
        <p:txBody>
          <a:bodyPr>
            <a:normAutofit/>
          </a:bodyPr>
          <a:lstStyle/>
          <a:p>
            <a:pPr marL="0" indent="0">
              <a:buNone/>
            </a:pPr>
            <a:r>
              <a:rPr lang="es-CR" sz="2000" dirty="0" smtClean="0"/>
              <a:t>                       : Países Miembros  </a:t>
            </a:r>
          </a:p>
          <a:p>
            <a:pPr marL="0" indent="0">
              <a:buNone/>
            </a:pPr>
            <a:r>
              <a:rPr lang="es-CR" sz="2000" dirty="0"/>
              <a:t> </a:t>
            </a:r>
            <a:r>
              <a:rPr lang="es-CR" sz="2000" dirty="0" smtClean="0"/>
              <a:t>                      : Países Observadores                     </a:t>
            </a:r>
          </a:p>
        </p:txBody>
      </p:sp>
      <p:sp>
        <p:nvSpPr>
          <p:cNvPr id="6" name="5 Rectángulo"/>
          <p:cNvSpPr/>
          <p:nvPr/>
        </p:nvSpPr>
        <p:spPr>
          <a:xfrm>
            <a:off x="430897" y="1067971"/>
            <a:ext cx="1296144" cy="28803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7" name="6 Rectángulo"/>
          <p:cNvSpPr/>
          <p:nvPr/>
        </p:nvSpPr>
        <p:spPr>
          <a:xfrm>
            <a:off x="430897" y="1518319"/>
            <a:ext cx="1296144" cy="288032"/>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pic>
        <p:nvPicPr>
          <p:cNvPr id="8" name="7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132856"/>
            <a:ext cx="8820472" cy="4479146"/>
          </a:xfrm>
          <a:prstGeom prst="rect">
            <a:avLst/>
          </a:prstGeom>
        </p:spPr>
      </p:pic>
    </p:spTree>
    <p:extLst>
      <p:ext uri="{BB962C8B-B14F-4D97-AF65-F5344CB8AC3E}">
        <p14:creationId xmlns:p14="http://schemas.microsoft.com/office/powerpoint/2010/main" val="17275652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9512" y="1196752"/>
            <a:ext cx="3868964" cy="2578665"/>
          </a:xfrm>
          <a:ln>
            <a:solidFill>
              <a:schemeClr val="tx1"/>
            </a:solidFill>
          </a:ln>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5896" y="4185084"/>
            <a:ext cx="4601612" cy="2300806"/>
          </a:xfrm>
          <a:prstGeom prst="rect">
            <a:avLst/>
          </a:prstGeom>
          <a:ln>
            <a:solidFill>
              <a:schemeClr val="tx1"/>
            </a:solidFill>
          </a:ln>
        </p:spPr>
      </p:pic>
    </p:spTree>
    <p:extLst>
      <p:ext uri="{BB962C8B-B14F-4D97-AF65-F5344CB8AC3E}">
        <p14:creationId xmlns:p14="http://schemas.microsoft.com/office/powerpoint/2010/main" val="20798755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282668781"/>
              </p:ext>
            </p:extLst>
          </p:nvPr>
        </p:nvGraphicFramePr>
        <p:xfrm>
          <a:off x="107504" y="1340768"/>
          <a:ext cx="8856984" cy="4752528"/>
        </p:xfrm>
        <a:graphic>
          <a:graphicData uri="http://schemas.openxmlformats.org/drawingml/2006/table">
            <a:tbl>
              <a:tblPr firstRow="1" bandRow="1">
                <a:tableStyleId>{2D5ABB26-0587-4C30-8999-92F81FD0307C}</a:tableStyleId>
              </a:tblPr>
              <a:tblGrid>
                <a:gridCol w="2214246"/>
                <a:gridCol w="2214246"/>
                <a:gridCol w="2214246"/>
                <a:gridCol w="2214246"/>
              </a:tblGrid>
              <a:tr h="504056">
                <a:tc gridSpan="4">
                  <a:txBody>
                    <a:bodyPr/>
                    <a:lstStyle/>
                    <a:p>
                      <a:pPr algn="ctr"/>
                      <a:r>
                        <a:rPr lang="es-CR" sz="3600" b="1" i="1" dirty="0" smtClean="0"/>
                        <a:t>Liga</a:t>
                      </a:r>
                      <a:r>
                        <a:rPr lang="es-CR" sz="3600" b="1" i="1" baseline="0" dirty="0" smtClean="0"/>
                        <a:t> Árabe</a:t>
                      </a:r>
                      <a:endParaRPr lang="es-CR" sz="36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2048">
                <a:tc>
                  <a:txBody>
                    <a:bodyPr/>
                    <a:lstStyle/>
                    <a:p>
                      <a:pPr algn="ctr"/>
                      <a:r>
                        <a:rPr lang="es-CR" dirty="0" smtClean="0"/>
                        <a:t>Significado</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R" dirty="0" smtClean="0"/>
                        <a:t>Integrantes</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R" dirty="0" smtClean="0"/>
                        <a:t>Características</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R" dirty="0" smtClean="0"/>
                        <a:t>Funciones</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00400">
                <a:tc>
                  <a:txBody>
                    <a:bodyPr/>
                    <a:lstStyle/>
                    <a:p>
                      <a:r>
                        <a:rPr lang="es-CR" dirty="0" smtClean="0"/>
                        <a:t>-La Liga de Estados Árabes.</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CR" dirty="0" smtClean="0"/>
                        <a:t>-</a:t>
                      </a:r>
                      <a:r>
                        <a:rPr lang="es-CR" sz="1600" dirty="0" smtClean="0"/>
                        <a:t>Egipto,</a:t>
                      </a:r>
                      <a:r>
                        <a:rPr lang="es-CR" sz="1600" baseline="0" dirty="0" smtClean="0"/>
                        <a:t> Irak, Jordania, Líbano, Yemen del Norte, Libia, Sudan, Marruecos, Túnez, Kuwait, Catar, Omán, Mauritania, Somalia, Palestina, Yibuti, etc.</a:t>
                      </a:r>
                      <a:endParaRPr lang="es-C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CR" dirty="0" smtClean="0"/>
                        <a:t>-</a:t>
                      </a:r>
                      <a:r>
                        <a:rPr lang="es-CR" sz="1600" dirty="0" smtClean="0"/>
                        <a:t>Su</a:t>
                      </a:r>
                      <a:r>
                        <a:rPr lang="es-CR" sz="1600" baseline="0" dirty="0" smtClean="0"/>
                        <a:t> origen fue el 22 de Marzo de 1945.</a:t>
                      </a:r>
                    </a:p>
                    <a:p>
                      <a:r>
                        <a:rPr lang="es-CR" sz="1600" baseline="0" dirty="0" smtClean="0"/>
                        <a:t>-Los países miembros de la Liga también forman parte de la Organización de la Conferencia Islámica y demás países musulmanes.</a:t>
                      </a:r>
                    </a:p>
                    <a:p>
                      <a:r>
                        <a:rPr lang="es-CR" sz="1600" baseline="0" dirty="0" smtClean="0"/>
                        <a:t>-Participa en programas sociales, culturales, económicos y políticos.</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CR" sz="1600" dirty="0" smtClean="0"/>
                        <a:t>-Defender los intereses del mundo Árabe.</a:t>
                      </a:r>
                    </a:p>
                    <a:p>
                      <a:r>
                        <a:rPr lang="es-CR" sz="1600" dirty="0" smtClean="0"/>
                        <a:t>-Consolidar</a:t>
                      </a:r>
                      <a:r>
                        <a:rPr lang="es-CR" sz="1600" baseline="0" dirty="0" smtClean="0"/>
                        <a:t> relaciones entre los Estados Árabes que la forman: Colaboración, Cooperación, Protección, etc.</a:t>
                      </a:r>
                    </a:p>
                    <a:p>
                      <a:r>
                        <a:rPr lang="es-CR" sz="1600" baseline="0" dirty="0" smtClean="0"/>
                        <a:t>-Luchar contra el crimen y la drogadicción en los países miembros.</a:t>
                      </a:r>
                      <a:endParaRPr lang="es-C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180041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lstStyle/>
          <a:p>
            <a:endParaRPr lang="es-CR"/>
          </a:p>
        </p:txBody>
      </p:sp>
      <p:pic>
        <p:nvPicPr>
          <p:cNvPr id="5" name="Imagen 4" descr="http://www.ilya.it/msur/images/liga-arabe.jpg"/>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1"/>
            <a:ext cx="8712968" cy="65527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446008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1196752"/>
            <a:ext cx="3369974" cy="2808312"/>
          </a:xfrm>
          <a:ln>
            <a:solidFill>
              <a:schemeClr val="tx1"/>
            </a:solidFill>
          </a:ln>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1541679"/>
            <a:ext cx="3552428" cy="5074897"/>
          </a:xfrm>
          <a:prstGeom prst="rect">
            <a:avLst/>
          </a:prstGeom>
          <a:ln>
            <a:solidFill>
              <a:schemeClr val="tx1"/>
            </a:solidFill>
          </a:ln>
        </p:spPr>
      </p:pic>
    </p:spTree>
    <p:extLst>
      <p:ext uri="{BB962C8B-B14F-4D97-AF65-F5344CB8AC3E}">
        <p14:creationId xmlns:p14="http://schemas.microsoft.com/office/powerpoint/2010/main" val="27487313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935405422"/>
              </p:ext>
            </p:extLst>
          </p:nvPr>
        </p:nvGraphicFramePr>
        <p:xfrm>
          <a:off x="179512" y="1196752"/>
          <a:ext cx="8784976" cy="5328592"/>
        </p:xfrm>
        <a:graphic>
          <a:graphicData uri="http://schemas.openxmlformats.org/drawingml/2006/table">
            <a:tbl>
              <a:tblPr firstRow="1" bandRow="1">
                <a:tableStyleId>{2D5ABB26-0587-4C30-8999-92F81FD0307C}</a:tableStyleId>
              </a:tblPr>
              <a:tblGrid>
                <a:gridCol w="2016224"/>
                <a:gridCol w="2160240"/>
                <a:gridCol w="2412268"/>
                <a:gridCol w="2196244"/>
              </a:tblGrid>
              <a:tr h="720080">
                <a:tc gridSpan="4">
                  <a:txBody>
                    <a:bodyPr/>
                    <a:lstStyle/>
                    <a:p>
                      <a:pPr algn="ctr"/>
                      <a:r>
                        <a:rPr lang="es-CR" b="1" i="1" dirty="0" smtClean="0"/>
                        <a:t>Pacto</a:t>
                      </a:r>
                      <a:r>
                        <a:rPr lang="es-CR" b="1" i="1" baseline="0" dirty="0" smtClean="0"/>
                        <a:t> de Varsovia </a:t>
                      </a:r>
                      <a:endParaRPr lang="es-CR"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8072">
                <a:tc>
                  <a:txBody>
                    <a:bodyPr/>
                    <a:lstStyle/>
                    <a:p>
                      <a:pPr algn="ctr"/>
                      <a:r>
                        <a:rPr lang="es-CR" dirty="0" smtClean="0"/>
                        <a:t>Significado</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R" dirty="0" smtClean="0"/>
                        <a:t>Integrantes</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R" dirty="0" smtClean="0"/>
                        <a:t>Características</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R" dirty="0" smtClean="0"/>
                        <a:t>Funciones</a:t>
                      </a:r>
                      <a:r>
                        <a:rPr lang="es-CR" baseline="0" dirty="0" smtClean="0"/>
                        <a:t> </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60440">
                <a:tc>
                  <a:txBody>
                    <a:bodyPr/>
                    <a:lstStyle/>
                    <a:p>
                      <a:r>
                        <a:rPr lang="es-CR" dirty="0" smtClean="0"/>
                        <a:t>El Tratado de Amistad, Colaboración y Asistencia Mutua.</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CR" sz="1600" dirty="0" smtClean="0"/>
                        <a:t>Unión Soviética República Popular de Albania </a:t>
                      </a:r>
                    </a:p>
                    <a:p>
                      <a:r>
                        <a:rPr lang="es-CR" sz="1600" dirty="0" smtClean="0"/>
                        <a:t>República Popular de Bulgaria Checoslovaquia</a:t>
                      </a:r>
                    </a:p>
                    <a:p>
                      <a:r>
                        <a:rPr lang="es-CR" sz="1600" dirty="0" smtClean="0"/>
                        <a:t>República Popular de Hungría</a:t>
                      </a:r>
                    </a:p>
                    <a:p>
                      <a:r>
                        <a:rPr lang="es-CR" sz="1600" dirty="0" smtClean="0"/>
                        <a:t>República Popular de Polonia </a:t>
                      </a:r>
                    </a:p>
                    <a:p>
                      <a:r>
                        <a:rPr lang="es-CR" sz="1600" dirty="0" smtClean="0"/>
                        <a:t>República Democrática Alemana República Socialista de Rumanía.</a:t>
                      </a:r>
                      <a:endParaRPr lang="es-C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CR" sz="1600" dirty="0" smtClean="0"/>
                        <a:t>-Un acuerdo de cooperación militar firmado en 1955 por los países del Bloque del Este.</a:t>
                      </a:r>
                    </a:p>
                    <a:p>
                      <a:endParaRPr lang="es-CR" sz="1600" dirty="0" smtClean="0"/>
                    </a:p>
                    <a:p>
                      <a:r>
                        <a:rPr lang="es-CR" sz="1600" dirty="0" smtClean="0"/>
                        <a:t>-Como organismo de apoyo en 1949, crearon</a:t>
                      </a:r>
                      <a:r>
                        <a:rPr lang="es-CR" sz="1600" baseline="0" dirty="0" smtClean="0"/>
                        <a:t> el COMECON.</a:t>
                      </a:r>
                      <a:endParaRPr lang="es-C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CR" dirty="0" smtClean="0"/>
                        <a:t>-S</a:t>
                      </a:r>
                      <a:r>
                        <a:rPr lang="es-CR" sz="1600" dirty="0" smtClean="0"/>
                        <a:t>u objetivo expreso era contrarrestar la amenaza de la Organización del Tratado del Atlántico Norte, y en especial el rearme de la República Federal Alemana, a la que los acuerdos de París permitían reorganizar sus fuerzas armadas.</a:t>
                      </a:r>
                      <a:endParaRPr lang="es-C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928405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633" y="1700808"/>
            <a:ext cx="9052415" cy="4189327"/>
          </a:xfrm>
        </p:spPr>
      </p:pic>
    </p:spTree>
    <p:extLst>
      <p:ext uri="{BB962C8B-B14F-4D97-AF65-F5344CB8AC3E}">
        <p14:creationId xmlns:p14="http://schemas.microsoft.com/office/powerpoint/2010/main" val="37447135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196752"/>
            <a:ext cx="3096344" cy="3690842"/>
          </a:xfrm>
          <a:ln>
            <a:solidFill>
              <a:schemeClr val="tx1"/>
            </a:solidFill>
          </a:ln>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8937" y="1398176"/>
            <a:ext cx="3600400" cy="4843838"/>
          </a:xfrm>
          <a:prstGeom prst="rect">
            <a:avLst/>
          </a:prstGeom>
          <a:ln>
            <a:solidFill>
              <a:schemeClr val="tx1"/>
            </a:solidFill>
          </a:ln>
        </p:spPr>
      </p:pic>
    </p:spTree>
    <p:extLst>
      <p:ext uri="{BB962C8B-B14F-4D97-AF65-F5344CB8AC3E}">
        <p14:creationId xmlns:p14="http://schemas.microsoft.com/office/powerpoint/2010/main" val="14133753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5008" y="1052736"/>
            <a:ext cx="8928992" cy="1143000"/>
          </a:xfrm>
        </p:spPr>
        <p:txBody>
          <a:bodyPr>
            <a:noAutofit/>
          </a:bodyPr>
          <a:lstStyle/>
          <a:p>
            <a:pPr algn="ctr"/>
            <a:r>
              <a:rPr lang="es-CR" sz="4000" dirty="0">
                <a:effectLst>
                  <a:outerShdw blurRad="50800" dist="38100" dir="2700000" algn="tl" rotWithShape="0">
                    <a:prstClr val="black">
                      <a:alpha val="40000"/>
                    </a:prstClr>
                  </a:outerShdw>
                  <a:reflection blurRad="6350" stA="55000" endA="300" endPos="45500" dir="5400000" sy="-100000" algn="bl" rotWithShape="0"/>
                </a:effectLst>
              </a:rPr>
              <a:t>La Globalización: Orígenes, Concepto e Implicaciones Socioeconómicas, Ambientales y Políticas</a:t>
            </a:r>
          </a:p>
        </p:txBody>
      </p:sp>
      <p:sp>
        <p:nvSpPr>
          <p:cNvPr id="3" name="2 Marcador de contenido"/>
          <p:cNvSpPr>
            <a:spLocks noGrp="1"/>
          </p:cNvSpPr>
          <p:nvPr>
            <p:ph idx="1"/>
          </p:nvPr>
        </p:nvSpPr>
        <p:spPr>
          <a:xfrm>
            <a:off x="107504" y="2276872"/>
            <a:ext cx="6588224" cy="4392488"/>
          </a:xfrm>
        </p:spPr>
        <p:txBody>
          <a:bodyPr>
            <a:normAutofit fontScale="92500" lnSpcReduction="10000"/>
          </a:bodyPr>
          <a:lstStyle/>
          <a:p>
            <a:pPr marL="0" indent="0">
              <a:buNone/>
            </a:pPr>
            <a:r>
              <a:rPr lang="es-CR" sz="3200" dirty="0">
                <a:solidFill>
                  <a:schemeClr val="tx1">
                    <a:lumMod val="85000"/>
                    <a:lumOff val="15000"/>
                  </a:schemeClr>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rPr>
              <a:t>Orígenes:</a:t>
            </a:r>
            <a:r>
              <a:rPr lang="es-CR" dirty="0" smtClean="0"/>
              <a:t/>
            </a:r>
            <a:br>
              <a:rPr lang="es-CR" dirty="0" smtClean="0"/>
            </a:br>
            <a:r>
              <a:rPr lang="es-CR" sz="2800" dirty="0">
                <a:effectLst>
                  <a:outerShdw blurRad="50800" dist="38100" dir="2700000" algn="tl" rotWithShape="0">
                    <a:prstClr val="black">
                      <a:alpha val="40000"/>
                    </a:prstClr>
                  </a:outerShdw>
                </a:effectLst>
              </a:rPr>
              <a:t>Se atribuye a </a:t>
            </a:r>
            <a:r>
              <a:rPr lang="es-CR" sz="2800" dirty="0">
                <a:solidFill>
                  <a:schemeClr val="accent1">
                    <a:lumMod val="50000"/>
                  </a:schemeClr>
                </a:solidFill>
                <a:effectLst>
                  <a:outerShdw blurRad="50800" dist="38100" dir="2700000" algn="tl" rotWithShape="0">
                    <a:prstClr val="black">
                      <a:alpha val="40000"/>
                    </a:prstClr>
                  </a:outerShdw>
                </a:effectLst>
              </a:rPr>
              <a:t>Marshall </a:t>
            </a:r>
            <a:r>
              <a:rPr lang="es-CR" sz="2800" dirty="0" err="1">
                <a:solidFill>
                  <a:schemeClr val="accent1">
                    <a:lumMod val="50000"/>
                  </a:schemeClr>
                </a:solidFill>
                <a:effectLst>
                  <a:outerShdw blurRad="50800" dist="38100" dir="2700000" algn="tl" rotWithShape="0">
                    <a:prstClr val="black">
                      <a:alpha val="40000"/>
                    </a:prstClr>
                  </a:outerShdw>
                </a:effectLst>
              </a:rPr>
              <a:t>Mcluhan</a:t>
            </a:r>
            <a:r>
              <a:rPr lang="es-CR" sz="2800" dirty="0">
                <a:solidFill>
                  <a:schemeClr val="accent1">
                    <a:lumMod val="50000"/>
                  </a:schemeClr>
                </a:solidFill>
                <a:effectLst>
                  <a:outerShdw blurRad="50800" dist="38100" dir="2700000" algn="tl" rotWithShape="0">
                    <a:prstClr val="black">
                      <a:alpha val="40000"/>
                    </a:prstClr>
                  </a:outerShdw>
                </a:effectLst>
              </a:rPr>
              <a:t> </a:t>
            </a:r>
            <a:r>
              <a:rPr lang="es-CR" sz="2800" dirty="0" smtClean="0">
                <a:effectLst>
                  <a:outerShdw blurRad="50800" dist="38100" dir="2700000" algn="tl" rotWithShape="0">
                    <a:prstClr val="black">
                      <a:alpha val="40000"/>
                    </a:prstClr>
                  </a:outerShdw>
                </a:effectLst>
              </a:rPr>
              <a:t>director </a:t>
            </a:r>
            <a:r>
              <a:rPr lang="es-CR" sz="2800" dirty="0">
                <a:effectLst>
                  <a:outerShdw blurRad="50800" dist="38100" dir="2700000" algn="tl" rotWithShape="0">
                    <a:prstClr val="black">
                      <a:alpha val="40000"/>
                    </a:prstClr>
                  </a:outerShdw>
                </a:effectLst>
              </a:rPr>
              <a:t>del Instituto de Telecomunicaciones de Toronto, Canadá el uso del término globalización.</a:t>
            </a:r>
          </a:p>
          <a:p>
            <a:r>
              <a:rPr lang="es-CR" sz="2800" dirty="0">
                <a:effectLst>
                  <a:outerShdw blurRad="50800" dist="38100" dir="2700000" algn="tl" rotWithShape="0">
                    <a:prstClr val="black">
                      <a:alpha val="40000"/>
                    </a:prstClr>
                  </a:outerShdw>
                </a:effectLst>
              </a:rPr>
              <a:t>Se inició a aplicar en los 60´s al analizar los alcances de la televisión.</a:t>
            </a:r>
          </a:p>
          <a:p>
            <a:r>
              <a:rPr lang="es-CR" sz="2800" dirty="0">
                <a:effectLst>
                  <a:outerShdw blurRad="50800" dist="38100" dir="2700000" algn="tl" rotWithShape="0">
                    <a:prstClr val="black">
                      <a:alpha val="40000"/>
                    </a:prstClr>
                  </a:outerShdw>
                </a:effectLst>
              </a:rPr>
              <a:t>Aunque el término es usado recientemente, aplicado a la economía del mundo es semejante al llamado </a:t>
            </a:r>
            <a:r>
              <a:rPr lang="es-CR" sz="2800" dirty="0">
                <a:solidFill>
                  <a:schemeClr val="accent1">
                    <a:lumMod val="50000"/>
                  </a:schemeClr>
                </a:solidFill>
                <a:effectLst>
                  <a:outerShdw blurRad="50800" dist="38100" dir="2700000" algn="tl" rotWithShape="0">
                    <a:prstClr val="black">
                      <a:alpha val="40000"/>
                    </a:prstClr>
                  </a:outerShdw>
                </a:effectLst>
              </a:rPr>
              <a:t>«liberalismo económico»</a:t>
            </a:r>
            <a:r>
              <a:rPr lang="es-CR" sz="2800" dirty="0">
                <a:effectLst>
                  <a:outerShdw blurRad="50800" dist="38100" dir="2700000" algn="tl" rotWithShape="0">
                    <a:prstClr val="black">
                      <a:alpha val="40000"/>
                    </a:prstClr>
                  </a:outerShdw>
                </a:effectLst>
              </a:rPr>
              <a:t> o </a:t>
            </a:r>
            <a:r>
              <a:rPr lang="es-CR" sz="2800" dirty="0">
                <a:solidFill>
                  <a:schemeClr val="accent1">
                    <a:lumMod val="50000"/>
                  </a:schemeClr>
                </a:solidFill>
                <a:effectLst>
                  <a:outerShdw blurRad="50800" dist="38100" dir="2700000" algn="tl" rotWithShape="0">
                    <a:prstClr val="black">
                      <a:alpha val="40000"/>
                    </a:prstClr>
                  </a:outerShdw>
                </a:effectLst>
              </a:rPr>
              <a:t>«capitalismo»</a:t>
            </a:r>
            <a:r>
              <a:rPr lang="es-CR" sz="2800" dirty="0">
                <a:effectLst>
                  <a:outerShdw blurRad="50800" dist="38100" dir="2700000" algn="tl" rotWithShape="0">
                    <a:prstClr val="black">
                      <a:alpha val="40000"/>
                    </a:prstClr>
                  </a:outerShdw>
                </a:effectLst>
              </a:rPr>
              <a:t> del siglo XX.</a:t>
            </a:r>
          </a:p>
        </p:txBody>
      </p:sp>
      <p:pic>
        <p:nvPicPr>
          <p:cNvPr id="16386" name="Picture 2" descr="http://erichluna.files.wordpress.com/2010/07/mcluh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2636912"/>
            <a:ext cx="2448272" cy="3895725"/>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8725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profesorenlinea.cl/imagengeografia/globalizacion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4861" y="404664"/>
            <a:ext cx="4128120" cy="6486547"/>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457200" y="908720"/>
            <a:ext cx="8229600" cy="5217443"/>
          </a:xfrm>
        </p:spPr>
        <p:txBody>
          <a:bodyPr/>
          <a:lstStyle/>
          <a:p>
            <a:pPr marL="0" indent="0">
              <a:buNone/>
            </a:pPr>
            <a:r>
              <a:rPr lang="es-CR" sz="3000" dirty="0">
                <a:solidFill>
                  <a:schemeClr val="tx1">
                    <a:lumMod val="85000"/>
                    <a:lumOff val="15000"/>
                  </a:schemeClr>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rPr>
              <a:t>Concepto:</a:t>
            </a:r>
          </a:p>
          <a:p>
            <a:r>
              <a:rPr lang="es-CR" sz="2600" dirty="0">
                <a:effectLst>
                  <a:outerShdw blurRad="50800" dist="38100" dir="2700000" algn="tl" rotWithShape="0">
                    <a:prstClr val="black">
                      <a:alpha val="40000"/>
                    </a:prstClr>
                  </a:outerShdw>
                </a:effectLst>
              </a:rPr>
              <a:t>Es un proceso dentro de las estrate</a:t>
            </a:r>
            <a:r>
              <a:rPr lang="es-CR" sz="2600" dirty="0">
                <a:solidFill>
                  <a:schemeClr val="bg1"/>
                </a:solidFill>
                <a:effectLst>
                  <a:outerShdw blurRad="50800" dist="38100" dir="2700000" algn="tl" rotWithShape="0">
                    <a:prstClr val="black">
                      <a:alpha val="40000"/>
                    </a:prstClr>
                  </a:outerShdw>
                </a:effectLst>
              </a:rPr>
              <a:t>gias de expansión del </a:t>
            </a:r>
            <a:r>
              <a:rPr lang="es-CR" sz="2600" dirty="0">
                <a:solidFill>
                  <a:schemeClr val="accent1">
                    <a:lumMod val="50000"/>
                  </a:schemeClr>
                </a:solidFill>
                <a:effectLst>
                  <a:outerShdw blurRad="50800" dist="38100" dir="2700000" algn="tl" rotWithShape="0">
                    <a:prstClr val="black">
                      <a:alpha val="40000"/>
                    </a:prstClr>
                  </a:outerShdw>
                </a:effectLst>
              </a:rPr>
              <a:t>sistema capitalista</a:t>
            </a:r>
            <a:r>
              <a:rPr lang="es-CR" sz="2600" dirty="0">
                <a:effectLst>
                  <a:outerShdw blurRad="50800" dist="38100" dir="2700000" algn="tl" rotWithShape="0">
                    <a:prstClr val="black">
                      <a:alpha val="40000"/>
                    </a:prstClr>
                  </a:outerShdw>
                </a:effectLst>
              </a:rPr>
              <a:t>.</a:t>
            </a:r>
          </a:p>
          <a:p>
            <a:r>
              <a:rPr lang="es-CR" sz="2600" dirty="0">
                <a:effectLst>
                  <a:outerShdw blurRad="50800" dist="38100" dir="2700000" algn="tl" rotWithShape="0">
                    <a:prstClr val="black">
                      <a:alpha val="40000"/>
                    </a:prstClr>
                  </a:outerShdw>
                </a:effectLst>
              </a:rPr>
              <a:t>Se refiere al concepto global que </a:t>
            </a:r>
            <a:r>
              <a:rPr lang="es-CR" sz="2600" dirty="0">
                <a:solidFill>
                  <a:schemeClr val="bg1"/>
                </a:solidFill>
                <a:effectLst>
                  <a:outerShdw blurRad="50800" dist="38100" dir="2700000" algn="tl" rotWithShape="0">
                    <a:prstClr val="black">
                      <a:alpha val="40000"/>
                    </a:prstClr>
                  </a:outerShdw>
                </a:effectLst>
              </a:rPr>
              <a:t>implica una </a:t>
            </a:r>
            <a:r>
              <a:rPr lang="es-CR" sz="2600" dirty="0">
                <a:solidFill>
                  <a:schemeClr val="accent1">
                    <a:lumMod val="50000"/>
                  </a:schemeClr>
                </a:solidFill>
                <a:effectLst>
                  <a:outerShdw blurRad="50800" dist="38100" dir="2700000" algn="tl" rotWithShape="0">
                    <a:prstClr val="black">
                      <a:alpha val="40000"/>
                    </a:prstClr>
                  </a:outerShdw>
                </a:effectLst>
              </a:rPr>
              <a:t>universalización del sistema</a:t>
            </a:r>
            <a:r>
              <a:rPr lang="es-CR" sz="2600" dirty="0">
                <a:effectLst>
                  <a:outerShdw blurRad="50800" dist="38100" dir="2700000" algn="tl" rotWithShape="0">
                    <a:prstClr val="black">
                      <a:alpha val="40000"/>
                    </a:prstClr>
                  </a:outerShdw>
                </a:effectLst>
              </a:rPr>
              <a:t>.</a:t>
            </a:r>
          </a:p>
          <a:p>
            <a:r>
              <a:rPr lang="es-CR" sz="2600" dirty="0">
                <a:effectLst>
                  <a:outerShdw blurRad="50800" dist="38100" dir="2700000" algn="tl" rotWithShape="0">
                    <a:prstClr val="black">
                      <a:alpha val="40000"/>
                    </a:prstClr>
                  </a:outerShdw>
                </a:effectLst>
              </a:rPr>
              <a:t>Esla misma forma de </a:t>
            </a:r>
            <a:r>
              <a:rPr lang="es-CR" sz="2600" dirty="0">
                <a:solidFill>
                  <a:schemeClr val="accent1">
                    <a:lumMod val="50000"/>
                  </a:schemeClr>
                </a:solidFill>
                <a:effectLst>
                  <a:outerShdw blurRad="50800" dist="38100" dir="2700000" algn="tl" rotWithShape="0">
                    <a:prstClr val="black">
                      <a:alpha val="40000"/>
                    </a:prstClr>
                  </a:outerShdw>
                </a:effectLst>
              </a:rPr>
              <a:t>dominación</a:t>
            </a:r>
            <a:r>
              <a:rPr lang="es-CR" sz="2600" dirty="0">
                <a:effectLst>
                  <a:outerShdw blurRad="50800" dist="38100" dir="2700000" algn="tl" rotWithShape="0">
                    <a:prstClr val="black">
                      <a:alpha val="40000"/>
                    </a:prstClr>
                  </a:outerShdw>
                </a:effectLst>
              </a:rPr>
              <a:t> </a:t>
            </a:r>
            <a:r>
              <a:rPr lang="es-CR" sz="2600" dirty="0">
                <a:solidFill>
                  <a:schemeClr val="bg1"/>
                </a:solidFill>
                <a:effectLst>
                  <a:outerShdw blurRad="50800" dist="38100" dir="2700000" algn="tl" rotWithShape="0">
                    <a:prstClr val="black">
                      <a:alpha val="40000"/>
                    </a:prstClr>
                  </a:outerShdw>
                </a:effectLst>
              </a:rPr>
              <a:t>de las grandes </a:t>
            </a:r>
            <a:r>
              <a:rPr lang="es-CR" sz="2600" dirty="0">
                <a:effectLst>
                  <a:outerShdw blurRad="50800" dist="38100" dir="2700000" algn="tl" rotWithShape="0">
                    <a:prstClr val="black">
                      <a:alpha val="40000"/>
                    </a:prstClr>
                  </a:outerShdw>
                </a:effectLst>
              </a:rPr>
              <a:t>potencias, solo con otra denomin</a:t>
            </a:r>
            <a:r>
              <a:rPr lang="es-CR" sz="2600" dirty="0">
                <a:solidFill>
                  <a:schemeClr val="bg1"/>
                </a:solidFill>
                <a:effectLst>
                  <a:outerShdw blurRad="50800" dist="38100" dir="2700000" algn="tl" rotWithShape="0">
                    <a:prstClr val="black">
                      <a:alpha val="40000"/>
                    </a:prstClr>
                  </a:outerShdw>
                </a:effectLst>
              </a:rPr>
              <a:t>ación.</a:t>
            </a:r>
          </a:p>
        </p:txBody>
      </p:sp>
    </p:spTree>
    <p:extLst>
      <p:ext uri="{BB962C8B-B14F-4D97-AF65-F5344CB8AC3E}">
        <p14:creationId xmlns:p14="http://schemas.microsoft.com/office/powerpoint/2010/main" val="21043521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412776"/>
            <a:ext cx="3936437" cy="2952328"/>
          </a:xfrm>
        </p:spPr>
      </p:pic>
      <p:pic>
        <p:nvPicPr>
          <p:cNvPr id="8" name="7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204" y="3429000"/>
            <a:ext cx="4039203" cy="3806949"/>
          </a:xfrm>
          <a:prstGeom prst="rect">
            <a:avLst/>
          </a:prstGeom>
        </p:spPr>
      </p:pic>
    </p:spTree>
    <p:extLst>
      <p:ext uri="{BB962C8B-B14F-4D97-AF65-F5344CB8AC3E}">
        <p14:creationId xmlns:p14="http://schemas.microsoft.com/office/powerpoint/2010/main" val="8129678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estudiossocialesonline.com/wp-content/uploads/2012/08/Globalization_by_Guille369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0"/>
            <a:ext cx="399593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2557" y="152636"/>
            <a:ext cx="5150621" cy="6552728"/>
          </a:xfrm>
        </p:spPr>
        <p:txBody>
          <a:bodyPr>
            <a:scene3d>
              <a:camera prst="orthographicFront"/>
              <a:lightRig rig="threePt" dir="t"/>
            </a:scene3d>
            <a:sp3d extrusionH="57150">
              <a:bevelT w="38100" h="38100"/>
            </a:sp3d>
          </a:bodyPr>
          <a:lstStyle/>
          <a:p>
            <a:pPr marL="0" indent="0" algn="ctr">
              <a:buNone/>
            </a:pPr>
            <a:r>
              <a:rPr lang="es-CR" sz="3000" dirty="0">
                <a:solidFill>
                  <a:schemeClr val="tx1">
                    <a:lumMod val="85000"/>
                    <a:lumOff val="15000"/>
                  </a:schemeClr>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rPr>
              <a:t>Implicaciones Socioeconómicas</a:t>
            </a:r>
          </a:p>
          <a:p>
            <a:r>
              <a:rPr lang="es-CR" sz="2600" dirty="0">
                <a:effectLst>
                  <a:outerShdw blurRad="50800" dist="38100" dir="2700000" algn="tl" rotWithShape="0">
                    <a:prstClr val="black">
                      <a:alpha val="40000"/>
                    </a:prstClr>
                  </a:outerShdw>
                </a:effectLst>
              </a:rPr>
              <a:t>Con la caída del comunismo, el capitalismo se ha convertido en el único sistema económico del planeta, con las consecuencias económicas y sociales, que ello implica.</a:t>
            </a:r>
          </a:p>
          <a:p>
            <a:r>
              <a:rPr lang="es-CR" sz="2600" dirty="0">
                <a:effectLst>
                  <a:outerShdw blurRad="50800" dist="38100" dir="2700000" algn="tl" rotWithShape="0">
                    <a:prstClr val="black">
                      <a:alpha val="40000"/>
                    </a:prstClr>
                  </a:outerShdw>
                </a:effectLst>
              </a:rPr>
              <a:t>La globalización es sinónimo de </a:t>
            </a:r>
            <a:r>
              <a:rPr lang="es-CR" sz="2600" dirty="0">
                <a:solidFill>
                  <a:schemeClr val="accent1">
                    <a:lumMod val="50000"/>
                  </a:schemeClr>
                </a:solidFill>
                <a:effectLst>
                  <a:outerShdw blurRad="50800" dist="38100" dir="2700000" algn="tl" rotWithShape="0">
                    <a:prstClr val="black">
                      <a:alpha val="40000"/>
                    </a:prstClr>
                  </a:outerShdw>
                </a:effectLst>
              </a:rPr>
              <a:t>neoliberalismo</a:t>
            </a:r>
            <a:r>
              <a:rPr lang="es-CR" sz="2600" dirty="0">
                <a:effectLst>
                  <a:outerShdw blurRad="50800" dist="38100" dir="2700000" algn="tl" rotWithShape="0">
                    <a:prstClr val="black">
                      <a:alpha val="40000"/>
                    </a:prstClr>
                  </a:outerShdw>
                </a:effectLst>
              </a:rPr>
              <a:t> (nuevo liberalismo).</a:t>
            </a:r>
          </a:p>
          <a:p>
            <a:r>
              <a:rPr lang="es-CR" sz="2600" dirty="0">
                <a:effectLst>
                  <a:outerShdw blurRad="50800" dist="38100" dir="2700000" algn="tl" rotWithShape="0">
                    <a:prstClr val="black">
                      <a:alpha val="40000"/>
                    </a:prstClr>
                  </a:outerShdw>
                </a:effectLst>
              </a:rPr>
              <a:t>El llamado </a:t>
            </a:r>
            <a:r>
              <a:rPr lang="es-CR" sz="2600" dirty="0">
                <a:solidFill>
                  <a:schemeClr val="accent1">
                    <a:lumMod val="50000"/>
                  </a:schemeClr>
                </a:solidFill>
                <a:effectLst>
                  <a:outerShdw blurRad="50800" dist="38100" dir="2700000" algn="tl" rotWithShape="0">
                    <a:prstClr val="black">
                      <a:alpha val="40000"/>
                    </a:prstClr>
                  </a:outerShdw>
                </a:effectLst>
              </a:rPr>
              <a:t>«capitalismo salvaje</a:t>
            </a:r>
            <a:r>
              <a:rPr lang="es-CR" sz="2600" dirty="0">
                <a:effectLst>
                  <a:outerShdw blurRad="50800" dist="38100" dir="2700000" algn="tl" rotWithShape="0">
                    <a:prstClr val="black">
                      <a:alpha val="40000"/>
                    </a:prstClr>
                  </a:outerShdw>
                </a:effectLst>
              </a:rPr>
              <a:t>), bajo el lema </a:t>
            </a:r>
            <a:r>
              <a:rPr lang="es-CR" sz="2600" dirty="0">
                <a:solidFill>
                  <a:schemeClr val="accent1">
                    <a:lumMod val="50000"/>
                  </a:schemeClr>
                </a:solidFill>
                <a:effectLst>
                  <a:outerShdw blurRad="50800" dist="38100" dir="2700000" algn="tl" rotWithShape="0">
                    <a:prstClr val="black">
                      <a:alpha val="40000"/>
                    </a:prstClr>
                  </a:outerShdw>
                </a:effectLst>
              </a:rPr>
              <a:t>«dejar hacer dejar pasar» </a:t>
            </a:r>
            <a:r>
              <a:rPr lang="es-CR" sz="2600" dirty="0">
                <a:effectLst>
                  <a:outerShdw blurRad="50800" dist="38100" dir="2700000" algn="tl" rotWithShape="0">
                    <a:prstClr val="black">
                      <a:alpha val="40000"/>
                    </a:prstClr>
                  </a:outerShdw>
                </a:effectLst>
              </a:rPr>
              <a:t>produjo mucho sufrimiento en la humanidad.</a:t>
            </a:r>
          </a:p>
        </p:txBody>
      </p:sp>
    </p:spTree>
    <p:extLst>
      <p:ext uri="{BB962C8B-B14F-4D97-AF65-F5344CB8AC3E}">
        <p14:creationId xmlns:p14="http://schemas.microsoft.com/office/powerpoint/2010/main" val="13819070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3.bp.blogspot.com/__wAl84wwAnI/Skk8GotV8HI/AAAAAAAAABE/v6fuMu2mvH4/s400/foto_mund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2" y="-24828"/>
            <a:ext cx="9142218" cy="6903201"/>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4067944" y="116632"/>
            <a:ext cx="4884828" cy="6624736"/>
          </a:xfrm>
        </p:spPr>
        <p:txBody>
          <a:bodyPr>
            <a:normAutofit/>
            <a:scene3d>
              <a:camera prst="orthographicFront"/>
              <a:lightRig rig="threePt" dir="t"/>
            </a:scene3d>
            <a:sp3d extrusionH="57150">
              <a:bevelT w="38100" h="38100"/>
            </a:sp3d>
          </a:bodyPr>
          <a:lstStyle/>
          <a:p>
            <a:pPr marL="0" indent="0" algn="ctr">
              <a:buNone/>
            </a:pPr>
            <a:r>
              <a:rPr lang="es-CR" sz="4000" b="1" dirty="0" smtClean="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rPr>
              <a:t>IMPLICACIONES AMBIENTALES</a:t>
            </a:r>
          </a:p>
          <a:p>
            <a:r>
              <a:rPr lang="es-CR" sz="2600" b="1" dirty="0" smtClean="0">
                <a:solidFill>
                  <a:schemeClr val="bg1"/>
                </a:solidFill>
                <a:effectLst>
                  <a:outerShdw blurRad="50800" dist="38100" dir="2700000" algn="tl" rotWithShape="0">
                    <a:prstClr val="black">
                      <a:alpha val="40000"/>
                    </a:prstClr>
                  </a:outerShdw>
                </a:effectLst>
              </a:rPr>
              <a:t>Los </a:t>
            </a:r>
            <a:r>
              <a:rPr lang="es-CR" sz="2600" b="1" dirty="0">
                <a:solidFill>
                  <a:schemeClr val="bg1"/>
                </a:solidFill>
                <a:effectLst>
                  <a:outerShdw blurRad="50800" dist="38100" dir="2700000" algn="tl" rotWithShape="0">
                    <a:prstClr val="black">
                      <a:alpha val="40000"/>
                    </a:prstClr>
                  </a:outerShdw>
                </a:effectLst>
              </a:rPr>
              <a:t>grandes consorcios comerciales gasta millones en investigaciones científicas y tecnológicas.</a:t>
            </a:r>
          </a:p>
          <a:p>
            <a:r>
              <a:rPr lang="es-CR" sz="2600" b="1" dirty="0">
                <a:solidFill>
                  <a:schemeClr val="bg1"/>
                </a:solidFill>
                <a:effectLst>
                  <a:outerShdw blurRad="50800" dist="38100" dir="2700000" algn="tl" rotWithShape="0">
                    <a:prstClr val="black">
                      <a:alpha val="40000"/>
                    </a:prstClr>
                  </a:outerShdw>
                </a:effectLst>
              </a:rPr>
              <a:t>Muchas de sus fábricas contaminan, en forma acelerada, la atmósfera, el agua, la tierra, entre otros.</a:t>
            </a:r>
          </a:p>
          <a:p>
            <a:r>
              <a:rPr lang="es-CR" sz="2600" b="1" dirty="0">
                <a:solidFill>
                  <a:schemeClr val="bg1"/>
                </a:solidFill>
                <a:effectLst>
                  <a:outerShdw blurRad="50800" dist="38100" dir="2700000" algn="tl" rotWithShape="0">
                    <a:prstClr val="black">
                      <a:alpha val="40000"/>
                    </a:prstClr>
                  </a:outerShdw>
                </a:effectLst>
              </a:rPr>
              <a:t>Además que buscan ubicarse en regiones subdesarrolladas para bajar costos.</a:t>
            </a:r>
          </a:p>
        </p:txBody>
      </p:sp>
    </p:spTree>
    <p:extLst>
      <p:ext uri="{BB962C8B-B14F-4D97-AF65-F5344CB8AC3E}">
        <p14:creationId xmlns:p14="http://schemas.microsoft.com/office/powerpoint/2010/main" val="41835845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mercado.com.ar/online/thum_3_nota_362546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6" y="0"/>
            <a:ext cx="914275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0" y="908720"/>
            <a:ext cx="8911922" cy="3456384"/>
          </a:xfrm>
        </p:spPr>
        <p:txBody>
          <a:bodyPr>
            <a:normAutofit/>
            <a:scene3d>
              <a:camera prst="orthographicFront"/>
              <a:lightRig rig="threePt" dir="t"/>
            </a:scene3d>
            <a:sp3d extrusionH="57150">
              <a:bevelT w="38100" h="38100"/>
            </a:sp3d>
          </a:bodyPr>
          <a:lstStyle/>
          <a:p>
            <a:pPr marL="0" indent="0" algn="ctr">
              <a:buNone/>
            </a:pPr>
            <a:r>
              <a:rPr lang="es-CR" sz="3000" b="1" dirty="0">
                <a:solidFill>
                  <a:srgbClr val="FF0000"/>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rPr>
              <a:t>Implicaciones </a:t>
            </a:r>
            <a:r>
              <a:rPr lang="es-CR" sz="3000" b="1" dirty="0" smtClean="0">
                <a:solidFill>
                  <a:srgbClr val="FF0000"/>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rPr>
              <a:t>Políticas</a:t>
            </a:r>
            <a:endParaRPr lang="es-CR" sz="3000" b="1" dirty="0">
              <a:solidFill>
                <a:srgbClr val="FF0000"/>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endParaRPr>
          </a:p>
          <a:p>
            <a:r>
              <a:rPr lang="es-CR" sz="2600" b="1" dirty="0">
                <a:solidFill>
                  <a:srgbClr val="FF0000"/>
                </a:solidFill>
                <a:effectLst>
                  <a:outerShdw blurRad="50800" dist="38100" dir="2700000" algn="tl" rotWithShape="0">
                    <a:prstClr val="black">
                      <a:alpha val="40000"/>
                    </a:prstClr>
                  </a:outerShdw>
                </a:effectLst>
              </a:rPr>
              <a:t>El Estado Nación ha perdido la capacidad para controlar el fenómeno económico.</a:t>
            </a:r>
          </a:p>
          <a:p>
            <a:r>
              <a:rPr lang="es-CR" sz="2600" b="1" dirty="0">
                <a:solidFill>
                  <a:srgbClr val="FF0000"/>
                </a:solidFill>
                <a:effectLst>
                  <a:outerShdw blurRad="50800" dist="38100" dir="2700000" algn="tl" rotWithShape="0">
                    <a:prstClr val="black">
                      <a:alpha val="40000"/>
                    </a:prstClr>
                  </a:outerShdw>
                </a:effectLst>
              </a:rPr>
              <a:t>Los gobiernos facilitan infraestructura y legislación adecuada para que las empresas o actividades productivas, aumenten su producción al ser eficientes puedan competir en el mercado globalizado.</a:t>
            </a:r>
          </a:p>
        </p:txBody>
      </p:sp>
    </p:spTree>
    <p:extLst>
      <p:ext uri="{BB962C8B-B14F-4D97-AF65-F5344CB8AC3E}">
        <p14:creationId xmlns:p14="http://schemas.microsoft.com/office/powerpoint/2010/main" val="963256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628800"/>
            <a:ext cx="9144000" cy="1143000"/>
          </a:xfrm>
        </p:spPr>
        <p:txBody>
          <a:bodyPr>
            <a:noAutofit/>
            <a:scene3d>
              <a:camera prst="orthographicFront"/>
              <a:lightRig rig="threePt" dir="t"/>
            </a:scene3d>
            <a:sp3d extrusionH="57150">
              <a:bevelT w="38100" h="38100"/>
            </a:sp3d>
          </a:bodyPr>
          <a:lstStyle/>
          <a:p>
            <a:pPr algn="ctr"/>
            <a:r>
              <a:rPr lang="es-CR" sz="3600" dirty="0">
                <a:effectLst>
                  <a:outerShdw blurRad="50800" dist="38100" dir="2700000" algn="tl" rotWithShape="0">
                    <a:prstClr val="black">
                      <a:alpha val="40000"/>
                    </a:prstClr>
                  </a:outerShdw>
                  <a:reflection blurRad="6350" stA="55000" endA="300" endPos="45500" dir="5400000" sy="-100000" algn="bl" rotWithShape="0"/>
                </a:effectLst>
              </a:rPr>
              <a:t>Manifestaciones: Debilitamiento del Estado-Nación, Nueva División de Trabajo, Supremacía del Capital Financiero, Interdependencia, Medios de Comunicación</a:t>
            </a:r>
          </a:p>
        </p:txBody>
      </p:sp>
      <p:sp>
        <p:nvSpPr>
          <p:cNvPr id="3" name="2 Marcador de contenido"/>
          <p:cNvSpPr>
            <a:spLocks noGrp="1"/>
          </p:cNvSpPr>
          <p:nvPr>
            <p:ph idx="1"/>
          </p:nvPr>
        </p:nvSpPr>
        <p:spPr>
          <a:xfrm>
            <a:off x="457200" y="3140968"/>
            <a:ext cx="8229600" cy="2985195"/>
          </a:xfrm>
        </p:spPr>
        <p:txBody>
          <a:bodyPr>
            <a:normAutofit fontScale="92500"/>
          </a:bodyPr>
          <a:lstStyle/>
          <a:p>
            <a:pPr marL="0" indent="0">
              <a:buNone/>
            </a:pPr>
            <a:r>
              <a:rPr lang="es-CR" sz="3000" dirty="0">
                <a:solidFill>
                  <a:schemeClr val="tx1">
                    <a:lumMod val="85000"/>
                    <a:lumOff val="15000"/>
                  </a:schemeClr>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rPr>
              <a:t>Debilitamiento del Estado-Nación:</a:t>
            </a:r>
          </a:p>
          <a:p>
            <a:r>
              <a:rPr lang="es-CR" sz="2600" dirty="0">
                <a:effectLst>
                  <a:outerShdw blurRad="50800" dist="38100" dir="2700000" algn="tl" rotWithShape="0">
                    <a:prstClr val="black">
                      <a:alpha val="40000"/>
                    </a:prstClr>
                  </a:outerShdw>
                </a:effectLst>
              </a:rPr>
              <a:t>Con una economía globalizada; se llega a poner en duda la idea de autonomía y soberanía de los Estados.</a:t>
            </a:r>
          </a:p>
          <a:p>
            <a:r>
              <a:rPr lang="es-CR" sz="2600" dirty="0">
                <a:effectLst>
                  <a:outerShdw blurRad="50800" dist="38100" dir="2700000" algn="tl" rotWithShape="0">
                    <a:prstClr val="black">
                      <a:alpha val="40000"/>
                    </a:prstClr>
                  </a:outerShdw>
                </a:effectLst>
              </a:rPr>
              <a:t>Es importante que el Estado utilice en forma inteligente sus recurso; elimine burocracia, modernice sus instituciones, y tenga funcionarios capaces de negociar en forma inteligente las reglas del comercio internacional.</a:t>
            </a:r>
          </a:p>
        </p:txBody>
      </p:sp>
    </p:spTree>
    <p:extLst>
      <p:ext uri="{BB962C8B-B14F-4D97-AF65-F5344CB8AC3E}">
        <p14:creationId xmlns:p14="http://schemas.microsoft.com/office/powerpoint/2010/main" val="37167476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548680"/>
            <a:ext cx="5400600" cy="5577483"/>
          </a:xfrm>
        </p:spPr>
        <p:txBody>
          <a:bodyPr/>
          <a:lstStyle/>
          <a:p>
            <a:pPr marL="0" indent="0" algn="ctr">
              <a:buNone/>
            </a:pPr>
            <a:r>
              <a:rPr lang="es-CR" sz="3000" dirty="0">
                <a:solidFill>
                  <a:schemeClr val="tx1">
                    <a:lumMod val="85000"/>
                    <a:lumOff val="15000"/>
                  </a:schemeClr>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rPr>
              <a:t>Nueva División de Trabajo</a:t>
            </a:r>
          </a:p>
          <a:p>
            <a:r>
              <a:rPr lang="es-CR" sz="2600" dirty="0">
                <a:effectLst>
                  <a:outerShdw blurRad="50800" dist="38100" dir="2700000" algn="tl" rotWithShape="0">
                    <a:prstClr val="black">
                      <a:alpha val="40000"/>
                    </a:prstClr>
                  </a:outerShdw>
                </a:effectLst>
              </a:rPr>
              <a:t>La globalización ha desplazado a un segundo plano la industria.</a:t>
            </a:r>
          </a:p>
          <a:p>
            <a:r>
              <a:rPr lang="es-CR" sz="2600" dirty="0">
                <a:effectLst>
                  <a:outerShdw blurRad="50800" dist="38100" dir="2700000" algn="tl" rotWithShape="0">
                    <a:prstClr val="black">
                      <a:alpha val="40000"/>
                    </a:prstClr>
                  </a:outerShdw>
                </a:effectLst>
              </a:rPr>
              <a:t>La producción de servicios la ha superado actualmente.</a:t>
            </a:r>
          </a:p>
          <a:p>
            <a:r>
              <a:rPr lang="es-CR" sz="2600" dirty="0">
                <a:effectLst>
                  <a:outerShdw blurRad="50800" dist="38100" dir="2700000" algn="tl" rotWithShape="0">
                    <a:prstClr val="black">
                      <a:alpha val="40000"/>
                    </a:prstClr>
                  </a:outerShdw>
                </a:effectLst>
              </a:rPr>
              <a:t>Los insumos de origen sintético y de laboratorios técnicos están sustituyendo al proceso intensivo de mano de obra y materias primas naturales.</a:t>
            </a:r>
          </a:p>
        </p:txBody>
      </p:sp>
      <p:pic>
        <p:nvPicPr>
          <p:cNvPr id="21506" name="Picture 2" descr="http://recursostic.educacion.es/secundaria/edad/3esohistoria/quincena3/imagenes3/q3_contenidos_5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268760"/>
            <a:ext cx="3257550" cy="3168352"/>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2305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4.bp.blogspot.com/_yCN-rWRiHaQ/SAnz6gHuJCI/AAAAAAAAABo/6gHylwrVwUI/s400/economia+mundi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4005064"/>
            <a:ext cx="3619500" cy="27146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323528" y="-14242"/>
            <a:ext cx="8229600" cy="4713387"/>
          </a:xfrm>
        </p:spPr>
        <p:txBody>
          <a:bodyPr>
            <a:scene3d>
              <a:camera prst="orthographicFront"/>
              <a:lightRig rig="threePt" dir="t"/>
            </a:scene3d>
            <a:sp3d extrusionH="57150">
              <a:bevelT w="38100" h="38100"/>
            </a:sp3d>
          </a:bodyPr>
          <a:lstStyle/>
          <a:p>
            <a:pPr marL="0" indent="0">
              <a:buNone/>
            </a:pPr>
            <a:r>
              <a:rPr lang="es-CR" sz="3000" dirty="0">
                <a:solidFill>
                  <a:schemeClr val="tx1">
                    <a:lumMod val="85000"/>
                    <a:lumOff val="15000"/>
                  </a:schemeClr>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rPr>
              <a:t>Supremacía del Capital Financiero</a:t>
            </a:r>
          </a:p>
          <a:p>
            <a:r>
              <a:rPr lang="es-CR" sz="2600" dirty="0">
                <a:effectLst>
                  <a:outerShdw blurRad="50800" dist="38100" dir="2700000" algn="tl" rotWithShape="0">
                    <a:prstClr val="black">
                      <a:alpha val="40000"/>
                    </a:prstClr>
                  </a:outerShdw>
                </a:effectLst>
              </a:rPr>
              <a:t>Aunque existen organismos internacionales  que prestan dinero como el Banco Mundial, los países pobres cada vez aumentan su deuda externa.</a:t>
            </a:r>
          </a:p>
          <a:p>
            <a:r>
              <a:rPr lang="es-CR" sz="2600" dirty="0">
                <a:effectLst>
                  <a:outerShdw blurRad="50800" dist="38100" dir="2700000" algn="tl" rotWithShape="0">
                    <a:prstClr val="black">
                      <a:alpha val="40000"/>
                    </a:prstClr>
                  </a:outerShdw>
                </a:effectLst>
              </a:rPr>
              <a:t>El dinero de estos organismos proviene delos países ricos, de manera que es un negocio.</a:t>
            </a:r>
          </a:p>
          <a:p>
            <a:r>
              <a:rPr lang="es-CR" sz="2600" dirty="0">
                <a:effectLst>
                  <a:outerShdw blurRad="50800" dist="38100" dir="2700000" algn="tl" rotWithShape="0">
                    <a:prstClr val="black">
                      <a:alpha val="40000"/>
                    </a:prstClr>
                  </a:outerShdw>
                </a:effectLst>
              </a:rPr>
              <a:t>El comercio desigual produce competencias desleales.</a:t>
            </a:r>
          </a:p>
        </p:txBody>
      </p:sp>
    </p:spTree>
    <p:extLst>
      <p:ext uri="{BB962C8B-B14F-4D97-AF65-F5344CB8AC3E}">
        <p14:creationId xmlns:p14="http://schemas.microsoft.com/office/powerpoint/2010/main" val="16098153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20688"/>
            <a:ext cx="5338936" cy="5505475"/>
          </a:xfrm>
        </p:spPr>
        <p:txBody>
          <a:bodyPr>
            <a:normAutofit fontScale="92500" lnSpcReduction="10000"/>
          </a:bodyPr>
          <a:lstStyle/>
          <a:p>
            <a:pPr marL="0" indent="0" algn="ctr">
              <a:buNone/>
            </a:pPr>
            <a:r>
              <a:rPr lang="es-CR" sz="3000" dirty="0">
                <a:solidFill>
                  <a:schemeClr val="tx1">
                    <a:lumMod val="85000"/>
                    <a:lumOff val="15000"/>
                  </a:schemeClr>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rPr>
              <a:t>Interdependencia</a:t>
            </a:r>
          </a:p>
          <a:p>
            <a:r>
              <a:rPr lang="es-CR" sz="2600" dirty="0">
                <a:effectLst>
                  <a:outerShdw blurRad="50800" dist="38100" dir="2700000" algn="tl" rotWithShape="0">
                    <a:prstClr val="black">
                      <a:alpha val="40000"/>
                    </a:prstClr>
                  </a:outerShdw>
                </a:effectLst>
              </a:rPr>
              <a:t>Con la globalización las economías nacionales están obligadas a unirse al mercado mundial, de lo contrario quedan rezagadas.</a:t>
            </a:r>
          </a:p>
          <a:p>
            <a:r>
              <a:rPr lang="es-CR" sz="2600" dirty="0">
                <a:effectLst>
                  <a:outerShdw blurRad="50800" dist="38100" dir="2700000" algn="tl" rotWithShape="0">
                    <a:prstClr val="black">
                      <a:alpha val="40000"/>
                    </a:prstClr>
                  </a:outerShdw>
                </a:effectLst>
              </a:rPr>
              <a:t>La interdependencia es recíproca, porque se produce además entre las empresas; por ejemplo, grandes empresas necesitan e otras para poder terminar sus productos.</a:t>
            </a:r>
          </a:p>
          <a:p>
            <a:r>
              <a:rPr lang="es-CR" sz="2600" dirty="0">
                <a:effectLst>
                  <a:outerShdw blurRad="50800" dist="38100" dir="2700000" algn="tl" rotWithShape="0">
                    <a:prstClr val="black">
                      <a:alpha val="40000"/>
                    </a:prstClr>
                  </a:outerShdw>
                </a:effectLst>
              </a:rPr>
              <a:t>Países ricos necesitan bajar costos instalándose en países subdesarrollados, obteniendo; mano de obra barata, servicios de agua y luz, entre otros.</a:t>
            </a:r>
          </a:p>
        </p:txBody>
      </p:sp>
      <p:pic>
        <p:nvPicPr>
          <p:cNvPr id="23554" name="Picture 2" descr="http://www.pagina12.com.ar/2000/suple/psico/00-08/00-08-24/psico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908720"/>
            <a:ext cx="3240360" cy="52565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5981773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476672"/>
            <a:ext cx="5328592" cy="6120680"/>
          </a:xfrm>
        </p:spPr>
        <p:txBody>
          <a:bodyPr>
            <a:normAutofit lnSpcReduction="10000"/>
          </a:bodyPr>
          <a:lstStyle/>
          <a:p>
            <a:pPr marL="0" indent="0" algn="ctr">
              <a:buNone/>
            </a:pPr>
            <a:r>
              <a:rPr lang="es-CR" sz="3000" dirty="0">
                <a:solidFill>
                  <a:schemeClr val="tx1">
                    <a:lumMod val="85000"/>
                    <a:lumOff val="15000"/>
                  </a:schemeClr>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rPr>
              <a:t>Medios de Comunicación</a:t>
            </a:r>
          </a:p>
          <a:p>
            <a:r>
              <a:rPr lang="es-CR" sz="2600" dirty="0">
                <a:effectLst>
                  <a:outerShdw blurRad="50800" dist="38100" dir="2700000" algn="tl" rotWithShape="0">
                    <a:prstClr val="black">
                      <a:alpha val="40000"/>
                    </a:prstClr>
                  </a:outerShdw>
                </a:effectLst>
              </a:rPr>
              <a:t>Con la globalización de la información se está produciendo una transculturación.</a:t>
            </a:r>
          </a:p>
          <a:p>
            <a:r>
              <a:rPr lang="es-CR" sz="2600" dirty="0">
                <a:effectLst>
                  <a:outerShdw blurRad="50800" dist="38100" dir="2700000" algn="tl" rotWithShape="0">
                    <a:prstClr val="black">
                      <a:alpha val="40000"/>
                    </a:prstClr>
                  </a:outerShdw>
                </a:effectLst>
              </a:rPr>
              <a:t>Se propicia un idioma, una moneda y unas costumbres universales.</a:t>
            </a:r>
          </a:p>
          <a:p>
            <a:r>
              <a:rPr lang="es-CR" sz="2600" dirty="0">
                <a:effectLst>
                  <a:outerShdw blurRad="50800" dist="38100" dir="2700000" algn="tl" rotWithShape="0">
                    <a:prstClr val="black">
                      <a:alpha val="40000"/>
                    </a:prstClr>
                  </a:outerShdw>
                </a:effectLst>
              </a:rPr>
              <a:t>De esta manera las naciones tienden a perder su cultura y su identidad.</a:t>
            </a:r>
          </a:p>
          <a:p>
            <a:r>
              <a:rPr lang="es-CR" sz="2600" dirty="0">
                <a:effectLst>
                  <a:outerShdw blurRad="50800" dist="38100" dir="2700000" algn="tl" rotWithShape="0">
                    <a:prstClr val="black">
                      <a:alpha val="40000"/>
                    </a:prstClr>
                  </a:outerShdw>
                </a:effectLst>
              </a:rPr>
              <a:t>Una de las características de la sociedad actual es la gran cantidad de medios de comunicación(televisores, radio, celulares, computadores, etc.)</a:t>
            </a:r>
          </a:p>
        </p:txBody>
      </p:sp>
      <p:pic>
        <p:nvPicPr>
          <p:cNvPr id="24578" name="Picture 2" descr="http://chilechilelindo.bligoo.cl/media/users/14/711600/images/public/97675/globalizacion.jpg?v=13118704372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836712"/>
            <a:ext cx="3312368" cy="55461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3807588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83568" y="2636912"/>
            <a:ext cx="7776864" cy="2808312"/>
          </a:xfrm>
        </p:spPr>
        <p:txBody>
          <a:bodyPr/>
          <a:lstStyle/>
          <a:p>
            <a:r>
              <a:rPr lang="es-CR" sz="2800" dirty="0" smtClean="0">
                <a:effectLst>
                  <a:outerShdw blurRad="50800" dist="38100" dir="2700000" algn="tl" rotWithShape="0">
                    <a:prstClr val="black">
                      <a:alpha val="40000"/>
                    </a:prstClr>
                  </a:outerShdw>
                  <a:reflection blurRad="6350" stA="55000" endA="300" endPos="45500" dir="5400000" sy="-100000" algn="bl" rotWithShape="0"/>
                </a:effectLst>
                <a:latin typeface="Bernard MT Condensed" pitchFamily="18" charset="0"/>
              </a:rPr>
              <a:t>Objetivo</a:t>
            </a:r>
          </a:p>
          <a:p>
            <a:pPr marL="0" indent="0" algn="just">
              <a:buNone/>
            </a:pPr>
            <a:r>
              <a:rPr lang="es-CR" sz="2300" dirty="0" smtClean="0">
                <a:effectLst>
                  <a:outerShdw blurRad="50800" dist="38100" dir="2700000" algn="tl" rotWithShape="0">
                    <a:prstClr val="black">
                      <a:alpha val="40000"/>
                    </a:prstClr>
                  </a:outerShdw>
                </a:effectLst>
                <a:latin typeface="Comic Sans MS" pitchFamily="66" charset="0"/>
              </a:rPr>
              <a:t>Inferir las consecuencias socioeconómicas y ambientales de la revolución científica y tecnológica.</a:t>
            </a:r>
            <a:endParaRPr lang="es-CR" sz="2300" dirty="0">
              <a:effectLst>
                <a:outerShdw blurRad="50800" dist="38100" dir="2700000" algn="tl" rotWithShape="0">
                  <a:prstClr val="black">
                    <a:alpha val="40000"/>
                  </a:prstClr>
                </a:outerShdw>
              </a:effectLst>
              <a:latin typeface="Comic Sans MS" pitchFamily="66" charset="0"/>
            </a:endParaRPr>
          </a:p>
        </p:txBody>
      </p:sp>
      <p:sp>
        <p:nvSpPr>
          <p:cNvPr id="2" name="1 Título"/>
          <p:cNvSpPr>
            <a:spLocks noGrp="1"/>
          </p:cNvSpPr>
          <p:nvPr>
            <p:ph type="title"/>
          </p:nvPr>
        </p:nvSpPr>
        <p:spPr>
          <a:xfrm>
            <a:off x="1115616" y="1124744"/>
            <a:ext cx="7416824" cy="1368152"/>
          </a:xfrm>
        </p:spPr>
        <p:txBody>
          <a:bodyPr>
            <a:normAutofit fontScale="90000"/>
          </a:bodyPr>
          <a:lstStyle/>
          <a:p>
            <a:pPr algn="ctr"/>
            <a:r>
              <a:rPr lang="es-CR" sz="4400" dirty="0" smtClean="0">
                <a:effectLst>
                  <a:outerShdw blurRad="50800" dist="38100" dir="2700000" algn="tl" rotWithShape="0">
                    <a:prstClr val="black">
                      <a:alpha val="40000"/>
                    </a:prstClr>
                  </a:outerShdw>
                  <a:reflection blurRad="6350" stA="55000" endA="300" endPos="45500" dir="5400000" sy="-100000" algn="bl" rotWithShape="0"/>
                </a:effectLst>
                <a:latin typeface="Bernard MT Condensed" pitchFamily="18" charset="0"/>
              </a:rPr>
              <a:t>La Revolución Científica y Tecnológica</a:t>
            </a:r>
            <a:endParaRPr lang="es-CR" sz="4400" dirty="0">
              <a:effectLst>
                <a:outerShdw blurRad="50800" dist="38100" dir="2700000" algn="tl" rotWithShape="0">
                  <a:prstClr val="black">
                    <a:alpha val="40000"/>
                  </a:prstClr>
                </a:outerShdw>
                <a:reflection blurRad="6350" stA="55000" endA="300" endPos="45500" dir="5400000" sy="-100000" algn="bl" rotWithShape="0"/>
              </a:effectLst>
              <a:latin typeface="Bernard MT Condensed" pitchFamily="18" charset="0"/>
            </a:endParaRPr>
          </a:p>
        </p:txBody>
      </p:sp>
    </p:spTree>
    <p:extLst>
      <p:ext uri="{BB962C8B-B14F-4D97-AF65-F5344CB8AC3E}">
        <p14:creationId xmlns:p14="http://schemas.microsoft.com/office/powerpoint/2010/main" val="119119342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limanorte.files.wordpress.com/2010/04/nanotecnolog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36912"/>
            <a:ext cx="9144000" cy="42126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755576" y="2636912"/>
            <a:ext cx="7797552" cy="3993307"/>
          </a:xfrm>
        </p:spPr>
        <p:txBody>
          <a:bodyPr>
            <a:normAutofit/>
          </a:bodyPr>
          <a:lstStyle/>
          <a:p>
            <a:pPr algn="just"/>
            <a:r>
              <a:rPr lang="es-CR" sz="2300" dirty="0">
                <a:effectLst>
                  <a:outerShdw blurRad="50800" dist="38100" dir="2700000" algn="tl" rotWithShape="0">
                    <a:prstClr val="black">
                      <a:alpha val="40000"/>
                    </a:prstClr>
                  </a:outerShdw>
                </a:effectLst>
                <a:latin typeface="Comic Sans MS" pitchFamily="66" charset="0"/>
              </a:rPr>
              <a:t>En la vida cotidiana actual la influencia que </a:t>
            </a:r>
            <a:r>
              <a:rPr lang="es-CR" sz="2300" dirty="0">
                <a:solidFill>
                  <a:schemeClr val="bg1"/>
                </a:solidFill>
                <a:effectLst>
                  <a:outerShdw blurRad="50800" dist="38100" dir="2700000" algn="tl" rotWithShape="0">
                    <a:prstClr val="black">
                      <a:alpha val="40000"/>
                    </a:prstClr>
                  </a:outerShdw>
                </a:effectLst>
                <a:latin typeface="Comic Sans MS" pitchFamily="66" charset="0"/>
              </a:rPr>
              <a:t>tiene la </a:t>
            </a:r>
            <a:r>
              <a:rPr lang="es-CR" sz="2300" dirty="0">
                <a:effectLst>
                  <a:outerShdw blurRad="50800" dist="38100" dir="2700000" algn="tl" rotWithShape="0">
                    <a:prstClr val="black">
                      <a:alpha val="40000"/>
                    </a:prstClr>
                  </a:outerShdw>
                </a:effectLst>
                <a:latin typeface="Comic Sans MS" pitchFamily="66" charset="0"/>
              </a:rPr>
              <a:t>ciencia y la tecnología es indiscutible.</a:t>
            </a:r>
          </a:p>
          <a:p>
            <a:pPr algn="just"/>
            <a:r>
              <a:rPr lang="es-CR" sz="2300" dirty="0">
                <a:effectLst>
                  <a:outerShdw blurRad="50800" dist="38100" dir="2700000" algn="tl" rotWithShape="0">
                    <a:prstClr val="black">
                      <a:alpha val="40000"/>
                    </a:prstClr>
                  </a:outerShdw>
                </a:effectLst>
                <a:latin typeface="Comic Sans MS" pitchFamily="66" charset="0"/>
              </a:rPr>
              <a:t>Mediante dicha revolución, las </a:t>
            </a:r>
            <a:r>
              <a:rPr lang="es-CR" sz="2300" dirty="0">
                <a:solidFill>
                  <a:schemeClr val="bg1"/>
                </a:solidFill>
                <a:effectLst>
                  <a:outerShdw blurRad="50800" dist="38100" dir="2700000" algn="tl" rotWithShape="0">
                    <a:prstClr val="black">
                      <a:alpha val="40000"/>
                    </a:prstClr>
                  </a:outerShdw>
                </a:effectLst>
                <a:latin typeface="Comic Sans MS" pitchFamily="66" charset="0"/>
              </a:rPr>
              <a:t>computadoras han ayudado </a:t>
            </a:r>
            <a:r>
              <a:rPr lang="es-CR" sz="2300" dirty="0">
                <a:effectLst>
                  <a:outerShdw blurRad="50800" dist="38100" dir="2700000" algn="tl" rotWithShape="0">
                    <a:prstClr val="black">
                      <a:alpha val="40000"/>
                    </a:prstClr>
                  </a:outerShdw>
                </a:effectLst>
                <a:latin typeface="Comic Sans MS" pitchFamily="66" charset="0"/>
              </a:rPr>
              <a:t>al análisis de ADN, las distorsi</a:t>
            </a:r>
            <a:r>
              <a:rPr lang="es-CR" sz="2300" dirty="0">
                <a:solidFill>
                  <a:schemeClr val="bg1"/>
                </a:solidFill>
                <a:effectLst>
                  <a:outerShdw blurRad="50800" dist="38100" dir="2700000" algn="tl" rotWithShape="0">
                    <a:prstClr val="black">
                      <a:alpha val="40000"/>
                    </a:prstClr>
                  </a:outerShdw>
                </a:effectLst>
                <a:latin typeface="Comic Sans MS" pitchFamily="66" charset="0"/>
              </a:rPr>
              <a:t>ones oceánicas y </a:t>
            </a:r>
            <a:r>
              <a:rPr lang="es-CR" sz="2300" dirty="0">
                <a:effectLst>
                  <a:outerShdw blurRad="50800" dist="38100" dir="2700000" algn="tl" rotWithShape="0">
                    <a:prstClr val="black">
                      <a:alpha val="40000"/>
                    </a:prstClr>
                  </a:outerShdw>
                </a:effectLst>
                <a:latin typeface="Comic Sans MS" pitchFamily="66" charset="0"/>
              </a:rPr>
              <a:t>espaciales.</a:t>
            </a:r>
          </a:p>
          <a:p>
            <a:pPr algn="just"/>
            <a:r>
              <a:rPr lang="es-CR" sz="2300" dirty="0">
                <a:effectLst>
                  <a:outerShdw blurRad="50800" dist="38100" dir="2700000" algn="tl" rotWithShape="0">
                    <a:prstClr val="black">
                      <a:alpha val="40000"/>
                    </a:prstClr>
                  </a:outerShdw>
                </a:effectLst>
                <a:latin typeface="Comic Sans MS" pitchFamily="66" charset="0"/>
              </a:rPr>
              <a:t>Se crean microchips como répli</a:t>
            </a:r>
            <a:r>
              <a:rPr lang="es-CR" sz="2300" dirty="0">
                <a:solidFill>
                  <a:schemeClr val="bg1"/>
                </a:solidFill>
                <a:effectLst>
                  <a:outerShdw blurRad="50800" dist="38100" dir="2700000" algn="tl" rotWithShape="0">
                    <a:prstClr val="black">
                      <a:alpha val="40000"/>
                    </a:prstClr>
                  </a:outerShdw>
                </a:effectLst>
                <a:latin typeface="Comic Sans MS" pitchFamily="66" charset="0"/>
              </a:rPr>
              <a:t>ca del cerebro humano </a:t>
            </a:r>
            <a:r>
              <a:rPr lang="es-CR" sz="2300" dirty="0">
                <a:effectLst>
                  <a:outerShdw blurRad="50800" dist="38100" dir="2700000" algn="tl" rotWithShape="0">
                    <a:prstClr val="black">
                      <a:alpha val="40000"/>
                    </a:prstClr>
                  </a:outerShdw>
                </a:effectLst>
                <a:latin typeface="Comic Sans MS" pitchFamily="66" charset="0"/>
              </a:rPr>
              <a:t>para aumentar la productividad </a:t>
            </a:r>
            <a:r>
              <a:rPr lang="es-CR" sz="2300" dirty="0">
                <a:solidFill>
                  <a:schemeClr val="bg1"/>
                </a:solidFill>
                <a:effectLst>
                  <a:outerShdw blurRad="50800" dist="38100" dir="2700000" algn="tl" rotWithShape="0">
                    <a:prstClr val="black">
                      <a:alpha val="40000"/>
                    </a:prstClr>
                  </a:outerShdw>
                </a:effectLst>
                <a:latin typeface="Comic Sans MS" pitchFamily="66" charset="0"/>
              </a:rPr>
              <a:t>industrial.</a:t>
            </a:r>
          </a:p>
          <a:p>
            <a:pPr algn="just"/>
            <a:r>
              <a:rPr lang="es-CR" sz="2300" dirty="0">
                <a:effectLst>
                  <a:outerShdw blurRad="50800" dist="38100" dir="2700000" algn="tl" rotWithShape="0">
                    <a:prstClr val="black">
                      <a:alpha val="40000"/>
                    </a:prstClr>
                  </a:outerShdw>
                </a:effectLst>
                <a:latin typeface="Comic Sans MS" pitchFamily="66" charset="0"/>
              </a:rPr>
              <a:t>Pero el crecimiento industrial p</a:t>
            </a:r>
            <a:r>
              <a:rPr lang="es-CR" sz="2300" dirty="0">
                <a:solidFill>
                  <a:schemeClr val="bg1"/>
                </a:solidFill>
                <a:effectLst>
                  <a:outerShdw blurRad="50800" dist="38100" dir="2700000" algn="tl" rotWithShape="0">
                    <a:prstClr val="black">
                      <a:alpha val="40000"/>
                    </a:prstClr>
                  </a:outerShdw>
                </a:effectLst>
                <a:latin typeface="Comic Sans MS" pitchFamily="66" charset="0"/>
              </a:rPr>
              <a:t>one en peligro el medio </a:t>
            </a:r>
            <a:r>
              <a:rPr lang="es-CR" sz="2300" dirty="0">
                <a:effectLst>
                  <a:outerShdw blurRad="50800" dist="38100" dir="2700000" algn="tl" rotWithShape="0">
                    <a:prstClr val="black">
                      <a:alpha val="40000"/>
                    </a:prstClr>
                  </a:outerShdw>
                </a:effectLst>
                <a:latin typeface="Comic Sans MS" pitchFamily="66" charset="0"/>
              </a:rPr>
              <a:t>ambiente.</a:t>
            </a:r>
          </a:p>
        </p:txBody>
      </p:sp>
      <p:sp>
        <p:nvSpPr>
          <p:cNvPr id="2" name="1 Título"/>
          <p:cNvSpPr>
            <a:spLocks noGrp="1"/>
          </p:cNvSpPr>
          <p:nvPr>
            <p:ph type="title"/>
          </p:nvPr>
        </p:nvSpPr>
        <p:spPr>
          <a:xfrm>
            <a:off x="395536" y="980728"/>
            <a:ext cx="8229600" cy="1143000"/>
          </a:xfrm>
        </p:spPr>
        <p:txBody>
          <a:bodyPr>
            <a:noAutofit/>
          </a:bodyPr>
          <a:lstStyle/>
          <a:p>
            <a:pPr algn="ctr"/>
            <a:r>
              <a:rPr lang="es-CR" sz="4000" dirty="0">
                <a:effectLst>
                  <a:outerShdw blurRad="50800" dist="38100" dir="2700000" algn="tl" rotWithShape="0">
                    <a:prstClr val="black">
                      <a:alpha val="40000"/>
                    </a:prstClr>
                  </a:outerShdw>
                  <a:reflection blurRad="6350" stA="55000" endA="300" endPos="45500" dir="5400000" sy="-100000" algn="bl" rotWithShape="0"/>
                </a:effectLst>
                <a:latin typeface="Bernard MT Condensed" pitchFamily="18" charset="0"/>
              </a:rPr>
              <a:t>La Revolución Científica y Tecnológica: Consecuencias Socioeconómicas y Ambientales</a:t>
            </a:r>
          </a:p>
        </p:txBody>
      </p:sp>
    </p:spTree>
    <p:extLst>
      <p:ext uri="{BB962C8B-B14F-4D97-AF65-F5344CB8AC3E}">
        <p14:creationId xmlns:p14="http://schemas.microsoft.com/office/powerpoint/2010/main" val="30870525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387427394"/>
              </p:ext>
            </p:extLst>
          </p:nvPr>
        </p:nvGraphicFramePr>
        <p:xfrm>
          <a:off x="0" y="1412776"/>
          <a:ext cx="9036496" cy="4464496"/>
        </p:xfrm>
        <a:graphic>
          <a:graphicData uri="http://schemas.openxmlformats.org/drawingml/2006/table">
            <a:tbl>
              <a:tblPr firstRow="1" bandRow="1">
                <a:tableStyleId>{2D5ABB26-0587-4C30-8999-92F81FD0307C}</a:tableStyleId>
              </a:tblPr>
              <a:tblGrid>
                <a:gridCol w="2259124"/>
                <a:gridCol w="2259124"/>
                <a:gridCol w="2259124"/>
                <a:gridCol w="2259124"/>
              </a:tblGrid>
              <a:tr h="669673">
                <a:tc gridSpan="4">
                  <a:txBody>
                    <a:bodyPr/>
                    <a:lstStyle/>
                    <a:p>
                      <a:pPr algn="ctr"/>
                      <a:r>
                        <a:rPr lang="es-CR" sz="3600" b="0" dirty="0" smtClean="0">
                          <a:ln>
                            <a:solidFill>
                              <a:schemeClr val="tx1"/>
                            </a:solidFill>
                          </a:ln>
                          <a:effectLst/>
                        </a:rPr>
                        <a:t>OPEP</a:t>
                      </a:r>
                      <a:endParaRPr lang="es-CR" sz="3600" b="0" dirty="0">
                        <a:ln>
                          <a:solidFill>
                            <a:schemeClr val="tx1"/>
                          </a:solidFill>
                        </a:ln>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6450">
                <a:tc>
                  <a:txBody>
                    <a:bodyPr/>
                    <a:lstStyle/>
                    <a:p>
                      <a:pPr algn="ctr"/>
                      <a:r>
                        <a:rPr lang="es-CR" sz="1800" dirty="0" smtClean="0"/>
                        <a:t>Significado</a:t>
                      </a:r>
                      <a:endParaRPr lang="es-CR"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CR" sz="1800" dirty="0" smtClean="0"/>
                        <a:t>Integrantes</a:t>
                      </a:r>
                      <a:endParaRPr lang="es-CR"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CR" sz="1800" dirty="0" smtClean="0"/>
                        <a:t>Características</a:t>
                      </a:r>
                      <a:endParaRPr lang="es-CR"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CR" sz="1800" dirty="0" smtClean="0"/>
                        <a:t>Funciones</a:t>
                      </a:r>
                      <a:endParaRPr lang="es-CR"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348373">
                <a:tc>
                  <a:txBody>
                    <a:bodyPr/>
                    <a:lstStyle/>
                    <a:p>
                      <a:r>
                        <a:rPr lang="es-CR" sz="1600" dirty="0" smtClean="0"/>
                        <a:t>Organización</a:t>
                      </a:r>
                      <a:r>
                        <a:rPr lang="es-CR" sz="1600" baseline="0" dirty="0" smtClean="0"/>
                        <a:t> de Países Exportadores de Petróleo.</a:t>
                      </a:r>
                      <a:endParaRPr lang="es-C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CR" sz="1600" dirty="0" smtClean="0"/>
                        <a:t>Miembros</a:t>
                      </a:r>
                      <a:r>
                        <a:rPr lang="es-CR" sz="1600" baseline="0" dirty="0" smtClean="0"/>
                        <a:t> Actuales:</a:t>
                      </a:r>
                    </a:p>
                    <a:p>
                      <a:r>
                        <a:rPr lang="es-CR" sz="1600" baseline="0" dirty="0" smtClean="0"/>
                        <a:t>Argelia, Angola, Ecuador, Irán, Irak, Kuwait, Libia, Nigeria, Catar, Arabia Saudita, Emiratos Árabes Unidos, Venezuela</a:t>
                      </a:r>
                    </a:p>
                    <a:p>
                      <a:r>
                        <a:rPr lang="es-CR" sz="1600" baseline="0" dirty="0" smtClean="0"/>
                        <a:t>Ex Miembros:</a:t>
                      </a:r>
                    </a:p>
                    <a:p>
                      <a:r>
                        <a:rPr lang="es-CR" sz="1600" baseline="0" dirty="0" smtClean="0"/>
                        <a:t>Gabón, Indonesia.</a:t>
                      </a:r>
                      <a:endParaRPr lang="es-C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CR" sz="1600" dirty="0" smtClean="0"/>
                        <a:t>-Se fundo en 1960 en Bagdad.</a:t>
                      </a:r>
                    </a:p>
                    <a:p>
                      <a:r>
                        <a:rPr lang="es-CR" sz="1600" dirty="0" smtClean="0"/>
                        <a:t>-Fue la respuesta a la baja del</a:t>
                      </a:r>
                      <a:r>
                        <a:rPr lang="es-CR" sz="1600" baseline="0" dirty="0" smtClean="0"/>
                        <a:t> precio oficial del petróleo.</a:t>
                      </a:r>
                    </a:p>
                    <a:p>
                      <a:r>
                        <a:rPr lang="es-CR" sz="1600" dirty="0" smtClean="0"/>
                        <a:t>-La OPEP "puede tener una gran influencia en el mercado de petróleo, especialmente si decide reducir o aumentar su nivel de producción"</a:t>
                      </a:r>
                      <a:endParaRPr lang="es-C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CR" sz="1600" dirty="0" smtClean="0"/>
                        <a:t>-Fijar el precio y cuotas de producción.</a:t>
                      </a:r>
                    </a:p>
                    <a:p>
                      <a:r>
                        <a:rPr lang="es-CR" sz="1600" dirty="0" smtClean="0"/>
                        <a:t>-Garantizar</a:t>
                      </a:r>
                      <a:r>
                        <a:rPr lang="es-CR" sz="1600" baseline="0" dirty="0" smtClean="0"/>
                        <a:t> pecios justos y estables.</a:t>
                      </a:r>
                    </a:p>
                    <a:p>
                      <a:r>
                        <a:rPr lang="es-CR" sz="1600" baseline="0" dirty="0" smtClean="0"/>
                        <a:t>-Garantizar el suministro de producto.</a:t>
                      </a:r>
                    </a:p>
                    <a:p>
                      <a:endParaRPr lang="es-C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0175545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4.bp.blogspot.com/-AeALQguOBy0/Tm0XaFV8yKI/AAAAAAAAAI8/KnvnBJ1Imok/s1600/publicidad-capitalis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4968" y="188640"/>
            <a:ext cx="4001528" cy="4752141"/>
          </a:xfrm>
          <a:prstGeom prst="rect">
            <a:avLst/>
          </a:prstGeom>
          <a:solidFill>
            <a:schemeClr val="accent3">
              <a:lumMod val="60000"/>
              <a:lumOff val="40000"/>
            </a:schemeClr>
          </a:solidFill>
          <a:extLst/>
        </p:spPr>
      </p:pic>
      <p:sp>
        <p:nvSpPr>
          <p:cNvPr id="3" name="2 Marcador de contenido"/>
          <p:cNvSpPr>
            <a:spLocks noGrp="1"/>
          </p:cNvSpPr>
          <p:nvPr>
            <p:ph idx="1"/>
          </p:nvPr>
        </p:nvSpPr>
        <p:spPr>
          <a:xfrm>
            <a:off x="251520" y="1680949"/>
            <a:ext cx="4536504" cy="3259832"/>
          </a:xfrm>
        </p:spPr>
        <p:txBody>
          <a:bodyPr>
            <a:normAutofit/>
          </a:bodyPr>
          <a:lstStyle/>
          <a:p>
            <a:pPr algn="just"/>
            <a:r>
              <a:rPr lang="es-CR" sz="2300" dirty="0">
                <a:solidFill>
                  <a:schemeClr val="tx1"/>
                </a:solidFill>
                <a:effectLst>
                  <a:outerShdw blurRad="50800" dist="38100" dir="2700000" algn="tl" rotWithShape="0">
                    <a:schemeClr val="bg1">
                      <a:alpha val="40000"/>
                    </a:schemeClr>
                  </a:outerShdw>
                </a:effectLst>
                <a:latin typeface="Comic Sans MS" pitchFamily="66" charset="0"/>
              </a:rPr>
              <a:t>La comunicación social es muy potente, debido a que consolida las políticas del mercado global dentro de un </a:t>
            </a:r>
            <a:r>
              <a:rPr lang="es-CR" sz="2300" b="1" dirty="0">
                <a:solidFill>
                  <a:schemeClr val="tx1"/>
                </a:solidFill>
                <a:effectLst>
                  <a:outerShdw blurRad="50800" dist="38100" dir="2700000" algn="tl" rotWithShape="0">
                    <a:schemeClr val="bg1">
                      <a:alpha val="40000"/>
                    </a:schemeClr>
                  </a:outerShdw>
                </a:effectLst>
                <a:latin typeface="Comic Sans MS" pitchFamily="66" charset="0"/>
              </a:rPr>
              <a:t>sistema capitalista transnacional </a:t>
            </a:r>
            <a:r>
              <a:rPr lang="es-CR" sz="2300" dirty="0">
                <a:solidFill>
                  <a:schemeClr val="tx1"/>
                </a:solidFill>
                <a:effectLst>
                  <a:outerShdw blurRad="50800" dist="38100" dir="2700000" algn="tl" rotWithShape="0">
                    <a:schemeClr val="bg1">
                      <a:alpha val="40000"/>
                    </a:schemeClr>
                  </a:outerShdw>
                </a:effectLst>
                <a:latin typeface="Comic Sans MS" pitchFamily="66" charset="0"/>
              </a:rPr>
              <a:t>dado que puede accesar a los hogares en forma simultánea en muchos países al mismo tiempo.</a:t>
            </a:r>
          </a:p>
          <a:p>
            <a:pPr marL="0" indent="0" algn="just">
              <a:buNone/>
            </a:pPr>
            <a:endParaRPr lang="es-CR" sz="2300" b="1" dirty="0">
              <a:solidFill>
                <a:schemeClr val="tx1"/>
              </a:solidFill>
              <a:effectLst>
                <a:outerShdw blurRad="50800" dist="38100" dir="2700000" algn="tl" rotWithShape="0">
                  <a:schemeClr val="bg1">
                    <a:alpha val="40000"/>
                  </a:schemeClr>
                </a:outerShdw>
              </a:effectLst>
              <a:latin typeface="Comic Sans MS" pitchFamily="66" charset="0"/>
            </a:endParaRPr>
          </a:p>
        </p:txBody>
      </p:sp>
      <p:sp>
        <p:nvSpPr>
          <p:cNvPr id="2" name="1 Título"/>
          <p:cNvSpPr>
            <a:spLocks noGrp="1"/>
          </p:cNvSpPr>
          <p:nvPr>
            <p:ph type="title"/>
          </p:nvPr>
        </p:nvSpPr>
        <p:spPr>
          <a:xfrm>
            <a:off x="5004048" y="564022"/>
            <a:ext cx="3600400" cy="5715000"/>
          </a:xfrm>
        </p:spPr>
        <p:txBody>
          <a:bodyPr>
            <a:normAutofit/>
          </a:bodyPr>
          <a:lstStyle/>
          <a:p>
            <a:pPr algn="ctr"/>
            <a:r>
              <a:rPr lang="es-CR" sz="4000" dirty="0">
                <a:solidFill>
                  <a:schemeClr val="tx1"/>
                </a:solidFill>
                <a:effectLst>
                  <a:outerShdw blurRad="50800" dist="38100" dir="2700000" algn="tl" rotWithShape="0">
                    <a:prstClr val="black">
                      <a:alpha val="40000"/>
                    </a:prstClr>
                  </a:outerShdw>
                  <a:reflection blurRad="6350" stA="55000" endA="300" endPos="45500" dir="5400000" sy="-100000" algn="bl" rotWithShape="0"/>
                </a:effectLst>
                <a:latin typeface="Bernard MT Condensed" pitchFamily="18" charset="0"/>
              </a:rPr>
              <a:t>Consecuencias Socioeconómicas</a:t>
            </a:r>
          </a:p>
        </p:txBody>
      </p:sp>
    </p:spTree>
    <p:extLst>
      <p:ext uri="{BB962C8B-B14F-4D97-AF65-F5344CB8AC3E}">
        <p14:creationId xmlns:p14="http://schemas.microsoft.com/office/powerpoint/2010/main" val="26731551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pensarcontemporaneo.files.wordpress.com/2009/06/os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9" y="1"/>
            <a:ext cx="448976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bligoo.com/media/users/0/41524/images/ad_wwf_calentamiento_glob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2" y="0"/>
            <a:ext cx="505205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179512" y="476672"/>
            <a:ext cx="4752528" cy="5931023"/>
          </a:xfrm>
        </p:spPr>
        <p:txBody>
          <a:bodyPr>
            <a:noAutofit/>
          </a:bodyPr>
          <a:lstStyle/>
          <a:p>
            <a:pPr algn="just"/>
            <a:r>
              <a:rPr lang="es-CR" sz="2300" dirty="0">
                <a:solidFill>
                  <a:schemeClr val="bg1"/>
                </a:solidFill>
                <a:effectLst>
                  <a:outerShdw blurRad="50800" dist="38100" dir="2700000" algn="tl" rotWithShape="0">
                    <a:schemeClr val="bg1">
                      <a:alpha val="40000"/>
                    </a:schemeClr>
                  </a:outerShdw>
                </a:effectLst>
                <a:latin typeface="Comic Sans MS" pitchFamily="66" charset="0"/>
              </a:rPr>
              <a:t>Con el desarrollo industrial, se alteran los ciclos bioquímicos de la naturaleza, lo que resulta muy perjudicial para quienes habitan este planeta.</a:t>
            </a:r>
          </a:p>
          <a:p>
            <a:pPr algn="just"/>
            <a:r>
              <a:rPr lang="es-CR" sz="2300" dirty="0">
                <a:solidFill>
                  <a:schemeClr val="bg1"/>
                </a:solidFill>
                <a:effectLst>
                  <a:outerShdw blurRad="50800" dist="38100" dir="2700000" algn="tl" rotWithShape="0">
                    <a:schemeClr val="bg1">
                      <a:alpha val="40000"/>
                    </a:schemeClr>
                  </a:outerShdw>
                </a:effectLst>
                <a:latin typeface="Comic Sans MS" pitchFamily="66" charset="0"/>
              </a:rPr>
              <a:t>Contaminantes atmosféricos son: dióxido de azufre que envenena el aire, el exceso de nitrógeno y Fósforo en el agua.</a:t>
            </a:r>
          </a:p>
          <a:p>
            <a:pPr algn="just"/>
            <a:r>
              <a:rPr lang="es-CR" sz="2300" dirty="0">
                <a:solidFill>
                  <a:schemeClr val="bg1"/>
                </a:solidFill>
                <a:effectLst>
                  <a:outerShdw blurRad="50800" dist="38100" dir="2700000" algn="tl" rotWithShape="0">
                    <a:schemeClr val="bg1">
                      <a:alpha val="40000"/>
                    </a:schemeClr>
                  </a:outerShdw>
                </a:effectLst>
                <a:latin typeface="Comic Sans MS" pitchFamily="66" charset="0"/>
              </a:rPr>
              <a:t>Unos 500 millones de personas no cuentan con agua potable,</a:t>
            </a:r>
          </a:p>
          <a:p>
            <a:pPr algn="just"/>
            <a:r>
              <a:rPr lang="es-CR" sz="2300" dirty="0">
                <a:solidFill>
                  <a:schemeClr val="bg1"/>
                </a:solidFill>
                <a:effectLst>
                  <a:outerShdw blurRad="50800" dist="38100" dir="2700000" algn="tl" rotWithShape="0">
                    <a:schemeClr val="bg1">
                      <a:alpha val="40000"/>
                    </a:schemeClr>
                  </a:outerShdw>
                </a:effectLst>
                <a:latin typeface="Comic Sans MS" pitchFamily="66" charset="0"/>
              </a:rPr>
              <a:t>La temperatura media del planeta aumenta, provocando cambios climáticos severos.</a:t>
            </a:r>
          </a:p>
        </p:txBody>
      </p:sp>
      <p:sp>
        <p:nvSpPr>
          <p:cNvPr id="2" name="1 Título"/>
          <p:cNvSpPr>
            <a:spLocks noGrp="1"/>
          </p:cNvSpPr>
          <p:nvPr>
            <p:ph type="title"/>
          </p:nvPr>
        </p:nvSpPr>
        <p:spPr>
          <a:xfrm>
            <a:off x="5220072" y="476672"/>
            <a:ext cx="3456384" cy="5715000"/>
          </a:xfrm>
        </p:spPr>
        <p:txBody>
          <a:bodyPr>
            <a:normAutofit/>
          </a:bodyPr>
          <a:lstStyle/>
          <a:p>
            <a:pPr algn="ctr"/>
            <a:r>
              <a:rPr lang="es-CR" sz="4000" dirty="0">
                <a:effectLst>
                  <a:outerShdw blurRad="50800" dist="38100" dir="2700000" algn="tl" rotWithShape="0">
                    <a:schemeClr val="bg1">
                      <a:alpha val="40000"/>
                    </a:schemeClr>
                  </a:outerShdw>
                  <a:reflection blurRad="6350" stA="55000" endA="300" endPos="45500" dir="5400000" sy="-100000" algn="bl" rotWithShape="0"/>
                </a:effectLst>
                <a:latin typeface="Bernard MT Condensed" pitchFamily="18" charset="0"/>
              </a:rPr>
              <a:t>Consecuencias Ambientales</a:t>
            </a:r>
          </a:p>
        </p:txBody>
      </p:sp>
    </p:spTree>
    <p:extLst>
      <p:ext uri="{BB962C8B-B14F-4D97-AF65-F5344CB8AC3E}">
        <p14:creationId xmlns:p14="http://schemas.microsoft.com/office/powerpoint/2010/main" val="264379642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ermosa ro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04"/>
            <a:ext cx="9144000" cy="6855296"/>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2555776" y="1556792"/>
            <a:ext cx="6781800" cy="1600200"/>
          </a:xfrm>
        </p:spPr>
        <p:txBody>
          <a:bodyPr>
            <a:noAutofit/>
            <a:scene3d>
              <a:camera prst="orthographicFront">
                <a:rot lat="0" lon="0" rev="0"/>
              </a:camera>
              <a:lightRig rig="glow" dir="t">
                <a:rot lat="0" lon="0" rev="3600000"/>
              </a:lightRig>
            </a:scene3d>
            <a:sp3d extrusionH="57150" prstMaterial="softEdge">
              <a:bevelT w="29210" h="16510"/>
              <a:contourClr>
                <a:schemeClr val="accent4">
                  <a:alpha val="95000"/>
                </a:schemeClr>
              </a:contourClr>
            </a:sp3d>
          </a:bodyPr>
          <a:lstStyle/>
          <a:p>
            <a:r>
              <a:rPr lang="es-CR" sz="199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50800" dist="38100" dir="5400000" algn="t" rotWithShape="0">
                    <a:prstClr val="black">
                      <a:alpha val="40000"/>
                    </a:prstClr>
                  </a:outerShdw>
                  <a:reflection blurRad="6350" stA="55000" endA="300" endPos="45500" dir="5400000" sy="-100000" algn="bl" rotWithShape="0"/>
                </a:effectLst>
                <a:latin typeface="French Script MT" pitchFamily="66" charset="0"/>
              </a:rPr>
              <a:t>Gracias</a:t>
            </a:r>
            <a:endParaRPr lang="es-CR" sz="199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50800" dist="38100" dir="5400000" algn="t" rotWithShape="0">
                  <a:prstClr val="black">
                    <a:alpha val="40000"/>
                  </a:prstClr>
                </a:outerShdw>
                <a:reflection blurRad="6350" stA="55000" endA="300" endPos="45500" dir="5400000" sy="-100000" algn="bl" rotWithShape="0"/>
              </a:effectLst>
              <a:latin typeface="French Script MT" pitchFamily="66" charset="0"/>
            </a:endParaRPr>
          </a:p>
        </p:txBody>
      </p:sp>
    </p:spTree>
    <p:extLst>
      <p:ext uri="{BB962C8B-B14F-4D97-AF65-F5344CB8AC3E}">
        <p14:creationId xmlns:p14="http://schemas.microsoft.com/office/powerpoint/2010/main" val="26298006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R"/>
          </a:p>
        </p:txBody>
      </p:sp>
      <p:sp>
        <p:nvSpPr>
          <p:cNvPr id="3" name="Marcador de contenido 2"/>
          <p:cNvSpPr>
            <a:spLocks noGrp="1"/>
          </p:cNvSpPr>
          <p:nvPr>
            <p:ph idx="1"/>
          </p:nvPr>
        </p:nvSpPr>
        <p:spPr/>
        <p:txBody>
          <a:bodyPr/>
          <a:lstStyle/>
          <a:p>
            <a:endParaRPr lang="es-CR"/>
          </a:p>
        </p:txBody>
      </p:sp>
    </p:spTree>
    <p:extLst>
      <p:ext uri="{BB962C8B-B14F-4D97-AF65-F5344CB8AC3E}">
        <p14:creationId xmlns:p14="http://schemas.microsoft.com/office/powerpoint/2010/main" val="839705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http://4.bp.blogspot.com/-3x_mEYEBdXI/VMqxpf6VJQI/AAAAAAAAAUM/k-ehqU-rK2Q/s1600/fig35.gif"/>
          <p:cNvPicPr/>
          <p:nvPr/>
        </p:nvPicPr>
        <p:blipFill>
          <a:blip r:embed="rId2">
            <a:extLst>
              <a:ext uri="{28A0092B-C50C-407E-A947-70E740481C1C}">
                <a14:useLocalDpi xmlns:a14="http://schemas.microsoft.com/office/drawing/2010/main" val="0"/>
              </a:ext>
            </a:extLst>
          </a:blip>
          <a:srcRect/>
          <a:stretch>
            <a:fillRect/>
          </a:stretch>
        </p:blipFill>
        <p:spPr bwMode="auto">
          <a:xfrm>
            <a:off x="251521" y="188639"/>
            <a:ext cx="8640960" cy="64087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631975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504" y="1196752"/>
            <a:ext cx="4427984" cy="2944610"/>
          </a:xfrm>
        </p:spPr>
      </p:pic>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3129551"/>
            <a:ext cx="3433923" cy="3230034"/>
          </a:xfrm>
          <a:prstGeom prst="rect">
            <a:avLst/>
          </a:prstGeom>
        </p:spPr>
      </p:pic>
    </p:spTree>
    <p:extLst>
      <p:ext uri="{BB962C8B-B14F-4D97-AF65-F5344CB8AC3E}">
        <p14:creationId xmlns:p14="http://schemas.microsoft.com/office/powerpoint/2010/main" val="27427676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854889459"/>
              </p:ext>
            </p:extLst>
          </p:nvPr>
        </p:nvGraphicFramePr>
        <p:xfrm>
          <a:off x="73111" y="1196752"/>
          <a:ext cx="9036496" cy="5533568"/>
        </p:xfrm>
        <a:graphic>
          <a:graphicData uri="http://schemas.openxmlformats.org/drawingml/2006/table">
            <a:tbl>
              <a:tblPr firstRow="1" bandRow="1">
                <a:tableStyleId>{2D5ABB26-0587-4C30-8999-92F81FD0307C}</a:tableStyleId>
              </a:tblPr>
              <a:tblGrid>
                <a:gridCol w="1910154"/>
                <a:gridCol w="2130556"/>
                <a:gridCol w="2736662"/>
                <a:gridCol w="2259124"/>
              </a:tblGrid>
              <a:tr h="518160">
                <a:tc gridSpan="4">
                  <a:txBody>
                    <a:bodyPr/>
                    <a:lstStyle/>
                    <a:p>
                      <a:pPr algn="ctr"/>
                      <a:r>
                        <a:rPr lang="es-CR" sz="3200" b="1" dirty="0" smtClean="0"/>
                        <a:t>Países No Alineados</a:t>
                      </a:r>
                      <a:endParaRPr lang="es-CR"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6064">
                <a:tc>
                  <a:txBody>
                    <a:bodyPr/>
                    <a:lstStyle/>
                    <a:p>
                      <a:pPr algn="ctr"/>
                      <a:r>
                        <a:rPr lang="es-CR" sz="1800" dirty="0" smtClean="0"/>
                        <a:t>Significado</a:t>
                      </a:r>
                      <a:endParaRPr lang="es-CR"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R" dirty="0" smtClean="0"/>
                        <a:t>Integrantes</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R" dirty="0" smtClean="0"/>
                        <a:t>Características</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R" dirty="0" smtClean="0"/>
                        <a:t>Funciones</a:t>
                      </a:r>
                      <a:endParaRPr lang="es-C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78384">
                <a:tc>
                  <a:txBody>
                    <a:bodyPr/>
                    <a:lstStyle/>
                    <a:p>
                      <a:r>
                        <a:rPr lang="es-CR" sz="1600" dirty="0" smtClean="0"/>
                        <a:t>Es</a:t>
                      </a:r>
                      <a:r>
                        <a:rPr lang="es-CR" sz="1600" baseline="0" dirty="0" smtClean="0"/>
                        <a:t> el</a:t>
                      </a:r>
                      <a:r>
                        <a:rPr lang="es-CR" sz="1600" dirty="0" smtClean="0"/>
                        <a:t> Movimiento de Países No Alineados</a:t>
                      </a:r>
                      <a:r>
                        <a:rPr lang="es-CR" sz="1600" baseline="0" dirty="0" smtClean="0"/>
                        <a:t> con sus siglas NOA.</a:t>
                      </a:r>
                      <a:endParaRPr lang="es-C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s-CR" sz="1600" dirty="0" smtClean="0"/>
                        <a:t>Miembro: África,</a:t>
                      </a:r>
                      <a:r>
                        <a:rPr lang="es-CR" sz="1600" baseline="0" dirty="0" smtClean="0"/>
                        <a:t> Asia, América, Europa, Oceanía.</a:t>
                      </a:r>
                    </a:p>
                    <a:p>
                      <a:pPr algn="l"/>
                      <a:r>
                        <a:rPr lang="es-CR" sz="1600" baseline="0" dirty="0" smtClean="0"/>
                        <a:t>Ex Miembros: Argentina, Chipre, Croacia, Malta, Yemen del Sur, Ucrania, Yugoslavia.</a:t>
                      </a:r>
                    </a:p>
                    <a:p>
                      <a:pPr algn="l"/>
                      <a:r>
                        <a:rPr lang="es-CR" sz="1600" baseline="0" dirty="0" smtClean="0"/>
                        <a:t>Países Observadores:</a:t>
                      </a:r>
                    </a:p>
                    <a:p>
                      <a:pPr algn="l"/>
                      <a:r>
                        <a:rPr lang="es-CR" sz="1600" baseline="0" dirty="0" smtClean="0"/>
                        <a:t>Argentina, Armenia, Bosnia y Herzegovina, Brasil, China, Costa Rica, El Salvador, Kazajistán ,México, Montenegro, Paraguay, </a:t>
                      </a:r>
                      <a:r>
                        <a:rPr lang="es-CR" sz="1600" baseline="0" dirty="0" err="1" smtClean="0"/>
                        <a:t>Serbia,etc</a:t>
                      </a:r>
                      <a:r>
                        <a:rPr lang="es-CR" sz="1600" baseline="0" dirty="0" smtClean="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CR" sz="1600" dirty="0" smtClean="0"/>
                        <a:t>-Fundado en Bandung</a:t>
                      </a:r>
                      <a:r>
                        <a:rPr lang="es-CR" sz="1600" baseline="0" dirty="0" smtClean="0"/>
                        <a:t>, Indonesia, 1955.</a:t>
                      </a:r>
                      <a:endParaRPr lang="es-CR" sz="1600" dirty="0" smtClean="0"/>
                    </a:p>
                    <a:p>
                      <a:r>
                        <a:rPr lang="es-CR" sz="1600" dirty="0" smtClean="0"/>
                        <a:t>-Es una agrupación de Estados conformada durante el conflicto geopolítico e ideológico mundial de la segunda mitad del siglo XX, llamado Guerra Fría, que se manifestó con el enfrentamiento indirecto entre la Unión Soviética y los Estados Unidos.</a:t>
                      </a:r>
                      <a:endParaRPr lang="es-C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CR" sz="1600" dirty="0" smtClean="0"/>
                        <a:t>-Constitución  sin reglas formales de</a:t>
                      </a:r>
                      <a:r>
                        <a:rPr lang="es-CR" sz="1600" baseline="0" dirty="0" smtClean="0"/>
                        <a:t> funcionamiento.</a:t>
                      </a:r>
                    </a:p>
                    <a:p>
                      <a:r>
                        <a:rPr lang="es-CR" sz="1600" baseline="0" dirty="0" smtClean="0"/>
                        <a:t>-Apoyar movimientos como la autodeterminación de los pueblos y el desarme mundial y oponerse al sionismo, el colonialismo, el racismo y el imperialismo</a:t>
                      </a:r>
                      <a:endParaRPr lang="es-C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20178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987</TotalTime>
  <Words>2833</Words>
  <Application>Microsoft Office PowerPoint</Application>
  <PresentationFormat>Presentación en pantalla (4:3)</PresentationFormat>
  <Paragraphs>271</Paragraphs>
  <Slides>63</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63</vt:i4>
      </vt:variant>
    </vt:vector>
  </HeadingPairs>
  <TitlesOfParts>
    <vt:vector size="71" baseType="lpstr">
      <vt:lpstr>Arial</vt:lpstr>
      <vt:lpstr>Bernard MT Condensed</vt:lpstr>
      <vt:lpstr>Calibri</vt:lpstr>
      <vt:lpstr>Comic Sans MS</vt:lpstr>
      <vt:lpstr>Constantia</vt:lpstr>
      <vt:lpstr>French Script MT</vt:lpstr>
      <vt:lpstr>Wingdings 2</vt:lpstr>
      <vt:lpstr>Flujo</vt:lpstr>
      <vt:lpstr>FORMACIÓN DE BLOQUES Y ORGANISMOS ECONÓMICOS, POLÍTICOS Y MILITARES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 Globalización: Orígenes, Concepto e Implicaciones Socioeconómicas, Ambientales y Políticas</vt:lpstr>
      <vt:lpstr>Presentación de PowerPoint</vt:lpstr>
      <vt:lpstr>Presentación de PowerPoint</vt:lpstr>
      <vt:lpstr>Presentación de PowerPoint</vt:lpstr>
      <vt:lpstr>Presentación de PowerPoint</vt:lpstr>
      <vt:lpstr>Manifestaciones: Debilitamiento del Estado-Nación, Nueva División de Trabajo, Supremacía del Capital Financiero, Interdependencia, Medios de Comunicación</vt:lpstr>
      <vt:lpstr>Presentación de PowerPoint</vt:lpstr>
      <vt:lpstr>Presentación de PowerPoint</vt:lpstr>
      <vt:lpstr>Presentación de PowerPoint</vt:lpstr>
      <vt:lpstr>Presentación de PowerPoint</vt:lpstr>
      <vt:lpstr>La Revolución Científica y Tecnológica</vt:lpstr>
      <vt:lpstr>La Revolución Científica y Tecnológica: Consecuencias Socioeconómicas y Ambientales</vt:lpstr>
      <vt:lpstr>Consecuencias Socioeconómicas</vt:lpstr>
      <vt:lpstr>Consecuencias Ambientales</vt:lpstr>
      <vt:lpstr>Gracias</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Formación de Bloques y Organismos económicos, políticos y militares</dc:title>
  <dc:creator>Familia</dc:creator>
  <cp:lastModifiedBy>LUIS DIEGO ARGUEDAS CORDERO</cp:lastModifiedBy>
  <cp:revision>78</cp:revision>
  <dcterms:created xsi:type="dcterms:W3CDTF">2015-07-25T20:31:30Z</dcterms:created>
  <dcterms:modified xsi:type="dcterms:W3CDTF">2015-08-03T14:55:02Z</dcterms:modified>
</cp:coreProperties>
</file>