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Default Extension="wdp" ContentType="image/vnd.ms-photo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2" r:id="rId5"/>
    <p:sldId id="263" r:id="rId6"/>
    <p:sldId id="413" r:id="rId7"/>
    <p:sldId id="264" r:id="rId8"/>
    <p:sldId id="414" r:id="rId9"/>
    <p:sldId id="415" r:id="rId10"/>
    <p:sldId id="416" r:id="rId11"/>
    <p:sldId id="417" r:id="rId12"/>
    <p:sldId id="418" r:id="rId13"/>
    <p:sldId id="267" r:id="rId14"/>
    <p:sldId id="419" r:id="rId15"/>
    <p:sldId id="420" r:id="rId16"/>
    <p:sldId id="260" r:id="rId17"/>
    <p:sldId id="268" r:id="rId18"/>
    <p:sldId id="269" r:id="rId19"/>
    <p:sldId id="456" r:id="rId20"/>
    <p:sldId id="457" r:id="rId21"/>
    <p:sldId id="270" r:id="rId22"/>
    <p:sldId id="458" r:id="rId23"/>
    <p:sldId id="271" r:id="rId24"/>
    <p:sldId id="273" r:id="rId25"/>
    <p:sldId id="459" r:id="rId26"/>
    <p:sldId id="261" r:id="rId27"/>
    <p:sldId id="274" r:id="rId28"/>
    <p:sldId id="376" r:id="rId29"/>
    <p:sldId id="275" r:id="rId30"/>
    <p:sldId id="377" r:id="rId31"/>
    <p:sldId id="378" r:id="rId32"/>
    <p:sldId id="382" r:id="rId33"/>
    <p:sldId id="383" r:id="rId34"/>
    <p:sldId id="276" r:id="rId35"/>
    <p:sldId id="380" r:id="rId36"/>
    <p:sldId id="381" r:id="rId37"/>
    <p:sldId id="279" r:id="rId38"/>
    <p:sldId id="280" r:id="rId39"/>
    <p:sldId id="281" r:id="rId40"/>
    <p:sldId id="285" r:id="rId41"/>
    <p:sldId id="298" r:id="rId42"/>
    <p:sldId id="299" r:id="rId43"/>
    <p:sldId id="421" r:id="rId44"/>
    <p:sldId id="422" r:id="rId45"/>
    <p:sldId id="301" r:id="rId46"/>
    <p:sldId id="424" r:id="rId47"/>
    <p:sldId id="300" r:id="rId48"/>
    <p:sldId id="303" r:id="rId49"/>
    <p:sldId id="423" r:id="rId50"/>
    <p:sldId id="425" r:id="rId51"/>
    <p:sldId id="426" r:id="rId52"/>
    <p:sldId id="427" r:id="rId53"/>
    <p:sldId id="286" r:id="rId54"/>
    <p:sldId id="304" r:id="rId55"/>
    <p:sldId id="305" r:id="rId56"/>
    <p:sldId id="306" r:id="rId57"/>
    <p:sldId id="460" r:id="rId58"/>
    <p:sldId id="461" r:id="rId59"/>
    <p:sldId id="309" r:id="rId60"/>
    <p:sldId id="287" r:id="rId61"/>
    <p:sldId id="310" r:id="rId62"/>
    <p:sldId id="311" r:id="rId63"/>
    <p:sldId id="384" r:id="rId64"/>
    <p:sldId id="312" r:id="rId65"/>
    <p:sldId id="385" r:id="rId66"/>
    <p:sldId id="386" r:id="rId67"/>
    <p:sldId id="314" r:id="rId68"/>
    <p:sldId id="387" r:id="rId69"/>
    <p:sldId id="388" r:id="rId70"/>
    <p:sldId id="315" r:id="rId71"/>
    <p:sldId id="389" r:id="rId72"/>
    <p:sldId id="390" r:id="rId73"/>
    <p:sldId id="282" r:id="rId74"/>
    <p:sldId id="288" r:id="rId75"/>
    <p:sldId id="316" r:id="rId76"/>
    <p:sldId id="318" r:id="rId77"/>
    <p:sldId id="428" r:id="rId78"/>
    <p:sldId id="429" r:id="rId79"/>
    <p:sldId id="430" r:id="rId80"/>
    <p:sldId id="431" r:id="rId81"/>
    <p:sldId id="432" r:id="rId82"/>
    <p:sldId id="433" r:id="rId83"/>
    <p:sldId id="434" r:id="rId84"/>
    <p:sldId id="435" r:id="rId85"/>
    <p:sldId id="436" r:id="rId86"/>
    <p:sldId id="319" r:id="rId87"/>
    <p:sldId id="437" r:id="rId88"/>
    <p:sldId id="289" r:id="rId89"/>
    <p:sldId id="322" r:id="rId90"/>
    <p:sldId id="323" r:id="rId91"/>
    <p:sldId id="324" r:id="rId92"/>
    <p:sldId id="462" r:id="rId93"/>
    <p:sldId id="325" r:id="rId94"/>
    <p:sldId id="327" r:id="rId95"/>
    <p:sldId id="290" r:id="rId96"/>
    <p:sldId id="328" r:id="rId97"/>
    <p:sldId id="329" r:id="rId98"/>
    <p:sldId id="391" r:id="rId99"/>
    <p:sldId id="330" r:id="rId100"/>
    <p:sldId id="395" r:id="rId101"/>
    <p:sldId id="396" r:id="rId102"/>
    <p:sldId id="397" r:id="rId103"/>
    <p:sldId id="331" r:id="rId104"/>
    <p:sldId id="392" r:id="rId105"/>
    <p:sldId id="393" r:id="rId106"/>
    <p:sldId id="394" r:id="rId107"/>
    <p:sldId id="333" r:id="rId108"/>
    <p:sldId id="398" r:id="rId109"/>
    <p:sldId id="291" r:id="rId110"/>
    <p:sldId id="334" r:id="rId111"/>
    <p:sldId id="335" r:id="rId112"/>
    <p:sldId id="438" r:id="rId113"/>
    <p:sldId id="336" r:id="rId114"/>
    <p:sldId id="337" r:id="rId115"/>
    <p:sldId id="292" r:id="rId116"/>
    <p:sldId id="340" r:id="rId117"/>
    <p:sldId id="342" r:id="rId118"/>
    <p:sldId id="343" r:id="rId119"/>
    <p:sldId id="283" r:id="rId120"/>
    <p:sldId id="293" r:id="rId121"/>
    <p:sldId id="346" r:id="rId122"/>
    <p:sldId id="347" r:id="rId123"/>
    <p:sldId id="399" r:id="rId124"/>
    <p:sldId id="348" r:id="rId125"/>
    <p:sldId id="401" r:id="rId126"/>
    <p:sldId id="402" r:id="rId127"/>
    <p:sldId id="403" r:id="rId128"/>
    <p:sldId id="349" r:id="rId129"/>
    <p:sldId id="400" r:id="rId130"/>
    <p:sldId id="351" r:id="rId131"/>
    <p:sldId id="404" r:id="rId132"/>
    <p:sldId id="405" r:id="rId133"/>
    <p:sldId id="294" r:id="rId134"/>
    <p:sldId id="352" r:id="rId135"/>
    <p:sldId id="353" r:id="rId136"/>
    <p:sldId id="439" r:id="rId137"/>
    <p:sldId id="440" r:id="rId138"/>
    <p:sldId id="441" r:id="rId139"/>
    <p:sldId id="354" r:id="rId140"/>
    <p:sldId id="442" r:id="rId141"/>
    <p:sldId id="355" r:id="rId142"/>
    <p:sldId id="357" r:id="rId143"/>
    <p:sldId id="443" r:id="rId144"/>
    <p:sldId id="295" r:id="rId145"/>
    <p:sldId id="358" r:id="rId146"/>
    <p:sldId id="359" r:id="rId147"/>
    <p:sldId id="360" r:id="rId148"/>
    <p:sldId id="361" r:id="rId149"/>
    <p:sldId id="363" r:id="rId150"/>
    <p:sldId id="284" r:id="rId151"/>
    <p:sldId id="296" r:id="rId152"/>
    <p:sldId id="364" r:id="rId153"/>
    <p:sldId id="406" r:id="rId154"/>
    <p:sldId id="365" r:id="rId155"/>
    <p:sldId id="366" r:id="rId156"/>
    <p:sldId id="411" r:id="rId157"/>
    <p:sldId id="367" r:id="rId158"/>
    <p:sldId id="407" r:id="rId159"/>
    <p:sldId id="408" r:id="rId160"/>
    <p:sldId id="409" r:id="rId161"/>
    <p:sldId id="410" r:id="rId162"/>
    <p:sldId id="369" r:id="rId163"/>
    <p:sldId id="412" r:id="rId164"/>
    <p:sldId id="297" r:id="rId165"/>
    <p:sldId id="370" r:id="rId166"/>
    <p:sldId id="371" r:id="rId167"/>
    <p:sldId id="444" r:id="rId168"/>
    <p:sldId id="445" r:id="rId169"/>
    <p:sldId id="446" r:id="rId170"/>
    <p:sldId id="372" r:id="rId171"/>
    <p:sldId id="447" r:id="rId172"/>
    <p:sldId id="448" r:id="rId173"/>
    <p:sldId id="449" r:id="rId174"/>
    <p:sldId id="450" r:id="rId175"/>
    <p:sldId id="451" r:id="rId176"/>
    <p:sldId id="452" r:id="rId177"/>
    <p:sldId id="375" r:id="rId178"/>
    <p:sldId id="453" r:id="rId179"/>
    <p:sldId id="454" r:id="rId180"/>
    <p:sldId id="455" r:id="rId1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D25"/>
    <a:srgbClr val="FBD033"/>
    <a:srgbClr val="FF99CC"/>
    <a:srgbClr val="CC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6" d="100"/>
          <a:sy n="66" d="100"/>
        </p:scale>
        <p:origin x="-1284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6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slide" Target="slides/slide179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>
            <a:lvl1pPr>
              <a:defRPr sz="2400"/>
            </a:lvl1pPr>
            <a:lvl2pPr marL="742950" indent="-274320">
              <a:buFont typeface="Arial" pitchFamily="34" charset="0"/>
              <a:buChar char="•"/>
              <a:defRPr sz="24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rgbClr val="FBCD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Freeform 11"/>
          <p:cNvSpPr/>
          <p:nvPr userDrawn="1"/>
        </p:nvSpPr>
        <p:spPr>
          <a:xfrm>
            <a:off x="152324" y="5486400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rgbClr val="FBCD2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76107" y="511016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rgbClr val="FBCD25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0D4AB3D-1449-461A-BDB7-EFB2F17F1CCC}" type="datetimeFigureOut">
              <a:rPr lang="en-US" smtClean="0"/>
              <a:pPr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FE8E97DD-1301-48E6-BCEB-0AEE810CAE6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15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8000">
              <a:schemeClr val="tx1">
                <a:lumMod val="85000"/>
                <a:lumOff val="15000"/>
              </a:schemeClr>
            </a:gs>
            <a:gs pos="83000">
              <a:srgbClr val="8C3D91">
                <a:alpha val="48000"/>
                <a:lumMod val="39000"/>
                <a:lumOff val="61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CR" dirty="0" smtClean="0">
                <a:solidFill>
                  <a:schemeClr val="bg1"/>
                </a:solidFill>
              </a:rPr>
              <a:t>Conflictos causados por la Guerra Fría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="" xmlns:p14="http://schemas.microsoft.com/office/powerpoint/2010/main" val="32440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9582" y="2220671"/>
            <a:ext cx="2571086" cy="2351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355030"/>
            <a:ext cx="3475972" cy="1902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736391"/>
            <a:ext cx="3410216" cy="1292662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/>
              <a:t>Batalla de </a:t>
            </a:r>
            <a:r>
              <a:rPr lang="es-ES_tradnl" sz="2400" dirty="0" err="1" smtClean="0"/>
              <a:t>Incheon</a:t>
            </a:r>
            <a:r>
              <a:rPr lang="es-ES_tradnl" sz="2400" dirty="0" smtClean="0"/>
              <a:t>:</a:t>
            </a:r>
          </a:p>
          <a:p>
            <a:pPr algn="ctr"/>
            <a:r>
              <a:rPr lang="en-US" dirty="0" smtClean="0"/>
              <a:t>I</a:t>
            </a:r>
            <a:r>
              <a:rPr lang="es-ES_tradnl" dirty="0" err="1" smtClean="0"/>
              <a:t>nvasión</a:t>
            </a:r>
            <a:r>
              <a:rPr lang="es-ES_tradnl" dirty="0" smtClean="0"/>
              <a:t> de la ONU a las tropas norcoreanas. Amenaza da China y posible uso de armas atómicas.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4964" y="4887466"/>
            <a:ext cx="2338758" cy="830997"/>
          </a:xfrm>
          <a:prstGeom prst="rect">
            <a:avLst/>
          </a:prstGeom>
          <a:solidFill>
            <a:srgbClr val="AADE2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 smtClean="0"/>
              <a:t>Munema</a:t>
            </a:r>
            <a:r>
              <a:rPr lang="es-ES_tradnl" sz="2400" dirty="0" smtClean="0"/>
              <a:t>, 1950</a:t>
            </a:r>
          </a:p>
          <a:p>
            <a:pPr algn="ctr"/>
            <a:r>
              <a:rPr lang="en-US" sz="2400" dirty="0" smtClean="0"/>
              <a:t>A</a:t>
            </a:r>
            <a:r>
              <a:rPr lang="es-ES_tradnl" sz="2400" dirty="0" smtClean="0"/>
              <a:t>taques aéreos</a:t>
            </a:r>
          </a:p>
        </p:txBody>
      </p:sp>
    </p:spTree>
    <p:extLst>
      <p:ext uri="{BB962C8B-B14F-4D97-AF65-F5344CB8AC3E}">
        <p14:creationId xmlns="" xmlns:p14="http://schemas.microsoft.com/office/powerpoint/2010/main" val="21486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1990: entrada de Estados Unidos al conflicto debido a la Guerra del Golfo Pérsico.</a:t>
            </a:r>
            <a:endParaRPr lang="en-US" sz="2400" dirty="0"/>
          </a:p>
        </p:txBody>
      </p:sp>
      <p:pic>
        <p:nvPicPr>
          <p:cNvPr id="4" name="il_fi" descr="http://t0.gstatic.com/images?q=tbn:ANd9GcRL8ETjH0S8MqcSZxjhJ-shQkIIgJJLR8AGUyiancXSCT2QjzjYPKVXyvWOV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590800"/>
            <a:ext cx="4114800" cy="303784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820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1991: invasión de Irak a Kuwait para obtener petróleo y aumentar su territorio, dando inicio a la Guerra del Golfo Pérsico</a:t>
            </a:r>
            <a:endParaRPr lang="en-US" sz="2400" dirty="0"/>
          </a:p>
        </p:txBody>
      </p:sp>
      <p:grpSp>
        <p:nvGrpSpPr>
          <p:cNvPr id="5" name="5 Grupo"/>
          <p:cNvGrpSpPr/>
          <p:nvPr/>
        </p:nvGrpSpPr>
        <p:grpSpPr>
          <a:xfrm>
            <a:off x="5334000" y="3471433"/>
            <a:ext cx="2971800" cy="2087044"/>
            <a:chOff x="2339752" y="1916832"/>
            <a:chExt cx="3777236" cy="2385928"/>
          </a:xfrm>
        </p:grpSpPr>
        <p:pic>
          <p:nvPicPr>
            <p:cNvPr id="6" name="rg_hi" descr="http://t2.gstatic.com/images?q=tbn:ANd9GcTY0-YqTAJuZNgOKo37UlHn0XzpI9ebw4sMx3OG433afahe7KMZQQ"/>
            <p:cNvPicPr/>
            <p:nvPr/>
          </p:nvPicPr>
          <p:blipFill>
            <a:blip r:embed="rId2" cstate="print"/>
            <a:srcRect l="2010" t="9776" r="20071" b="26586"/>
            <a:stretch>
              <a:fillRect/>
            </a:stretch>
          </p:blipFill>
          <p:spPr bwMode="auto">
            <a:xfrm>
              <a:off x="2339752" y="1916832"/>
              <a:ext cx="3777236" cy="2385928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</p:pic>
        <p:cxnSp>
          <p:nvCxnSpPr>
            <p:cNvPr id="7" name="AutoShape 2"/>
            <p:cNvCxnSpPr>
              <a:cxnSpLocks noChangeShapeType="1"/>
            </p:cNvCxnSpPr>
            <p:nvPr/>
          </p:nvCxnSpPr>
          <p:spPr bwMode="auto">
            <a:xfrm>
              <a:off x="4932040" y="2924944"/>
              <a:ext cx="71437" cy="233362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</p:cxnSp>
      </p:grpSp>
      <p:pic>
        <p:nvPicPr>
          <p:cNvPr id="4" name="il_fi" descr="http://unidoscontralaapostasia.files.wordpress.com/2011/05/iraqi-invasion-kuwai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1987" y="2534920"/>
            <a:ext cx="2409190" cy="1788160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8" name="rg_hi" descr="http://t2.gstatic.com/images?q=tbn:ANd9GcQceWtRyuYqz6loB25V-NdU50CZVys7nWMJuyJ7G8w7Ij0ureZ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974" y="3471433"/>
            <a:ext cx="2714625" cy="198956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304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2001: campaña antiterrorista en la que Bush acusa a Irak ante la ONU de poseer armas que atentan contra la paz mundial.</a:t>
            </a:r>
            <a:endParaRPr lang="en-US" sz="2400" dirty="0"/>
          </a:p>
        </p:txBody>
      </p:sp>
      <p:pic>
        <p:nvPicPr>
          <p:cNvPr id="4" name="rg_hi" descr="http://t0.gstatic.com/images?q=tbn:ANd9GcTn4drMlF5EbrkOCgbFYdav9_165ouMR7HG4DLk0MYQMT__Lg98J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3048000"/>
            <a:ext cx="2860675" cy="282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0703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Irak</a:t>
            </a:r>
            <a:endParaRPr lang="en-US" sz="2800" dirty="0"/>
          </a:p>
        </p:txBody>
      </p:sp>
      <p:pic>
        <p:nvPicPr>
          <p:cNvPr id="4" name="rg_hi" descr="http://t0.gstatic.com/images?q=tbn:ANd9GcQzRX6vnCdpNTn1vPO0PN03_RLGZAPgYLPMhk81n3o1mz93CHWq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4200" y="1752600"/>
            <a:ext cx="4953000" cy="354584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Irán</a:t>
            </a:r>
            <a:endParaRPr lang="en-US" sz="2800" dirty="0"/>
          </a:p>
        </p:txBody>
      </p:sp>
      <p:pic>
        <p:nvPicPr>
          <p:cNvPr id="4" name="il_fi" descr="http://www.prensalibre.com/internacional/Soldados-iranies-ceremonia-Teheran_PREIMA20111112_0119_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5956" y="2057400"/>
            <a:ext cx="4861243" cy="328676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099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Kuwait</a:t>
            </a:r>
            <a:endParaRPr lang="en-US" sz="2800" dirty="0"/>
          </a:p>
        </p:txBody>
      </p:sp>
      <p:pic>
        <p:nvPicPr>
          <p:cNvPr id="4" name="rg_hi" descr="http://t1.gstatic.com/images?q=tbn:ANd9GcTynioLZ2vT8_2h2hFuTamAuvTTzwxNlJEroyXYbloCXp6JMEFEf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5200" y="2133600"/>
            <a:ext cx="4572000" cy="316484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94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Estados Unidos</a:t>
            </a:r>
            <a:endParaRPr lang="en-US" sz="2800" dirty="0"/>
          </a:p>
        </p:txBody>
      </p:sp>
      <p:pic>
        <p:nvPicPr>
          <p:cNvPr id="3074" name="Picture 2" descr="http://noticierotucuman.com.ar/wp-content/uploads/2011/12/IRAK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362200"/>
            <a:ext cx="4286250" cy="310515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9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772400" cy="3733800"/>
          </a:xfrm>
        </p:spPr>
        <p:txBody>
          <a:bodyPr>
            <a:noAutofit/>
          </a:bodyPr>
          <a:lstStyle/>
          <a:p>
            <a:r>
              <a:rPr lang="es-CR" sz="2400" dirty="0" smtClean="0"/>
              <a:t>Violación de derechos humanos</a:t>
            </a:r>
          </a:p>
          <a:p>
            <a:endParaRPr lang="es-CR" sz="2400" dirty="0" smtClean="0"/>
          </a:p>
          <a:p>
            <a:endParaRPr lang="es-CR" sz="2400" dirty="0"/>
          </a:p>
          <a:p>
            <a:r>
              <a:rPr lang="es-CR" sz="2400" dirty="0" smtClean="0"/>
              <a:t>Anarquismo</a:t>
            </a:r>
          </a:p>
          <a:p>
            <a:endParaRPr lang="es-CR" sz="2400" dirty="0" smtClean="0"/>
          </a:p>
          <a:p>
            <a:endParaRPr lang="es-CR" sz="2400" dirty="0"/>
          </a:p>
          <a:p>
            <a:r>
              <a:rPr lang="es-CR" sz="2400" dirty="0" smtClean="0"/>
              <a:t>Vandalismo</a:t>
            </a:r>
          </a:p>
          <a:p>
            <a:endParaRPr lang="es-CR" sz="2400" dirty="0"/>
          </a:p>
        </p:txBody>
      </p:sp>
      <p:grpSp>
        <p:nvGrpSpPr>
          <p:cNvPr id="4" name="3 Grupo"/>
          <p:cNvGrpSpPr/>
          <p:nvPr/>
        </p:nvGrpSpPr>
        <p:grpSpPr>
          <a:xfrm>
            <a:off x="5486400" y="533400"/>
            <a:ext cx="2357028" cy="2473424"/>
            <a:chOff x="1187624" y="836712"/>
            <a:chExt cx="4104456" cy="4032448"/>
          </a:xfrm>
        </p:grpSpPr>
        <p:pic>
          <p:nvPicPr>
            <p:cNvPr id="5" name="Picture 4" descr="http://holismoplanetario.files.wordpress.com/2009/10/derechoshumanos3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3688" y="1556792"/>
              <a:ext cx="3095625" cy="2952751"/>
            </a:xfrm>
            <a:prstGeom prst="rect">
              <a:avLst/>
            </a:prstGeom>
            <a:noFill/>
          </p:spPr>
        </p:pic>
        <p:sp>
          <p:nvSpPr>
            <p:cNvPr id="6" name="2 Señal de prohibido"/>
            <p:cNvSpPr/>
            <p:nvPr/>
          </p:nvSpPr>
          <p:spPr>
            <a:xfrm>
              <a:off x="1187624" y="836712"/>
              <a:ext cx="4104456" cy="4032448"/>
            </a:xfrm>
            <a:prstGeom prst="noSmoking">
              <a:avLst>
                <a:gd name="adj" fmla="val 5836"/>
              </a:avLst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  <p:pic>
        <p:nvPicPr>
          <p:cNvPr id="7" name="rg_hi" descr="http://t1.gstatic.com/images?q=tbn:ANd9GcR2su8Tr3ZH_Zf8yAQC8ELD_r18xTqBgkt4sv-d18VgL4PzR8Fw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438400"/>
            <a:ext cx="1850390" cy="162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rg_hi" descr="http://t3.gstatic.com/images?q=tbn:ANd9GcQ-XSdM8IquG_JWrwLukvpubWgmkx_T58cQjWgXiC4HP30KqdZG7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581400"/>
            <a:ext cx="1956107" cy="233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Muertes civiles</a:t>
            </a:r>
          </a:p>
          <a:p>
            <a:endParaRPr lang="es-CR" sz="2400" dirty="0" smtClean="0"/>
          </a:p>
          <a:p>
            <a:endParaRPr lang="es-CR" sz="2400" dirty="0"/>
          </a:p>
          <a:p>
            <a:endParaRPr lang="es-CR" sz="2400" dirty="0" smtClean="0"/>
          </a:p>
          <a:p>
            <a:endParaRPr lang="es-CR" sz="2400" dirty="0"/>
          </a:p>
          <a:p>
            <a:r>
              <a:rPr lang="es-CR" sz="2400" dirty="0" smtClean="0"/>
              <a:t>Fin del gobierno de </a:t>
            </a:r>
            <a:r>
              <a:rPr lang="es-CR" sz="2400" dirty="0" err="1" smtClean="0"/>
              <a:t>Sadam</a:t>
            </a:r>
            <a:r>
              <a:rPr lang="es-CR" sz="2400" dirty="0" smtClean="0"/>
              <a:t> Hussein</a:t>
            </a:r>
            <a:endParaRPr lang="en-US" sz="2400" dirty="0"/>
          </a:p>
        </p:txBody>
      </p:sp>
      <p:pic>
        <p:nvPicPr>
          <p:cNvPr id="4" name="il_fi" descr="http://1.bp.blogspot.com/_ruOvW5_Dkes/TS7-brX8-wI/AAAAAAAAAUg/WwXmxnRCt1E/s1600/guerraIrak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447800"/>
            <a:ext cx="3200400" cy="211328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  <p:grpSp>
        <p:nvGrpSpPr>
          <p:cNvPr id="5" name="8 Grupo"/>
          <p:cNvGrpSpPr/>
          <p:nvPr/>
        </p:nvGrpSpPr>
        <p:grpSpPr>
          <a:xfrm>
            <a:off x="6019800" y="4181633"/>
            <a:ext cx="1771301" cy="1733841"/>
            <a:chOff x="2524304" y="316920"/>
            <a:chExt cx="2808312" cy="3024336"/>
          </a:xfrm>
        </p:grpSpPr>
        <p:pic>
          <p:nvPicPr>
            <p:cNvPr id="6" name="Picture 5" descr="http://t2.gstatic.com/images?q=tbn:ANd9GcSxnTDdATq8Kv0e8fCup93XZ6-UflivTlmLzZ5cg7nbugS8f16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87824" y="620688"/>
              <a:ext cx="1876425" cy="2438400"/>
            </a:xfrm>
            <a:prstGeom prst="rect">
              <a:avLst/>
            </a:prstGeom>
            <a:noFill/>
          </p:spPr>
        </p:pic>
        <p:sp>
          <p:nvSpPr>
            <p:cNvPr id="7" name="7 Señal de prohibido"/>
            <p:cNvSpPr/>
            <p:nvPr/>
          </p:nvSpPr>
          <p:spPr>
            <a:xfrm>
              <a:off x="2524304" y="316920"/>
              <a:ext cx="2808312" cy="3024336"/>
            </a:xfrm>
            <a:prstGeom prst="noSmoking">
              <a:avLst>
                <a:gd name="adj" fmla="val 6126"/>
              </a:avLst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65688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Corea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2590800"/>
            <a:ext cx="3883194" cy="2840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714" y="1942519"/>
            <a:ext cx="2571086" cy="954107"/>
          </a:xfrm>
          <a:prstGeom prst="rect">
            <a:avLst/>
          </a:prstGeom>
          <a:solidFill>
            <a:srgbClr val="9A4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/>
              <a:t>Paralelo 38: demarcación</a:t>
            </a:r>
            <a:endParaRPr lang="es-ES_tradnl" sz="2800" dirty="0"/>
          </a:p>
        </p:txBody>
      </p:sp>
    </p:spTree>
    <p:extLst>
      <p:ext uri="{BB962C8B-B14F-4D97-AF65-F5344CB8AC3E}">
        <p14:creationId xmlns="" xmlns:p14="http://schemas.microsoft.com/office/powerpoint/2010/main" val="18861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371600" y="1447800"/>
            <a:ext cx="3414966" cy="3717111"/>
            <a:chOff x="2040862" y="2241253"/>
            <a:chExt cx="3414966" cy="37171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0862" y="2241253"/>
              <a:ext cx="3414966" cy="37171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2087896" y="4468775"/>
              <a:ext cx="3195479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4495800" y="762000"/>
            <a:ext cx="244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República Popular Comunista</a:t>
            </a:r>
            <a:endParaRPr lang="es-ES_tradnl" dirty="0"/>
          </a:p>
        </p:txBody>
      </p:sp>
      <p:sp>
        <p:nvSpPr>
          <p:cNvPr id="8" name="TextBox 7"/>
          <p:cNvSpPr txBox="1"/>
          <p:nvPr/>
        </p:nvSpPr>
        <p:spPr>
          <a:xfrm>
            <a:off x="5541794" y="3773269"/>
            <a:ext cx="1944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República de Corea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2687" y="1478204"/>
            <a:ext cx="1737984" cy="1149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2900" y="4419600"/>
            <a:ext cx="2501900" cy="16764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304800" y="3675322"/>
            <a:ext cx="83058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Kim </a:t>
            </a:r>
            <a:r>
              <a:rPr lang="es-CR" dirty="0" err="1" smtClean="0"/>
              <a:t>Jong-Il</a:t>
            </a:r>
            <a:r>
              <a:rPr lang="es-CR" dirty="0" smtClean="0"/>
              <a:t>: líder norcoreano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362200"/>
            <a:ext cx="4312107" cy="2990694"/>
          </a:xfrm>
          <a:prstGeom prst="rect">
            <a:avLst/>
          </a:prstGeom>
          <a:ln w="76200">
            <a:solidFill>
              <a:schemeClr val="accent3"/>
            </a:solidFill>
          </a:ln>
          <a:effectLst/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Roo </a:t>
            </a:r>
            <a:r>
              <a:rPr lang="es-CR" dirty="0" err="1" smtClean="0"/>
              <a:t>Moo-hyun</a:t>
            </a:r>
            <a:r>
              <a:rPr lang="es-CR" dirty="0" smtClean="0"/>
              <a:t>: presidente surcoreano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200" y="2304294"/>
            <a:ext cx="4264184" cy="3202714"/>
          </a:xfrm>
          <a:prstGeom prst="rect">
            <a:avLst/>
          </a:prstGeom>
          <a:ln w="57150">
            <a:solidFill>
              <a:srgbClr val="C00000"/>
            </a:solidFill>
          </a:ln>
          <a:effectLst/>
        </p:spPr>
      </p:pic>
    </p:spTree>
    <p:extLst>
      <p:ext uri="{BB962C8B-B14F-4D97-AF65-F5344CB8AC3E}">
        <p14:creationId xmlns="" xmlns:p14="http://schemas.microsoft.com/office/powerpoint/2010/main" val="40044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Causas del conflicto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733800"/>
          </a:xfrm>
        </p:spPr>
        <p:txBody>
          <a:bodyPr/>
          <a:lstStyle/>
          <a:p>
            <a:r>
              <a:rPr lang="es-CR" dirty="0" smtClean="0"/>
              <a:t>Roces desde la invasión norcoreana a Corea del Sur en 1950.</a:t>
            </a:r>
          </a:p>
          <a:p>
            <a:endParaRPr lang="es-CR" dirty="0" smtClean="0"/>
          </a:p>
          <a:p>
            <a:endParaRPr lang="es-CR" dirty="0"/>
          </a:p>
          <a:p>
            <a:r>
              <a:rPr lang="es-CR" dirty="0" smtClean="0"/>
              <a:t>Cumbre de Pyongyang en el año 2000 para mejorar relaciones. No se llegó a ningún acuerdo de paz.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3733800"/>
          </a:xfrm>
        </p:spPr>
        <p:txBody>
          <a:bodyPr>
            <a:normAutofit/>
          </a:bodyPr>
          <a:lstStyle/>
          <a:p>
            <a:r>
              <a:rPr lang="es-CR" sz="2800" dirty="0" smtClean="0"/>
              <a:t>Corea del Norte</a:t>
            </a:r>
          </a:p>
          <a:p>
            <a:endParaRPr lang="es-CR" sz="2800" dirty="0"/>
          </a:p>
          <a:p>
            <a:endParaRPr lang="es-CR" sz="2800" dirty="0" smtClean="0"/>
          </a:p>
          <a:p>
            <a:r>
              <a:rPr lang="es-CR" sz="2800" dirty="0" smtClean="0"/>
              <a:t>Corea del Sur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Kurdos y </a:t>
            </a:r>
            <a:r>
              <a:rPr lang="es-CR" dirty="0" err="1" smtClean="0"/>
              <a:t>Chiítas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pic>
        <p:nvPicPr>
          <p:cNvPr id="24578" name="Picture 2" descr="http://7840km.files.wordpress.com/2012/01/map_iraq-etnic-paco-arnau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49" y="1676400"/>
            <a:ext cx="4652749" cy="40368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Conflicto interno en Irak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Irak impide la independencia a los kurdos, por lo que se dan constantes ataques en Irak y Turquía.</a:t>
            </a:r>
            <a:endParaRPr lang="en-US" dirty="0"/>
          </a:p>
        </p:txBody>
      </p:sp>
      <p:pic>
        <p:nvPicPr>
          <p:cNvPr id="25602" name="Picture 2" descr="http://www.jornada.unam.mx/2007/02/04/fotos/portad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3810000" cy="254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étnicos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733800"/>
          </a:xfrm>
        </p:spPr>
        <p:txBody>
          <a:bodyPr/>
          <a:lstStyle/>
          <a:p>
            <a:r>
              <a:rPr lang="es-CR" dirty="0" smtClean="0"/>
              <a:t>Kurdos</a:t>
            </a:r>
          </a:p>
          <a:p>
            <a:endParaRPr lang="es-CR" dirty="0"/>
          </a:p>
          <a:p>
            <a:r>
              <a:rPr lang="es-CR" dirty="0" err="1" smtClean="0"/>
              <a:t>Chiítas</a:t>
            </a:r>
            <a:endParaRPr lang="es-CR" dirty="0" smtClean="0"/>
          </a:p>
          <a:p>
            <a:endParaRPr lang="es-CR" dirty="0"/>
          </a:p>
          <a:p>
            <a:r>
              <a:rPr lang="es-CR" dirty="0" smtClean="0"/>
              <a:t>Sunitas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áfrica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76" y="5257800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324" y="532923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24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3352800"/>
            <a:ext cx="3010569" cy="2385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3800" y="1524000"/>
            <a:ext cx="2233104" cy="2369880"/>
          </a:xfrm>
          <a:prstGeom prst="rect">
            <a:avLst/>
          </a:prstGeom>
          <a:solidFill>
            <a:srgbClr val="EC3A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/>
              <a:t>Doctrina Truman:</a:t>
            </a:r>
          </a:p>
          <a:p>
            <a:pPr algn="ctr"/>
            <a:r>
              <a:rPr lang="en-US" sz="2000" dirty="0" smtClean="0"/>
              <a:t>O</a:t>
            </a:r>
            <a:r>
              <a:rPr lang="es-ES_tradnl" sz="2000" dirty="0" smtClean="0"/>
              <a:t>posición del comunismo y su expansión por el mundo </a:t>
            </a:r>
          </a:p>
          <a:p>
            <a:pPr algn="ctr"/>
            <a:endParaRPr lang="es-ES_tradnl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976382"/>
            <a:ext cx="3101489" cy="25638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04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Etiopía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pic>
        <p:nvPicPr>
          <p:cNvPr id="5" name="Imagen 14" descr="http://images4.wikia.nocookie.net/__cb20110902144529/althistory/es/images/2/29/Etiop%C3%ADa_y_Eritrea_mapa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331" y="533477"/>
            <a:ext cx="2057400" cy="2453640"/>
          </a:xfrm>
          <a:prstGeom prst="rect">
            <a:avLst/>
          </a:prstGeom>
          <a:noFill/>
        </p:spPr>
      </p:pic>
      <p:pic>
        <p:nvPicPr>
          <p:cNvPr id="4" name="Imagen 15" descr="http://www.easyviajar.com/images/cartes/es_ES/ETHIOPIE.gif"/>
          <p:cNvPicPr/>
          <p:nvPr/>
        </p:nvPicPr>
        <p:blipFill rotWithShape="1">
          <a:blip r:embed="rId3" cstate="print"/>
          <a:srcRect/>
          <a:stretch/>
        </p:blipFill>
        <p:spPr bwMode="auto">
          <a:xfrm>
            <a:off x="3276600" y="1794933"/>
            <a:ext cx="3429000" cy="3843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Isaías </a:t>
            </a:r>
            <a:r>
              <a:rPr lang="es-CR" sz="2400" dirty="0" err="1" smtClean="0"/>
              <a:t>Afwerki</a:t>
            </a:r>
            <a:r>
              <a:rPr lang="es-CR" sz="2400" dirty="0" smtClean="0"/>
              <a:t>: presidente de Eritrea</a:t>
            </a:r>
            <a:endParaRPr lang="en-US" sz="2400" dirty="0"/>
          </a:p>
        </p:txBody>
      </p:sp>
      <p:pic>
        <p:nvPicPr>
          <p:cNvPr id="4" name="0 Imagen" descr="isaias-afwerk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600" y="2362200"/>
            <a:ext cx="2515235" cy="344424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err="1" smtClean="0"/>
              <a:t>Meles</a:t>
            </a:r>
            <a:r>
              <a:rPr lang="es-CR" sz="2400" dirty="0" smtClean="0"/>
              <a:t> </a:t>
            </a:r>
            <a:r>
              <a:rPr lang="es-CR" sz="2400" dirty="0" err="1" smtClean="0"/>
              <a:t>Zenawi</a:t>
            </a:r>
            <a:r>
              <a:rPr lang="es-CR" sz="2400" dirty="0" smtClean="0"/>
              <a:t>: primer ministro de Etiopía</a:t>
            </a:r>
            <a:endParaRPr lang="en-US" sz="2400" dirty="0"/>
          </a:p>
        </p:txBody>
      </p:sp>
      <p:pic>
        <p:nvPicPr>
          <p:cNvPr id="4" name="1 Imagen" descr="Meles-Zenaw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0" y="2560636"/>
            <a:ext cx="4135755" cy="254476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9124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Importantes: 1999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Febrero: violentos combates por el control de la frontera norte</a:t>
            </a:r>
            <a:endParaRPr lang="en-US" sz="2800" dirty="0"/>
          </a:p>
        </p:txBody>
      </p:sp>
      <p:pic>
        <p:nvPicPr>
          <p:cNvPr id="4" name="il_fi" descr="http://t1.gstatic.com/images?q=tbn:ANd9GcR_d5-KZXWMCHqRoRcNPMRgRsyzmbJ7wkL5clFD1mjkjJyviLETDAf4OuWRVQ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10462" y="2812935"/>
            <a:ext cx="3464560" cy="238252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Importantes: 1999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3733800"/>
          </a:xfrm>
        </p:spPr>
        <p:txBody>
          <a:bodyPr>
            <a:normAutofit/>
          </a:bodyPr>
          <a:lstStyle/>
          <a:p>
            <a:r>
              <a:rPr lang="es-CR" sz="2800" dirty="0" smtClean="0"/>
              <a:t>Marzo</a:t>
            </a:r>
          </a:p>
          <a:p>
            <a:pPr marL="68580" indent="0">
              <a:buNone/>
            </a:pPr>
            <a:endParaRPr lang="es-CR" sz="2800" dirty="0" smtClean="0"/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 Addis </a:t>
            </a:r>
            <a:r>
              <a:rPr lang="es-CR" sz="2400" dirty="0" err="1" smtClean="0"/>
              <a:t>Adeba</a:t>
            </a:r>
            <a:r>
              <a:rPr lang="es-CR" sz="2400" dirty="0" smtClean="0"/>
              <a:t> proclama victoria militar sobre Eritrea.</a:t>
            </a:r>
          </a:p>
          <a:p>
            <a:endParaRPr lang="es-CR" sz="2800" dirty="0"/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Eritrea acepta la propuesta de paz de la Organización para la Unidad Africana (volver a territorios previos.</a:t>
            </a:r>
            <a:endParaRPr lang="en-US" sz="2400" dirty="0"/>
          </a:p>
        </p:txBody>
      </p:sp>
      <p:pic>
        <p:nvPicPr>
          <p:cNvPr id="5" name="rg_hi" descr="http://t0.gstatic.com/images?q=tbn:ANd9GcSm_2J1VOvIM44ud_19q3EFPeGBqPe2ITXwajraXxNvJClIDkE-Vg"/>
          <p:cNvPicPr/>
          <p:nvPr/>
        </p:nvPicPr>
        <p:blipFill>
          <a:blip r:embed="rId2" cstate="print"/>
          <a:srcRect l="41904"/>
          <a:stretch>
            <a:fillRect/>
          </a:stretch>
        </p:blipFill>
        <p:spPr bwMode="auto">
          <a:xfrm>
            <a:off x="5791200" y="1295400"/>
            <a:ext cx="1788160" cy="14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186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importantes: 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Mayo: fuerzas militares etíopes ocupan lugares fronterizos</a:t>
            </a:r>
            <a:endParaRPr lang="en-US" sz="2400" dirty="0"/>
          </a:p>
        </p:txBody>
      </p:sp>
      <p:pic>
        <p:nvPicPr>
          <p:cNvPr id="4" name="il_fi" descr="http://www.diagonalperiodico.net/aragon/local/cache-vignettes/L440xH330/somalia-armados-d1c1a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11413" y="2534920"/>
            <a:ext cx="3684587" cy="272288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5645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importantes: 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Junio: se firma la paz en Argel</a:t>
            </a:r>
            <a:endParaRPr lang="en-US" sz="2800" dirty="0"/>
          </a:p>
        </p:txBody>
      </p:sp>
      <p:pic>
        <p:nvPicPr>
          <p:cNvPr id="4" name="il_fi" descr="http://tuttoqui.org/wp-content/uploads/2010/09/arge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667000"/>
            <a:ext cx="3976370" cy="282987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897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Etíopes</a:t>
            </a:r>
            <a:endParaRPr lang="en-US" sz="2800" dirty="0"/>
          </a:p>
        </p:txBody>
      </p:sp>
      <p:pic>
        <p:nvPicPr>
          <p:cNvPr id="4" name="il_fi" descr="http://viajar.elperiodico.com/30aniversario/images/etiopia2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5200" y="2209800"/>
            <a:ext cx="4299902" cy="301752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Eritreos</a:t>
            </a:r>
            <a:endParaRPr lang="en-US" sz="2800" dirty="0"/>
          </a:p>
        </p:txBody>
      </p:sp>
      <p:pic>
        <p:nvPicPr>
          <p:cNvPr id="4" name="rg_hi" descr="http://t3.gstatic.com/images?q=tbn:ANd9GcStDQ6OU7sEURnla3wqD6SKuYtrvM0lQb57u-E4LKuvrkpiEViA9A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62400" y="2519680"/>
            <a:ext cx="4384040" cy="273812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254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Corea del Norte: pobreza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895600"/>
            <a:ext cx="3381883" cy="225048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BD033"/>
            </a:solidFill>
            <a:miter lim="8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371" y="1295400"/>
            <a:ext cx="2134757" cy="30822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BD033"/>
            </a:solidFill>
            <a:miter lim="800000"/>
          </a:ln>
          <a:effectLst/>
        </p:spPr>
      </p:pic>
    </p:spTree>
    <p:extLst>
      <p:ext uri="{BB962C8B-B14F-4D97-AF65-F5344CB8AC3E}">
        <p14:creationId xmlns="" xmlns:p14="http://schemas.microsoft.com/office/powerpoint/2010/main" val="8995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Se utilizaron niños en los conflictos, por lo que se dio una tasa elevada de mortalidad infantil.</a:t>
            </a:r>
          </a:p>
          <a:p>
            <a:endParaRPr lang="es-CR" sz="2400" dirty="0"/>
          </a:p>
          <a:p>
            <a:endParaRPr lang="en-US" sz="2400" dirty="0"/>
          </a:p>
        </p:txBody>
      </p:sp>
      <p:pic>
        <p:nvPicPr>
          <p:cNvPr id="4" name="rg_hi" descr="http://t1.gstatic.com/images?q=tbn:ANd9GcQ1BlsVTkeUCrUVqrT_VYh6Rjro7tXPIYMLDbvBIaT0F9OGFX4u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895600"/>
            <a:ext cx="3906520" cy="254508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La ONU toma el control de la frontera y envía fuerzas armadas.</a:t>
            </a:r>
            <a:endParaRPr lang="en-US" sz="2800" dirty="0"/>
          </a:p>
        </p:txBody>
      </p:sp>
      <p:pic>
        <p:nvPicPr>
          <p:cNvPr id="4" name="il_fi" descr="http://ipsnoticias.net/fotos/eritrea_etiopia_resized_resampled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33800" y="2895600"/>
            <a:ext cx="3971925" cy="261112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8913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Muerte de miles de personas y desplazo de refugiados.</a:t>
            </a:r>
            <a:endParaRPr lang="en-US" sz="2400" dirty="0"/>
          </a:p>
        </p:txBody>
      </p:sp>
      <p:pic>
        <p:nvPicPr>
          <p:cNvPr id="4" name="il_fi" descr="http://news.bbc.co.uk/olmedia/1925000/images/_1927789_020413eritrea30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138"/>
          <a:stretch/>
        </p:blipFill>
        <p:spPr bwMode="auto">
          <a:xfrm>
            <a:off x="3352800" y="2743200"/>
            <a:ext cx="3879273" cy="253492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912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Uganda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Centro oriental de África.</a:t>
            </a:r>
          </a:p>
          <a:p>
            <a:endParaRPr lang="es-CR" dirty="0"/>
          </a:p>
          <a:p>
            <a:r>
              <a:rPr lang="es-CR" dirty="0" smtClean="0"/>
              <a:t>Límites: lago Victoria, Kenia, Sudán del Sur, Etiopía, República Democrática del Congo, República Centroafricana, Ruanda, Tanzania.</a:t>
            </a:r>
          </a:p>
          <a:p>
            <a:endParaRPr lang="es-C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3505200"/>
            <a:ext cx="2150356" cy="2489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Milton </a:t>
            </a:r>
            <a:r>
              <a:rPr lang="es-CR" dirty="0" err="1" smtClean="0"/>
              <a:t>Obote</a:t>
            </a:r>
            <a:r>
              <a:rPr lang="es-CR" dirty="0" smtClean="0"/>
              <a:t>: presidente en 1966 y los años 80.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4800" y="2362200"/>
            <a:ext cx="2920123" cy="337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Idi</a:t>
            </a:r>
            <a:r>
              <a:rPr lang="es-CR" dirty="0" smtClean="0"/>
              <a:t> </a:t>
            </a:r>
            <a:r>
              <a:rPr lang="es-CR" dirty="0" err="1" smtClean="0"/>
              <a:t>Amin</a:t>
            </a:r>
            <a:r>
              <a:rPr lang="es-CR" dirty="0" smtClean="0"/>
              <a:t> Dada: dictador entre 1971 y 1979.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2819400"/>
            <a:ext cx="4070978" cy="261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885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Tito </a:t>
            </a:r>
            <a:r>
              <a:rPr lang="es-CR" dirty="0" err="1" smtClean="0"/>
              <a:t>Okello</a:t>
            </a:r>
            <a:r>
              <a:rPr lang="es-CR" dirty="0" smtClean="0"/>
              <a:t>: presidente en 1985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1600" y="2209800"/>
            <a:ext cx="2514440" cy="354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733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Yoweri</a:t>
            </a:r>
            <a:r>
              <a:rPr lang="es-CR" dirty="0" smtClean="0"/>
              <a:t> </a:t>
            </a:r>
            <a:r>
              <a:rPr lang="es-CR" dirty="0" err="1" smtClean="0"/>
              <a:t>Museveni</a:t>
            </a:r>
            <a:r>
              <a:rPr lang="es-CR" dirty="0" smtClean="0"/>
              <a:t>: actual presidente, toma el poder por medio de las guerrillas.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2286000"/>
            <a:ext cx="2833861" cy="353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0319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Uganda pasó de ser un protectorado británico a un país independiente en 1962.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773" r="11953"/>
          <a:stretch/>
        </p:blipFill>
        <p:spPr>
          <a:xfrm>
            <a:off x="5479595" y="3048000"/>
            <a:ext cx="2877228" cy="282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ight Arrow 4"/>
          <p:cNvSpPr/>
          <p:nvPr/>
        </p:nvSpPr>
        <p:spPr>
          <a:xfrm>
            <a:off x="4274407" y="4075358"/>
            <a:ext cx="1205188" cy="2571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3170399"/>
            <a:ext cx="2969284" cy="1751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Corea del Sur: desarrollo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188" y="3048000"/>
            <a:ext cx="2889461" cy="20904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105400" y="1752600"/>
            <a:ext cx="3313343" cy="30072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/>
            </a:solidFill>
            <a:miter lim="800000"/>
          </a:ln>
          <a:effectLst/>
        </p:spPr>
      </p:pic>
    </p:spTree>
    <p:extLst>
      <p:ext uri="{BB962C8B-B14F-4D97-AF65-F5344CB8AC3E}">
        <p14:creationId xmlns="" xmlns:p14="http://schemas.microsoft.com/office/powerpoint/2010/main" val="25997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Sudán del Sur vs.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927" y="2927599"/>
            <a:ext cx="3390272" cy="1695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2927599"/>
            <a:ext cx="2906100" cy="1713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341015" y="3362164"/>
            <a:ext cx="1450185" cy="752636"/>
            <a:chOff x="3989966" y="642877"/>
            <a:chExt cx="1450185" cy="752636"/>
          </a:xfrm>
        </p:grpSpPr>
        <p:sp>
          <p:nvSpPr>
            <p:cNvPr id="10" name="Left-Right Arrow 9"/>
            <p:cNvSpPr/>
            <p:nvPr/>
          </p:nvSpPr>
          <p:spPr>
            <a:xfrm>
              <a:off x="3989966" y="642877"/>
              <a:ext cx="1450185" cy="752636"/>
            </a:xfrm>
            <a:prstGeom prst="leftRightArrow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89747" y="815355"/>
              <a:ext cx="67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rgbClr val="000090"/>
                  </a:solidFill>
                </a:rPr>
                <a:t>VS</a:t>
              </a:r>
              <a:endParaRPr lang="es-ES_tradnl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21327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Gobierno</a:t>
            </a:r>
          </a:p>
          <a:p>
            <a:endParaRPr lang="es-CR" dirty="0"/>
          </a:p>
          <a:p>
            <a:r>
              <a:rPr lang="es-CR" dirty="0" smtClean="0"/>
              <a:t>Ejército de Resistencia del Señor: grupo rebelde en </a:t>
            </a:r>
            <a:r>
              <a:rPr lang="es-CR" dirty="0" err="1" smtClean="0"/>
              <a:t>Uganad</a:t>
            </a:r>
            <a:r>
              <a:rPr lang="es-CR" dirty="0" smtClean="0"/>
              <a:t> proveniente de Sudán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3200400"/>
            <a:ext cx="3553876" cy="2661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El Gobierno prohibió los partidos de oposición por medio de la Constitución Política.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2743200"/>
            <a:ext cx="4439675" cy="2954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Dictadura, guerra civil y violación de los derechos humanos.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2438400"/>
            <a:ext cx="2438400" cy="2384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581400"/>
            <a:ext cx="3276600" cy="217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71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Ruanda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Límites: República Democrática del Congo, Tanzania, Uganda, Burundi.</a:t>
            </a:r>
            <a:endParaRPr lang="en-US" dirty="0"/>
          </a:p>
        </p:txBody>
      </p:sp>
      <p:pic>
        <p:nvPicPr>
          <p:cNvPr id="26626" name="Picture 2" descr="http://upload.wikimedia.org/wikipedia/commons/thumb/d/d8/Rw-map.png/220px-Rw-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54586"/>
            <a:ext cx="3048000" cy="3255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Juvénal</a:t>
            </a:r>
            <a:r>
              <a:rPr lang="es-CR" dirty="0" smtClean="0"/>
              <a:t> </a:t>
            </a:r>
            <a:r>
              <a:rPr lang="es-CR" dirty="0" err="1" smtClean="0"/>
              <a:t>Habyarimana</a:t>
            </a:r>
            <a:r>
              <a:rPr lang="es-CR" dirty="0" smtClean="0"/>
              <a:t>: presidente de Ruanda entre 1973 y 1994, asesinado mientras viajaba en avión.</a:t>
            </a:r>
            <a:endParaRPr lang="en-US" dirty="0"/>
          </a:p>
        </p:txBody>
      </p:sp>
      <p:pic>
        <p:nvPicPr>
          <p:cNvPr id="27650" name="Picture 2" descr="Juvénal Habyarima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0"/>
            <a:ext cx="4048124" cy="2590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Genocidio de Ruanda: se dio un intento de exterminio de la población tutsi por parte de la población hutu en 1994.</a:t>
            </a:r>
            <a:endParaRPr lang="en-US" dirty="0"/>
          </a:p>
        </p:txBody>
      </p:sp>
      <p:pic>
        <p:nvPicPr>
          <p:cNvPr id="28674" name="Picture 2" descr="http://www.homohominisacrares.net/sec/historia/rwanda/img/gom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43200"/>
            <a:ext cx="4572000" cy="3039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étnicos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Tutsis</a:t>
            </a:r>
          </a:p>
          <a:p>
            <a:endParaRPr lang="es-CR" dirty="0"/>
          </a:p>
          <a:p>
            <a:r>
              <a:rPr lang="es-CR" dirty="0" smtClean="0"/>
              <a:t>Hutus</a:t>
            </a:r>
            <a:endParaRPr lang="en-US" dirty="0"/>
          </a:p>
        </p:txBody>
      </p:sp>
      <p:pic>
        <p:nvPicPr>
          <p:cNvPr id="29698" name="Picture 2" descr="http://3.bp.blogspot.com/-RZ53ZBjj5Gk/TaQfUrNY9vI/AAAAAAAAAFA/uw0YC7B8nXM/s1600/tutsi_hutu_tw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2667000" cy="4140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Miles de muertos y heridos</a:t>
            </a:r>
            <a:endParaRPr lang="en-US" dirty="0"/>
          </a:p>
        </p:txBody>
      </p:sp>
      <p:pic>
        <p:nvPicPr>
          <p:cNvPr id="30722" name="Picture 2" descr="http://realpolicy.files.wordpress.com/2007/07/ruand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9"/>
          <a:stretch/>
        </p:blipFill>
        <p:spPr bwMode="auto">
          <a:xfrm>
            <a:off x="2815770" y="2209800"/>
            <a:ext cx="5223429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Violencia entre los países por búsqueda de unificación</a:t>
            </a:r>
          </a:p>
          <a:p>
            <a:endParaRPr lang="es-CR" dirty="0" smtClean="0"/>
          </a:p>
          <a:p>
            <a:r>
              <a:rPr lang="es-CR" dirty="0" smtClean="0"/>
              <a:t>Distanciamiento entre China y Estados Unidos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352800"/>
            <a:ext cx="2675356" cy="209912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3727843"/>
            <a:ext cx="3395696" cy="206335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07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América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76" y="5267324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324" y="533876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576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Colombia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792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7338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Zona noroeste de Sudamérica</a:t>
            </a:r>
          </a:p>
          <a:p>
            <a:endParaRPr lang="es-CR" sz="2400" dirty="0"/>
          </a:p>
          <a:p>
            <a:r>
              <a:rPr lang="es-CR" sz="2400" dirty="0" smtClean="0"/>
              <a:t>Límites territoriales: Panamá, Ecuador, Perú, Brasil, Venezuela.</a:t>
            </a:r>
          </a:p>
          <a:p>
            <a:endParaRPr lang="es-CR" sz="2400" dirty="0"/>
          </a:p>
          <a:p>
            <a:r>
              <a:rPr lang="es-CR" sz="2400" dirty="0" smtClean="0"/>
              <a:t>Límites marítimos: Océano Pacífico, Mar Caribe.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pic>
        <p:nvPicPr>
          <p:cNvPr id="4" name="53 Imagen" descr="mapa.pn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685800"/>
            <a:ext cx="4034155" cy="4692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49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37338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Manuel Marulanda, conocido como </a:t>
            </a:r>
            <a:r>
              <a:rPr lang="es-CR" sz="2400" dirty="0" err="1" smtClean="0"/>
              <a:t>Tirofijo</a:t>
            </a:r>
            <a:endParaRPr lang="en-US" sz="2400" dirty="0"/>
          </a:p>
        </p:txBody>
      </p:sp>
      <p:pic>
        <p:nvPicPr>
          <p:cNvPr id="4" name="rg_hi" descr="http://t3.gstatic.com/images?q=tbn:ANd9GcSgNgj4LjTLbvZEh1FhhEA9HlyW9Tc2JpGtIszzue_yWbRMABo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8172"/>
            <a:ext cx="2367915" cy="326517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R" dirty="0" smtClean="0"/>
              <a:t>A partir de los años 70: se da un choque entre los izquierdistas y los conservadores, debido a la desigualdad de ingresos, discriminación y privatización de empresas de bien social.</a:t>
            </a:r>
            <a:endParaRPr lang="en-US" dirty="0"/>
          </a:p>
        </p:txBody>
      </p:sp>
      <p:pic>
        <p:nvPicPr>
          <p:cNvPr id="4" name="il_fi" descr="http://www.noticias365.com.ve/wp-content/uploads/2010/11/grupos-armados-de-colombia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733800"/>
            <a:ext cx="2138680" cy="148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g_hi" descr="http://t3.gstatic.com/images?q=tbn:ANd9GcQfidMITfFpyPDC8cDIAyKuRUs7IomDNP0tmkVnTtghIf1WeB6-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8730" y="4572000"/>
            <a:ext cx="2795270" cy="152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14 Grupo"/>
          <p:cNvGrpSpPr/>
          <p:nvPr/>
        </p:nvGrpSpPr>
        <p:grpSpPr>
          <a:xfrm>
            <a:off x="3693917" y="2632410"/>
            <a:ext cx="2654813" cy="2641551"/>
            <a:chOff x="3064612" y="308024"/>
            <a:chExt cx="2654813" cy="2641551"/>
          </a:xfrm>
        </p:grpSpPr>
        <p:pic>
          <p:nvPicPr>
            <p:cNvPr id="7" name="Picture 6" descr="http://t1.gstatic.com/images?q=tbn:ANd9GcQiaR01yhn0kLuuOAhe_Fxmfm5Q1kZjaQmISIJllpy9zPFmrIncCQ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3848" y="908720"/>
              <a:ext cx="2371725" cy="1562100"/>
            </a:xfrm>
            <a:prstGeom prst="rect">
              <a:avLst/>
            </a:prstGeom>
            <a:noFill/>
          </p:spPr>
        </p:pic>
        <p:sp>
          <p:nvSpPr>
            <p:cNvPr id="8" name="13 Cruz"/>
            <p:cNvSpPr/>
            <p:nvPr/>
          </p:nvSpPr>
          <p:spPr>
            <a:xfrm rot="2642574">
              <a:off x="3064612" y="308024"/>
              <a:ext cx="2654813" cy="2641551"/>
            </a:xfrm>
            <a:prstGeom prst="plus">
              <a:avLst>
                <a:gd name="adj" fmla="val 43692"/>
              </a:avLst>
            </a:prstGeom>
            <a:solidFill>
              <a:srgbClr val="FF0000">
                <a:alpha val="34902"/>
              </a:srgb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Los grupos guerrilleros realizan secuestros.</a:t>
            </a:r>
          </a:p>
          <a:p>
            <a:endParaRPr lang="es-CR" dirty="0"/>
          </a:p>
          <a:p>
            <a:endParaRPr lang="es-CR" dirty="0" smtClean="0"/>
          </a:p>
          <a:p>
            <a:r>
              <a:rPr lang="es-CR" dirty="0" smtClean="0"/>
              <a:t>Se da el narcotráfico a gran escala.</a:t>
            </a:r>
            <a:endParaRPr lang="en-US" dirty="0"/>
          </a:p>
        </p:txBody>
      </p:sp>
      <p:pic>
        <p:nvPicPr>
          <p:cNvPr id="4" name="rg_hi" descr="http://t3.gstatic.com/images?q=tbn:ANd9GcR6DlSQnXyuBJMyMAHUzww-qBfljiOW_FdMkbropsgW9b1eS8p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209800"/>
            <a:ext cx="2399030" cy="172148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rg_hi" descr="http://t3.gstatic.com/images?q=tbn:ANd9GcQNSAJ7zE6BWFW5MziUZxLApHnWDdFqPTNrX2_WguiDPEtiqFp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997960"/>
            <a:ext cx="2570480" cy="171704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6879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FARC: Fuerzas Revolucionarias Armadas de Colombia.</a:t>
            </a:r>
            <a:endParaRPr lang="en-US" dirty="0"/>
          </a:p>
        </p:txBody>
      </p:sp>
      <p:pic>
        <p:nvPicPr>
          <p:cNvPr id="4" name="il_fi" descr="http://upload.wikimedia.org/wikipedia/commons/thumb/9/91/Flag_of_the_farc-ep.png/200px-Flag_of_the_farc-ep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514600"/>
            <a:ext cx="2971800" cy="20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l_fi" descr="http://www.theclinic.cl/wp-content/uploads/2012/08/farc1.jp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8200" y="3477101"/>
            <a:ext cx="3352800" cy="222027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EPL: Ejército Popular de Liberación</a:t>
            </a:r>
            <a:endParaRPr lang="en-US" dirty="0"/>
          </a:p>
        </p:txBody>
      </p:sp>
      <p:pic>
        <p:nvPicPr>
          <p:cNvPr id="4" name="il_fi" descr="http://upload.wikimedia.org/wikipedia/commons/thumb/7/77/EPLflag.png/200px-EPLflag.pn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67000" y="2514600"/>
            <a:ext cx="3678555" cy="222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522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ELN: Ejército de Liberación Nacional</a:t>
            </a:r>
            <a:endParaRPr lang="en-US" dirty="0"/>
          </a:p>
        </p:txBody>
      </p:sp>
      <p:pic>
        <p:nvPicPr>
          <p:cNvPr id="4" name="rg_hi" descr="http://t0.gstatic.com/images?q=tbn:ANd9GcRXx3lkNqVJ6M6y29P9gx7rJPbLj3aDkNCfEzHjDNPNfCRYnSqa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667000"/>
            <a:ext cx="3144520" cy="191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g_hi" descr="http://t1.gstatic.com/images?q=tbn:ANd9GcTwKI01spsbeB-2njMazT5OX2tyRPsGw__gee-KHWNjSU7-AHI3H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429000"/>
            <a:ext cx="2743200" cy="2047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6383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Vietnam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49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Gobierno: Ejército Nacional</a:t>
            </a:r>
            <a:endParaRPr lang="en-US" dirty="0"/>
          </a:p>
        </p:txBody>
      </p:sp>
      <p:pic>
        <p:nvPicPr>
          <p:cNvPr id="4" name="il_fi" descr="http://4.bp.blogspot.com/_awVS1CiVFqI/SRdKbkrYQAI/AAAAAAAAAAM/EjK_X1SCZTE/s320/my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3032442" cy="256635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il_fi" descr="http://www.colombia.com/especiales/7deagosto/images/ejercito_Nacio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200400"/>
            <a:ext cx="4267200" cy="226504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4104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AUC: autodefensas o grupos paramilitares</a:t>
            </a:r>
            <a:endParaRPr lang="en-US" dirty="0"/>
          </a:p>
        </p:txBody>
      </p:sp>
      <p:pic>
        <p:nvPicPr>
          <p:cNvPr id="4" name="il_fi" descr="http://3.bp.blogspot.com/--VLjic1jWLw/TuwgUR7PUPI/AAAAAAAABg0/LN6RX22jvtU/s1600/EL+ALEMAN+AUC.gif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43200" y="2412509"/>
            <a:ext cx="4095115" cy="263747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498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Gran cantidad de muertos y desaparecidos</a:t>
            </a:r>
          </a:p>
          <a:p>
            <a:endParaRPr lang="es-CR" dirty="0"/>
          </a:p>
          <a:p>
            <a:r>
              <a:rPr lang="es-CR" dirty="0" smtClean="0"/>
              <a:t>Personas refugiadas en países vecinos</a:t>
            </a:r>
            <a:endParaRPr lang="en-US" dirty="0"/>
          </a:p>
        </p:txBody>
      </p:sp>
      <p:pic>
        <p:nvPicPr>
          <p:cNvPr id="5" name="rg_hi" descr="http://t0.gstatic.com/images?q=tbn:ANd9GcRdn2MZ1WKxpuhhPho8DdTs1F-VHCznGR8fC__aN_A6MRh74cbFIw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90600" y="3352800"/>
            <a:ext cx="2826385" cy="192024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68 Imagen" descr="migración de personas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0200" y="3200400"/>
            <a:ext cx="2819400" cy="2722880"/>
          </a:xfrm>
          <a:prstGeom prst="rect">
            <a:avLst/>
          </a:prstGeom>
          <a:ln w="762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Aparición de sicarios</a:t>
            </a:r>
          </a:p>
          <a:p>
            <a:endParaRPr lang="es-CR" dirty="0"/>
          </a:p>
          <a:p>
            <a:r>
              <a:rPr lang="es-CR" dirty="0" smtClean="0"/>
              <a:t>Desarrollo del narcotráfico</a:t>
            </a:r>
            <a:endParaRPr lang="en-US" dirty="0"/>
          </a:p>
        </p:txBody>
      </p:sp>
      <p:pic>
        <p:nvPicPr>
          <p:cNvPr id="4" name="il_fi" descr="http://c0364889.cdn2.cloudfiles.rackspacecloud.com/wp-content/uploads/2009/03/sicario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300096"/>
            <a:ext cx="2286000" cy="2033904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il_fi" descr="http://static.elespectador.co/files/imagecache/560x373/img_ipad/84c5635200c4973c898981905d53e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2967990" cy="197866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372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México </a:t>
            </a:r>
            <a:br>
              <a:rPr lang="es-CR" dirty="0" smtClean="0"/>
            </a:br>
            <a:r>
              <a:rPr lang="es-CR" dirty="0" smtClean="0"/>
              <a:t>movimiento zapatista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Chiapas, sureste de México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362200"/>
            <a:ext cx="4616139" cy="3259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Carlos Salinas: presidente de 1988 a 1994. Promovió el tratado de libre comercio con Estados Unidos y Canadá.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554498"/>
            <a:ext cx="2286000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Comandante Gastón Menchaca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6400" y="2001594"/>
            <a:ext cx="2153348" cy="3230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872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Rigoberta Menchú: mediadora.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7249" y="1676400"/>
            <a:ext cx="2497551" cy="3560338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65108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Mario Arturo Acosta Chaparro: miembro del ejército mexicano.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8146" flipH="1">
            <a:off x="4114800" y="2590800"/>
            <a:ext cx="3429000" cy="225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1269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El conflicto se desarrolló en Vietnam, Laos y Camboya.</a:t>
            </a:r>
            <a:endParaRPr lang="en-US" dirty="0"/>
          </a:p>
        </p:txBody>
      </p:sp>
      <p:pic>
        <p:nvPicPr>
          <p:cNvPr id="5122" name="Picture 2" descr="http://cla.calpoly.edu/~lcall/204/8-10/vietnam_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419600" cy="417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/>
          <p:cNvSpPr/>
          <p:nvPr/>
        </p:nvSpPr>
        <p:spPr>
          <a:xfrm>
            <a:off x="3508612" y="2373541"/>
            <a:ext cx="2511188" cy="4040907"/>
          </a:xfrm>
          <a:custGeom>
            <a:avLst/>
            <a:gdLst>
              <a:gd name="connsiteX0" fmla="*/ 2019868 w 2511188"/>
              <a:gd name="connsiteY0" fmla="*/ 478841 h 4040907"/>
              <a:gd name="connsiteX1" fmla="*/ 2019868 w 2511188"/>
              <a:gd name="connsiteY1" fmla="*/ 478841 h 4040907"/>
              <a:gd name="connsiteX2" fmla="*/ 1924334 w 2511188"/>
              <a:gd name="connsiteY2" fmla="*/ 410602 h 4040907"/>
              <a:gd name="connsiteX3" fmla="*/ 1828800 w 2511188"/>
              <a:gd name="connsiteY3" fmla="*/ 396955 h 4040907"/>
              <a:gd name="connsiteX4" fmla="*/ 1801504 w 2511188"/>
              <a:gd name="connsiteY4" fmla="*/ 356011 h 4040907"/>
              <a:gd name="connsiteX5" fmla="*/ 1760561 w 2511188"/>
              <a:gd name="connsiteY5" fmla="*/ 342363 h 4040907"/>
              <a:gd name="connsiteX6" fmla="*/ 1678674 w 2511188"/>
              <a:gd name="connsiteY6" fmla="*/ 274125 h 4040907"/>
              <a:gd name="connsiteX7" fmla="*/ 1692322 w 2511188"/>
              <a:gd name="connsiteY7" fmla="*/ 151295 h 4040907"/>
              <a:gd name="connsiteX8" fmla="*/ 1705970 w 2511188"/>
              <a:gd name="connsiteY8" fmla="*/ 110352 h 4040907"/>
              <a:gd name="connsiteX9" fmla="*/ 1637731 w 2511188"/>
              <a:gd name="connsiteY9" fmla="*/ 14817 h 4040907"/>
              <a:gd name="connsiteX10" fmla="*/ 1569492 w 2511188"/>
              <a:gd name="connsiteY10" fmla="*/ 1169 h 4040907"/>
              <a:gd name="connsiteX11" fmla="*/ 1528549 w 2511188"/>
              <a:gd name="connsiteY11" fmla="*/ 14817 h 4040907"/>
              <a:gd name="connsiteX12" fmla="*/ 1501253 w 2511188"/>
              <a:gd name="connsiteY12" fmla="*/ 55760 h 4040907"/>
              <a:gd name="connsiteX13" fmla="*/ 1405719 w 2511188"/>
              <a:gd name="connsiteY13" fmla="*/ 1169 h 4040907"/>
              <a:gd name="connsiteX14" fmla="*/ 1323832 w 2511188"/>
              <a:gd name="connsiteY14" fmla="*/ 14817 h 4040907"/>
              <a:gd name="connsiteX15" fmla="*/ 1282889 w 2511188"/>
              <a:gd name="connsiteY15" fmla="*/ 55760 h 4040907"/>
              <a:gd name="connsiteX16" fmla="*/ 1201003 w 2511188"/>
              <a:gd name="connsiteY16" fmla="*/ 96704 h 4040907"/>
              <a:gd name="connsiteX17" fmla="*/ 1064525 w 2511188"/>
              <a:gd name="connsiteY17" fmla="*/ 83056 h 4040907"/>
              <a:gd name="connsiteX18" fmla="*/ 1023582 w 2511188"/>
              <a:gd name="connsiteY18" fmla="*/ 69408 h 4040907"/>
              <a:gd name="connsiteX19" fmla="*/ 1009934 w 2511188"/>
              <a:gd name="connsiteY19" fmla="*/ 110352 h 4040907"/>
              <a:gd name="connsiteX20" fmla="*/ 914400 w 2511188"/>
              <a:gd name="connsiteY20" fmla="*/ 110352 h 4040907"/>
              <a:gd name="connsiteX21" fmla="*/ 832513 w 2511188"/>
              <a:gd name="connsiteY21" fmla="*/ 164943 h 4040907"/>
              <a:gd name="connsiteX22" fmla="*/ 777922 w 2511188"/>
              <a:gd name="connsiteY22" fmla="*/ 151295 h 4040907"/>
              <a:gd name="connsiteX23" fmla="*/ 696035 w 2511188"/>
              <a:gd name="connsiteY23" fmla="*/ 123999 h 4040907"/>
              <a:gd name="connsiteX24" fmla="*/ 627797 w 2511188"/>
              <a:gd name="connsiteY24" fmla="*/ 137647 h 4040907"/>
              <a:gd name="connsiteX25" fmla="*/ 545910 w 2511188"/>
              <a:gd name="connsiteY25" fmla="*/ 164943 h 4040907"/>
              <a:gd name="connsiteX26" fmla="*/ 436728 w 2511188"/>
              <a:gd name="connsiteY26" fmla="*/ 192238 h 4040907"/>
              <a:gd name="connsiteX27" fmla="*/ 423080 w 2511188"/>
              <a:gd name="connsiteY27" fmla="*/ 383307 h 4040907"/>
              <a:gd name="connsiteX28" fmla="*/ 409432 w 2511188"/>
              <a:gd name="connsiteY28" fmla="*/ 465193 h 4040907"/>
              <a:gd name="connsiteX29" fmla="*/ 327546 w 2511188"/>
              <a:gd name="connsiteY29" fmla="*/ 492489 h 4040907"/>
              <a:gd name="connsiteX30" fmla="*/ 286603 w 2511188"/>
              <a:gd name="connsiteY30" fmla="*/ 478841 h 4040907"/>
              <a:gd name="connsiteX31" fmla="*/ 272955 w 2511188"/>
              <a:gd name="connsiteY31" fmla="*/ 410602 h 4040907"/>
              <a:gd name="connsiteX32" fmla="*/ 204716 w 2511188"/>
              <a:gd name="connsiteY32" fmla="*/ 424250 h 4040907"/>
              <a:gd name="connsiteX33" fmla="*/ 150125 w 2511188"/>
              <a:gd name="connsiteY33" fmla="*/ 506137 h 4040907"/>
              <a:gd name="connsiteX34" fmla="*/ 136477 w 2511188"/>
              <a:gd name="connsiteY34" fmla="*/ 547080 h 4040907"/>
              <a:gd name="connsiteX35" fmla="*/ 109182 w 2511188"/>
              <a:gd name="connsiteY35" fmla="*/ 588023 h 4040907"/>
              <a:gd name="connsiteX36" fmla="*/ 122829 w 2511188"/>
              <a:gd name="connsiteY36" fmla="*/ 628966 h 4040907"/>
              <a:gd name="connsiteX37" fmla="*/ 81886 w 2511188"/>
              <a:gd name="connsiteY37" fmla="*/ 642614 h 4040907"/>
              <a:gd name="connsiteX38" fmla="*/ 0 w 2511188"/>
              <a:gd name="connsiteY38" fmla="*/ 656262 h 4040907"/>
              <a:gd name="connsiteX39" fmla="*/ 13647 w 2511188"/>
              <a:gd name="connsiteY39" fmla="*/ 724501 h 4040907"/>
              <a:gd name="connsiteX40" fmla="*/ 95534 w 2511188"/>
              <a:gd name="connsiteY40" fmla="*/ 751796 h 4040907"/>
              <a:gd name="connsiteX41" fmla="*/ 109182 w 2511188"/>
              <a:gd name="connsiteY41" fmla="*/ 792740 h 4040907"/>
              <a:gd name="connsiteX42" fmla="*/ 122829 w 2511188"/>
              <a:gd name="connsiteY42" fmla="*/ 983808 h 4040907"/>
              <a:gd name="connsiteX43" fmla="*/ 191068 w 2511188"/>
              <a:gd name="connsiteY43" fmla="*/ 970160 h 4040907"/>
              <a:gd name="connsiteX44" fmla="*/ 272955 w 2511188"/>
              <a:gd name="connsiteY44" fmla="*/ 942865 h 4040907"/>
              <a:gd name="connsiteX45" fmla="*/ 313898 w 2511188"/>
              <a:gd name="connsiteY45" fmla="*/ 956513 h 4040907"/>
              <a:gd name="connsiteX46" fmla="*/ 327546 w 2511188"/>
              <a:gd name="connsiteY46" fmla="*/ 997456 h 4040907"/>
              <a:gd name="connsiteX47" fmla="*/ 300250 w 2511188"/>
              <a:gd name="connsiteY47" fmla="*/ 1188525 h 4040907"/>
              <a:gd name="connsiteX48" fmla="*/ 313898 w 2511188"/>
              <a:gd name="connsiteY48" fmla="*/ 1434184 h 4040907"/>
              <a:gd name="connsiteX49" fmla="*/ 327546 w 2511188"/>
              <a:gd name="connsiteY49" fmla="*/ 1488775 h 4040907"/>
              <a:gd name="connsiteX50" fmla="*/ 409432 w 2511188"/>
              <a:gd name="connsiteY50" fmla="*/ 1461480 h 4040907"/>
              <a:gd name="connsiteX51" fmla="*/ 436728 w 2511188"/>
              <a:gd name="connsiteY51" fmla="*/ 1420537 h 4040907"/>
              <a:gd name="connsiteX52" fmla="*/ 477671 w 2511188"/>
              <a:gd name="connsiteY52" fmla="*/ 1406889 h 4040907"/>
              <a:gd name="connsiteX53" fmla="*/ 668740 w 2511188"/>
              <a:gd name="connsiteY53" fmla="*/ 1420537 h 4040907"/>
              <a:gd name="connsiteX54" fmla="*/ 777922 w 2511188"/>
              <a:gd name="connsiteY54" fmla="*/ 1434184 h 4040907"/>
              <a:gd name="connsiteX55" fmla="*/ 791570 w 2511188"/>
              <a:gd name="connsiteY55" fmla="*/ 1393241 h 4040907"/>
              <a:gd name="connsiteX56" fmla="*/ 873456 w 2511188"/>
              <a:gd name="connsiteY56" fmla="*/ 1365946 h 4040907"/>
              <a:gd name="connsiteX57" fmla="*/ 1091821 w 2511188"/>
              <a:gd name="connsiteY57" fmla="*/ 1379593 h 4040907"/>
              <a:gd name="connsiteX58" fmla="*/ 1105468 w 2511188"/>
              <a:gd name="connsiteY58" fmla="*/ 1461480 h 4040907"/>
              <a:gd name="connsiteX59" fmla="*/ 1187355 w 2511188"/>
              <a:gd name="connsiteY59" fmla="*/ 1488775 h 4040907"/>
              <a:gd name="connsiteX60" fmla="*/ 1228298 w 2511188"/>
              <a:gd name="connsiteY60" fmla="*/ 1502423 h 4040907"/>
              <a:gd name="connsiteX61" fmla="*/ 1214650 w 2511188"/>
              <a:gd name="connsiteY61" fmla="*/ 1625253 h 4040907"/>
              <a:gd name="connsiteX62" fmla="*/ 1201003 w 2511188"/>
              <a:gd name="connsiteY62" fmla="*/ 1666196 h 4040907"/>
              <a:gd name="connsiteX63" fmla="*/ 1187355 w 2511188"/>
              <a:gd name="connsiteY63" fmla="*/ 1707140 h 4040907"/>
              <a:gd name="connsiteX64" fmla="*/ 1201003 w 2511188"/>
              <a:gd name="connsiteY64" fmla="*/ 1952799 h 4040907"/>
              <a:gd name="connsiteX65" fmla="*/ 1282889 w 2511188"/>
              <a:gd name="connsiteY65" fmla="*/ 1980095 h 4040907"/>
              <a:gd name="connsiteX66" fmla="*/ 1405719 w 2511188"/>
              <a:gd name="connsiteY66" fmla="*/ 1993743 h 4040907"/>
              <a:gd name="connsiteX67" fmla="*/ 1405719 w 2511188"/>
              <a:gd name="connsiteY67" fmla="*/ 2171163 h 4040907"/>
              <a:gd name="connsiteX68" fmla="*/ 1378424 w 2511188"/>
              <a:gd name="connsiteY68" fmla="*/ 2212107 h 4040907"/>
              <a:gd name="connsiteX69" fmla="*/ 1364776 w 2511188"/>
              <a:gd name="connsiteY69" fmla="*/ 2253050 h 4040907"/>
              <a:gd name="connsiteX70" fmla="*/ 1378424 w 2511188"/>
              <a:gd name="connsiteY70" fmla="*/ 2307641 h 4040907"/>
              <a:gd name="connsiteX71" fmla="*/ 1201003 w 2511188"/>
              <a:gd name="connsiteY71" fmla="*/ 2416823 h 4040907"/>
              <a:gd name="connsiteX72" fmla="*/ 1119116 w 2511188"/>
              <a:gd name="connsiteY72" fmla="*/ 2389528 h 4040907"/>
              <a:gd name="connsiteX73" fmla="*/ 1050877 w 2511188"/>
              <a:gd name="connsiteY73" fmla="*/ 2403175 h 4040907"/>
              <a:gd name="connsiteX74" fmla="*/ 968991 w 2511188"/>
              <a:gd name="connsiteY74" fmla="*/ 2430471 h 4040907"/>
              <a:gd name="connsiteX75" fmla="*/ 900752 w 2511188"/>
              <a:gd name="connsiteY75" fmla="*/ 2444119 h 4040907"/>
              <a:gd name="connsiteX76" fmla="*/ 859809 w 2511188"/>
              <a:gd name="connsiteY76" fmla="*/ 2457766 h 4040907"/>
              <a:gd name="connsiteX77" fmla="*/ 777922 w 2511188"/>
              <a:gd name="connsiteY77" fmla="*/ 2471414 h 4040907"/>
              <a:gd name="connsiteX78" fmla="*/ 696035 w 2511188"/>
              <a:gd name="connsiteY78" fmla="*/ 2512358 h 4040907"/>
              <a:gd name="connsiteX79" fmla="*/ 682388 w 2511188"/>
              <a:gd name="connsiteY79" fmla="*/ 2553301 h 4040907"/>
              <a:gd name="connsiteX80" fmla="*/ 641444 w 2511188"/>
              <a:gd name="connsiteY80" fmla="*/ 2730722 h 4040907"/>
              <a:gd name="connsiteX81" fmla="*/ 600501 w 2511188"/>
              <a:gd name="connsiteY81" fmla="*/ 2744369 h 4040907"/>
              <a:gd name="connsiteX82" fmla="*/ 586853 w 2511188"/>
              <a:gd name="connsiteY82" fmla="*/ 2894495 h 4040907"/>
              <a:gd name="connsiteX83" fmla="*/ 627797 w 2511188"/>
              <a:gd name="connsiteY83" fmla="*/ 2908143 h 4040907"/>
              <a:gd name="connsiteX84" fmla="*/ 668740 w 2511188"/>
              <a:gd name="connsiteY84" fmla="*/ 2990029 h 4040907"/>
              <a:gd name="connsiteX85" fmla="*/ 723331 w 2511188"/>
              <a:gd name="connsiteY85" fmla="*/ 3167450 h 4040907"/>
              <a:gd name="connsiteX86" fmla="*/ 777922 w 2511188"/>
              <a:gd name="connsiteY86" fmla="*/ 3249337 h 4040907"/>
              <a:gd name="connsiteX87" fmla="*/ 832513 w 2511188"/>
              <a:gd name="connsiteY87" fmla="*/ 3413110 h 4040907"/>
              <a:gd name="connsiteX88" fmla="*/ 791570 w 2511188"/>
              <a:gd name="connsiteY88" fmla="*/ 3440405 h 4040907"/>
              <a:gd name="connsiteX89" fmla="*/ 777922 w 2511188"/>
              <a:gd name="connsiteY89" fmla="*/ 3481349 h 4040907"/>
              <a:gd name="connsiteX90" fmla="*/ 968991 w 2511188"/>
              <a:gd name="connsiteY90" fmla="*/ 3522292 h 4040907"/>
              <a:gd name="connsiteX91" fmla="*/ 1023582 w 2511188"/>
              <a:gd name="connsiteY91" fmla="*/ 3631474 h 4040907"/>
              <a:gd name="connsiteX92" fmla="*/ 1064525 w 2511188"/>
              <a:gd name="connsiteY92" fmla="*/ 3658769 h 4040907"/>
              <a:gd name="connsiteX93" fmla="*/ 1105468 w 2511188"/>
              <a:gd name="connsiteY93" fmla="*/ 3645122 h 4040907"/>
              <a:gd name="connsiteX94" fmla="*/ 1132764 w 2511188"/>
              <a:gd name="connsiteY94" fmla="*/ 3604178 h 4040907"/>
              <a:gd name="connsiteX95" fmla="*/ 1173707 w 2511188"/>
              <a:gd name="connsiteY95" fmla="*/ 3576883 h 4040907"/>
              <a:gd name="connsiteX96" fmla="*/ 1282889 w 2511188"/>
              <a:gd name="connsiteY96" fmla="*/ 3590531 h 4040907"/>
              <a:gd name="connsiteX97" fmla="*/ 1296537 w 2511188"/>
              <a:gd name="connsiteY97" fmla="*/ 3631474 h 4040907"/>
              <a:gd name="connsiteX98" fmla="*/ 1269241 w 2511188"/>
              <a:gd name="connsiteY98" fmla="*/ 3713360 h 4040907"/>
              <a:gd name="connsiteX99" fmla="*/ 1255594 w 2511188"/>
              <a:gd name="connsiteY99" fmla="*/ 3945372 h 4040907"/>
              <a:gd name="connsiteX100" fmla="*/ 1269241 w 2511188"/>
              <a:gd name="connsiteY100" fmla="*/ 4013611 h 4040907"/>
              <a:gd name="connsiteX101" fmla="*/ 1310185 w 2511188"/>
              <a:gd name="connsiteY101" fmla="*/ 4040907 h 4040907"/>
              <a:gd name="connsiteX102" fmla="*/ 1378424 w 2511188"/>
              <a:gd name="connsiteY102" fmla="*/ 4027259 h 4040907"/>
              <a:gd name="connsiteX103" fmla="*/ 1405719 w 2511188"/>
              <a:gd name="connsiteY103" fmla="*/ 3986316 h 4040907"/>
              <a:gd name="connsiteX104" fmla="*/ 1446662 w 2511188"/>
              <a:gd name="connsiteY104" fmla="*/ 3945372 h 4040907"/>
              <a:gd name="connsiteX105" fmla="*/ 1487606 w 2511188"/>
              <a:gd name="connsiteY105" fmla="*/ 3918077 h 4040907"/>
              <a:gd name="connsiteX106" fmla="*/ 1528549 w 2511188"/>
              <a:gd name="connsiteY106" fmla="*/ 3877134 h 4040907"/>
              <a:gd name="connsiteX107" fmla="*/ 1569492 w 2511188"/>
              <a:gd name="connsiteY107" fmla="*/ 3863486 h 4040907"/>
              <a:gd name="connsiteX108" fmla="*/ 1610435 w 2511188"/>
              <a:gd name="connsiteY108" fmla="*/ 3836190 h 4040907"/>
              <a:gd name="connsiteX109" fmla="*/ 1637731 w 2511188"/>
              <a:gd name="connsiteY109" fmla="*/ 3795247 h 4040907"/>
              <a:gd name="connsiteX110" fmla="*/ 1678674 w 2511188"/>
              <a:gd name="connsiteY110" fmla="*/ 3781599 h 4040907"/>
              <a:gd name="connsiteX111" fmla="*/ 1719618 w 2511188"/>
              <a:gd name="connsiteY111" fmla="*/ 3754304 h 4040907"/>
              <a:gd name="connsiteX112" fmla="*/ 1774209 w 2511188"/>
              <a:gd name="connsiteY112" fmla="*/ 3672417 h 4040907"/>
              <a:gd name="connsiteX113" fmla="*/ 1787856 w 2511188"/>
              <a:gd name="connsiteY113" fmla="*/ 3631474 h 4040907"/>
              <a:gd name="connsiteX114" fmla="*/ 1842447 w 2511188"/>
              <a:gd name="connsiteY114" fmla="*/ 3617826 h 4040907"/>
              <a:gd name="connsiteX115" fmla="*/ 1910686 w 2511188"/>
              <a:gd name="connsiteY115" fmla="*/ 3522292 h 4040907"/>
              <a:gd name="connsiteX116" fmla="*/ 2006221 w 2511188"/>
              <a:gd name="connsiteY116" fmla="*/ 3508644 h 4040907"/>
              <a:gd name="connsiteX117" fmla="*/ 2142698 w 2511188"/>
              <a:gd name="connsiteY117" fmla="*/ 3467701 h 4040907"/>
              <a:gd name="connsiteX118" fmla="*/ 2224585 w 2511188"/>
              <a:gd name="connsiteY118" fmla="*/ 3413110 h 4040907"/>
              <a:gd name="connsiteX119" fmla="*/ 2265528 w 2511188"/>
              <a:gd name="connsiteY119" fmla="*/ 3385814 h 4040907"/>
              <a:gd name="connsiteX120" fmla="*/ 2361062 w 2511188"/>
              <a:gd name="connsiteY120" fmla="*/ 3276632 h 4040907"/>
              <a:gd name="connsiteX121" fmla="*/ 2402006 w 2511188"/>
              <a:gd name="connsiteY121" fmla="*/ 3194746 h 4040907"/>
              <a:gd name="connsiteX122" fmla="*/ 2415653 w 2511188"/>
              <a:gd name="connsiteY122" fmla="*/ 3153802 h 4040907"/>
              <a:gd name="connsiteX123" fmla="*/ 2470244 w 2511188"/>
              <a:gd name="connsiteY123" fmla="*/ 3071916 h 4040907"/>
              <a:gd name="connsiteX124" fmla="*/ 2497540 w 2511188"/>
              <a:gd name="connsiteY124" fmla="*/ 3030972 h 4040907"/>
              <a:gd name="connsiteX125" fmla="*/ 2511188 w 2511188"/>
              <a:gd name="connsiteY125" fmla="*/ 2990029 h 4040907"/>
              <a:gd name="connsiteX126" fmla="*/ 2497540 w 2511188"/>
              <a:gd name="connsiteY126" fmla="*/ 2744369 h 4040907"/>
              <a:gd name="connsiteX127" fmla="*/ 2442949 w 2511188"/>
              <a:gd name="connsiteY127" fmla="*/ 2662483 h 4040907"/>
              <a:gd name="connsiteX128" fmla="*/ 2429301 w 2511188"/>
              <a:gd name="connsiteY128" fmla="*/ 2621540 h 4040907"/>
              <a:gd name="connsiteX129" fmla="*/ 2402006 w 2511188"/>
              <a:gd name="connsiteY129" fmla="*/ 2266698 h 4040907"/>
              <a:gd name="connsiteX130" fmla="*/ 2388358 w 2511188"/>
              <a:gd name="connsiteY130" fmla="*/ 2225755 h 4040907"/>
              <a:gd name="connsiteX131" fmla="*/ 2374710 w 2511188"/>
              <a:gd name="connsiteY131" fmla="*/ 2171163 h 4040907"/>
              <a:gd name="connsiteX132" fmla="*/ 2279176 w 2511188"/>
              <a:gd name="connsiteY132" fmla="*/ 2075629 h 4040907"/>
              <a:gd name="connsiteX133" fmla="*/ 2238232 w 2511188"/>
              <a:gd name="connsiteY133" fmla="*/ 2048334 h 4040907"/>
              <a:gd name="connsiteX134" fmla="*/ 2210937 w 2511188"/>
              <a:gd name="connsiteY134" fmla="*/ 2007390 h 4040907"/>
              <a:gd name="connsiteX135" fmla="*/ 2197289 w 2511188"/>
              <a:gd name="connsiteY135" fmla="*/ 1939152 h 4040907"/>
              <a:gd name="connsiteX136" fmla="*/ 2156346 w 2511188"/>
              <a:gd name="connsiteY136" fmla="*/ 1911856 h 4040907"/>
              <a:gd name="connsiteX137" fmla="*/ 2129050 w 2511188"/>
              <a:gd name="connsiteY137" fmla="*/ 1870913 h 4040907"/>
              <a:gd name="connsiteX138" fmla="*/ 2088107 w 2511188"/>
              <a:gd name="connsiteY138" fmla="*/ 1857265 h 4040907"/>
              <a:gd name="connsiteX139" fmla="*/ 2047164 w 2511188"/>
              <a:gd name="connsiteY139" fmla="*/ 1829969 h 4040907"/>
              <a:gd name="connsiteX140" fmla="*/ 1992573 w 2511188"/>
              <a:gd name="connsiteY140" fmla="*/ 1748083 h 4040907"/>
              <a:gd name="connsiteX141" fmla="*/ 1965277 w 2511188"/>
              <a:gd name="connsiteY141" fmla="*/ 1707140 h 4040907"/>
              <a:gd name="connsiteX142" fmla="*/ 1924334 w 2511188"/>
              <a:gd name="connsiteY142" fmla="*/ 1693492 h 4040907"/>
              <a:gd name="connsiteX143" fmla="*/ 1842447 w 2511188"/>
              <a:gd name="connsiteY143" fmla="*/ 1638901 h 4040907"/>
              <a:gd name="connsiteX144" fmla="*/ 1801504 w 2511188"/>
              <a:gd name="connsiteY144" fmla="*/ 1611605 h 4040907"/>
              <a:gd name="connsiteX145" fmla="*/ 1733265 w 2511188"/>
              <a:gd name="connsiteY145" fmla="*/ 1488775 h 4040907"/>
              <a:gd name="connsiteX146" fmla="*/ 1624083 w 2511188"/>
              <a:gd name="connsiteY146" fmla="*/ 1325002 h 4040907"/>
              <a:gd name="connsiteX147" fmla="*/ 1596788 w 2511188"/>
              <a:gd name="connsiteY147" fmla="*/ 1284059 h 4040907"/>
              <a:gd name="connsiteX148" fmla="*/ 1514901 w 2511188"/>
              <a:gd name="connsiteY148" fmla="*/ 1229468 h 4040907"/>
              <a:gd name="connsiteX149" fmla="*/ 1514901 w 2511188"/>
              <a:gd name="connsiteY149" fmla="*/ 983808 h 4040907"/>
              <a:gd name="connsiteX150" fmla="*/ 1542197 w 2511188"/>
              <a:gd name="connsiteY150" fmla="*/ 942865 h 4040907"/>
              <a:gd name="connsiteX151" fmla="*/ 1583140 w 2511188"/>
              <a:gd name="connsiteY151" fmla="*/ 915569 h 4040907"/>
              <a:gd name="connsiteX152" fmla="*/ 1624083 w 2511188"/>
              <a:gd name="connsiteY152" fmla="*/ 833683 h 4040907"/>
              <a:gd name="connsiteX153" fmla="*/ 1651379 w 2511188"/>
              <a:gd name="connsiteY153" fmla="*/ 751796 h 4040907"/>
              <a:gd name="connsiteX154" fmla="*/ 1733265 w 2511188"/>
              <a:gd name="connsiteY154" fmla="*/ 683558 h 4040907"/>
              <a:gd name="connsiteX155" fmla="*/ 1787856 w 2511188"/>
              <a:gd name="connsiteY155" fmla="*/ 601671 h 4040907"/>
              <a:gd name="connsiteX156" fmla="*/ 1828800 w 2511188"/>
              <a:gd name="connsiteY156" fmla="*/ 574375 h 4040907"/>
              <a:gd name="connsiteX157" fmla="*/ 1910686 w 2511188"/>
              <a:gd name="connsiteY157" fmla="*/ 547080 h 4040907"/>
              <a:gd name="connsiteX158" fmla="*/ 1992573 w 2511188"/>
              <a:gd name="connsiteY158" fmla="*/ 492489 h 4040907"/>
              <a:gd name="connsiteX159" fmla="*/ 2019868 w 2511188"/>
              <a:gd name="connsiteY159" fmla="*/ 451546 h 4040907"/>
              <a:gd name="connsiteX160" fmla="*/ 1978925 w 2511188"/>
              <a:gd name="connsiteY160" fmla="*/ 424250 h 4040907"/>
              <a:gd name="connsiteX161" fmla="*/ 1965277 w 2511188"/>
              <a:gd name="connsiteY161" fmla="*/ 369659 h 4040907"/>
              <a:gd name="connsiteX162" fmla="*/ 1869743 w 2511188"/>
              <a:gd name="connsiteY162" fmla="*/ 396955 h 4040907"/>
              <a:gd name="connsiteX163" fmla="*/ 1965277 w 2511188"/>
              <a:gd name="connsiteY163" fmla="*/ 396955 h 404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2511188" h="4040907">
                <a:moveTo>
                  <a:pt x="2019868" y="478841"/>
                </a:moveTo>
                <a:lnTo>
                  <a:pt x="2019868" y="478841"/>
                </a:lnTo>
                <a:cubicBezTo>
                  <a:pt x="1988023" y="456095"/>
                  <a:pt x="1960304" y="426018"/>
                  <a:pt x="1924334" y="410602"/>
                </a:cubicBezTo>
                <a:cubicBezTo>
                  <a:pt x="1894767" y="397930"/>
                  <a:pt x="1858195" y="410020"/>
                  <a:pt x="1828800" y="396955"/>
                </a:cubicBezTo>
                <a:cubicBezTo>
                  <a:pt x="1813811" y="390293"/>
                  <a:pt x="1814312" y="366258"/>
                  <a:pt x="1801504" y="356011"/>
                </a:cubicBezTo>
                <a:cubicBezTo>
                  <a:pt x="1790271" y="347024"/>
                  <a:pt x="1773428" y="348797"/>
                  <a:pt x="1760561" y="342363"/>
                </a:cubicBezTo>
                <a:cubicBezTo>
                  <a:pt x="1722559" y="323362"/>
                  <a:pt x="1708858" y="304308"/>
                  <a:pt x="1678674" y="274125"/>
                </a:cubicBezTo>
                <a:cubicBezTo>
                  <a:pt x="1655928" y="205886"/>
                  <a:pt x="1660477" y="246829"/>
                  <a:pt x="1692322" y="151295"/>
                </a:cubicBezTo>
                <a:lnTo>
                  <a:pt x="1705970" y="110352"/>
                </a:lnTo>
                <a:cubicBezTo>
                  <a:pt x="1674125" y="14817"/>
                  <a:pt x="1705970" y="37564"/>
                  <a:pt x="1637731" y="14817"/>
                </a:cubicBezTo>
                <a:cubicBezTo>
                  <a:pt x="1545610" y="76233"/>
                  <a:pt x="1643417" y="30740"/>
                  <a:pt x="1569492" y="1169"/>
                </a:cubicBezTo>
                <a:cubicBezTo>
                  <a:pt x="1556135" y="-4174"/>
                  <a:pt x="1542197" y="10268"/>
                  <a:pt x="1528549" y="14817"/>
                </a:cubicBezTo>
                <a:cubicBezTo>
                  <a:pt x="1519450" y="28465"/>
                  <a:pt x="1517166" y="51782"/>
                  <a:pt x="1501253" y="55760"/>
                </a:cubicBezTo>
                <a:cubicBezTo>
                  <a:pt x="1417494" y="76700"/>
                  <a:pt x="1421714" y="49154"/>
                  <a:pt x="1405719" y="1169"/>
                </a:cubicBezTo>
                <a:cubicBezTo>
                  <a:pt x="1378423" y="5718"/>
                  <a:pt x="1349119" y="3578"/>
                  <a:pt x="1323832" y="14817"/>
                </a:cubicBezTo>
                <a:cubicBezTo>
                  <a:pt x="1306195" y="22656"/>
                  <a:pt x="1297716" y="43404"/>
                  <a:pt x="1282889" y="55760"/>
                </a:cubicBezTo>
                <a:cubicBezTo>
                  <a:pt x="1247613" y="85157"/>
                  <a:pt x="1242038" y="83025"/>
                  <a:pt x="1201003" y="96704"/>
                </a:cubicBezTo>
                <a:cubicBezTo>
                  <a:pt x="1155510" y="92155"/>
                  <a:pt x="1109713" y="90008"/>
                  <a:pt x="1064525" y="83056"/>
                </a:cubicBezTo>
                <a:cubicBezTo>
                  <a:pt x="1050306" y="80868"/>
                  <a:pt x="1036449" y="62974"/>
                  <a:pt x="1023582" y="69408"/>
                </a:cubicBezTo>
                <a:cubicBezTo>
                  <a:pt x="1010715" y="75842"/>
                  <a:pt x="1014483" y="96704"/>
                  <a:pt x="1009934" y="110352"/>
                </a:cubicBezTo>
                <a:cubicBezTo>
                  <a:pt x="966968" y="96030"/>
                  <a:pt x="962384" y="86360"/>
                  <a:pt x="914400" y="110352"/>
                </a:cubicBezTo>
                <a:cubicBezTo>
                  <a:pt x="885058" y="125023"/>
                  <a:pt x="832513" y="164943"/>
                  <a:pt x="832513" y="164943"/>
                </a:cubicBezTo>
                <a:cubicBezTo>
                  <a:pt x="814316" y="160394"/>
                  <a:pt x="795888" y="156685"/>
                  <a:pt x="777922" y="151295"/>
                </a:cubicBezTo>
                <a:cubicBezTo>
                  <a:pt x="750363" y="143027"/>
                  <a:pt x="696035" y="123999"/>
                  <a:pt x="696035" y="123999"/>
                </a:cubicBezTo>
                <a:cubicBezTo>
                  <a:pt x="673289" y="128548"/>
                  <a:pt x="650176" y="131543"/>
                  <a:pt x="627797" y="137647"/>
                </a:cubicBezTo>
                <a:cubicBezTo>
                  <a:pt x="600039" y="145218"/>
                  <a:pt x="574124" y="159301"/>
                  <a:pt x="545910" y="164943"/>
                </a:cubicBezTo>
                <a:cubicBezTo>
                  <a:pt x="463564" y="181411"/>
                  <a:pt x="499677" y="171254"/>
                  <a:pt x="436728" y="192238"/>
                </a:cubicBezTo>
                <a:cubicBezTo>
                  <a:pt x="432179" y="255928"/>
                  <a:pt x="429434" y="319772"/>
                  <a:pt x="423080" y="383307"/>
                </a:cubicBezTo>
                <a:cubicBezTo>
                  <a:pt x="420326" y="410842"/>
                  <a:pt x="427654" y="444368"/>
                  <a:pt x="409432" y="465193"/>
                </a:cubicBezTo>
                <a:cubicBezTo>
                  <a:pt x="390486" y="486846"/>
                  <a:pt x="327546" y="492489"/>
                  <a:pt x="327546" y="492489"/>
                </a:cubicBezTo>
                <a:cubicBezTo>
                  <a:pt x="313898" y="487940"/>
                  <a:pt x="294583" y="490811"/>
                  <a:pt x="286603" y="478841"/>
                </a:cubicBezTo>
                <a:cubicBezTo>
                  <a:pt x="273736" y="459540"/>
                  <a:pt x="292256" y="423469"/>
                  <a:pt x="272955" y="410602"/>
                </a:cubicBezTo>
                <a:cubicBezTo>
                  <a:pt x="253654" y="397735"/>
                  <a:pt x="227462" y="419701"/>
                  <a:pt x="204716" y="424250"/>
                </a:cubicBezTo>
                <a:cubicBezTo>
                  <a:pt x="172264" y="521602"/>
                  <a:pt x="218279" y="403905"/>
                  <a:pt x="150125" y="506137"/>
                </a:cubicBezTo>
                <a:cubicBezTo>
                  <a:pt x="142145" y="518107"/>
                  <a:pt x="142911" y="534213"/>
                  <a:pt x="136477" y="547080"/>
                </a:cubicBezTo>
                <a:cubicBezTo>
                  <a:pt x="129142" y="561751"/>
                  <a:pt x="118280" y="574375"/>
                  <a:pt x="109182" y="588023"/>
                </a:cubicBezTo>
                <a:cubicBezTo>
                  <a:pt x="113731" y="601671"/>
                  <a:pt x="129263" y="616099"/>
                  <a:pt x="122829" y="628966"/>
                </a:cubicBezTo>
                <a:cubicBezTo>
                  <a:pt x="116395" y="641833"/>
                  <a:pt x="95929" y="639493"/>
                  <a:pt x="81886" y="642614"/>
                </a:cubicBezTo>
                <a:cubicBezTo>
                  <a:pt x="54873" y="648617"/>
                  <a:pt x="27295" y="651713"/>
                  <a:pt x="0" y="656262"/>
                </a:cubicBezTo>
                <a:cubicBezTo>
                  <a:pt x="4549" y="679008"/>
                  <a:pt x="-2756" y="708098"/>
                  <a:pt x="13647" y="724501"/>
                </a:cubicBezTo>
                <a:cubicBezTo>
                  <a:pt x="33992" y="744846"/>
                  <a:pt x="95534" y="751796"/>
                  <a:pt x="95534" y="751796"/>
                </a:cubicBezTo>
                <a:cubicBezTo>
                  <a:pt x="100083" y="765444"/>
                  <a:pt x="107501" y="778452"/>
                  <a:pt x="109182" y="792740"/>
                </a:cubicBezTo>
                <a:cubicBezTo>
                  <a:pt x="116642" y="856154"/>
                  <a:pt x="96072" y="925833"/>
                  <a:pt x="122829" y="983808"/>
                </a:cubicBezTo>
                <a:cubicBezTo>
                  <a:pt x="132550" y="1004870"/>
                  <a:pt x="168689" y="976263"/>
                  <a:pt x="191068" y="970160"/>
                </a:cubicBezTo>
                <a:cubicBezTo>
                  <a:pt x="218826" y="962590"/>
                  <a:pt x="272955" y="942865"/>
                  <a:pt x="272955" y="942865"/>
                </a:cubicBezTo>
                <a:cubicBezTo>
                  <a:pt x="286603" y="947414"/>
                  <a:pt x="303726" y="946341"/>
                  <a:pt x="313898" y="956513"/>
                </a:cubicBezTo>
                <a:cubicBezTo>
                  <a:pt x="324070" y="966685"/>
                  <a:pt x="327546" y="983070"/>
                  <a:pt x="327546" y="997456"/>
                </a:cubicBezTo>
                <a:cubicBezTo>
                  <a:pt x="327546" y="1117057"/>
                  <a:pt x="325507" y="1112753"/>
                  <a:pt x="300250" y="1188525"/>
                </a:cubicBezTo>
                <a:cubicBezTo>
                  <a:pt x="304799" y="1270411"/>
                  <a:pt x="306473" y="1352508"/>
                  <a:pt x="313898" y="1434184"/>
                </a:cubicBezTo>
                <a:cubicBezTo>
                  <a:pt x="315596" y="1452864"/>
                  <a:pt x="309511" y="1483622"/>
                  <a:pt x="327546" y="1488775"/>
                </a:cubicBezTo>
                <a:cubicBezTo>
                  <a:pt x="355211" y="1496679"/>
                  <a:pt x="409432" y="1461480"/>
                  <a:pt x="409432" y="1461480"/>
                </a:cubicBezTo>
                <a:cubicBezTo>
                  <a:pt x="418531" y="1447832"/>
                  <a:pt x="423920" y="1430784"/>
                  <a:pt x="436728" y="1420537"/>
                </a:cubicBezTo>
                <a:cubicBezTo>
                  <a:pt x="447962" y="1411550"/>
                  <a:pt x="463285" y="1406889"/>
                  <a:pt x="477671" y="1406889"/>
                </a:cubicBezTo>
                <a:cubicBezTo>
                  <a:pt x="541523" y="1406889"/>
                  <a:pt x="605050" y="1415988"/>
                  <a:pt x="668740" y="1420537"/>
                </a:cubicBezTo>
                <a:cubicBezTo>
                  <a:pt x="708116" y="1446787"/>
                  <a:pt x="723112" y="1470724"/>
                  <a:pt x="777922" y="1434184"/>
                </a:cubicBezTo>
                <a:cubicBezTo>
                  <a:pt x="789892" y="1426204"/>
                  <a:pt x="779864" y="1401603"/>
                  <a:pt x="791570" y="1393241"/>
                </a:cubicBezTo>
                <a:cubicBezTo>
                  <a:pt x="814983" y="1376518"/>
                  <a:pt x="873456" y="1365946"/>
                  <a:pt x="873456" y="1365946"/>
                </a:cubicBezTo>
                <a:cubicBezTo>
                  <a:pt x="946244" y="1370495"/>
                  <a:pt x="1024384" y="1351825"/>
                  <a:pt x="1091821" y="1379593"/>
                </a:cubicBezTo>
                <a:cubicBezTo>
                  <a:pt x="1117409" y="1390129"/>
                  <a:pt x="1087246" y="1440655"/>
                  <a:pt x="1105468" y="1461480"/>
                </a:cubicBezTo>
                <a:cubicBezTo>
                  <a:pt x="1124415" y="1483133"/>
                  <a:pt x="1160059" y="1479677"/>
                  <a:pt x="1187355" y="1488775"/>
                </a:cubicBezTo>
                <a:lnTo>
                  <a:pt x="1228298" y="1502423"/>
                </a:lnTo>
                <a:cubicBezTo>
                  <a:pt x="1251045" y="1570662"/>
                  <a:pt x="1246495" y="1529717"/>
                  <a:pt x="1214650" y="1625253"/>
                </a:cubicBezTo>
                <a:lnTo>
                  <a:pt x="1201003" y="1666196"/>
                </a:lnTo>
                <a:lnTo>
                  <a:pt x="1187355" y="1707140"/>
                </a:lnTo>
                <a:cubicBezTo>
                  <a:pt x="1191904" y="1789026"/>
                  <a:pt x="1173910" y="1875391"/>
                  <a:pt x="1201003" y="1952799"/>
                </a:cubicBezTo>
                <a:cubicBezTo>
                  <a:pt x="1210508" y="1979956"/>
                  <a:pt x="1254293" y="1976918"/>
                  <a:pt x="1282889" y="1980095"/>
                </a:cubicBezTo>
                <a:lnTo>
                  <a:pt x="1405719" y="1993743"/>
                </a:lnTo>
                <a:cubicBezTo>
                  <a:pt x="1430159" y="2067060"/>
                  <a:pt x="1432450" y="2055326"/>
                  <a:pt x="1405719" y="2171163"/>
                </a:cubicBezTo>
                <a:cubicBezTo>
                  <a:pt x="1402031" y="2187146"/>
                  <a:pt x="1385759" y="2197436"/>
                  <a:pt x="1378424" y="2212107"/>
                </a:cubicBezTo>
                <a:cubicBezTo>
                  <a:pt x="1371990" y="2224974"/>
                  <a:pt x="1369325" y="2239402"/>
                  <a:pt x="1364776" y="2253050"/>
                </a:cubicBezTo>
                <a:cubicBezTo>
                  <a:pt x="1369325" y="2271247"/>
                  <a:pt x="1378424" y="2288884"/>
                  <a:pt x="1378424" y="2307641"/>
                </a:cubicBezTo>
                <a:cubicBezTo>
                  <a:pt x="1378424" y="2486558"/>
                  <a:pt x="1379636" y="2431709"/>
                  <a:pt x="1201003" y="2416823"/>
                </a:cubicBezTo>
                <a:cubicBezTo>
                  <a:pt x="1173707" y="2407725"/>
                  <a:pt x="1147329" y="2383886"/>
                  <a:pt x="1119116" y="2389528"/>
                </a:cubicBezTo>
                <a:cubicBezTo>
                  <a:pt x="1096370" y="2394077"/>
                  <a:pt x="1073256" y="2397072"/>
                  <a:pt x="1050877" y="2403175"/>
                </a:cubicBezTo>
                <a:cubicBezTo>
                  <a:pt x="1023119" y="2410745"/>
                  <a:pt x="997204" y="2424828"/>
                  <a:pt x="968991" y="2430471"/>
                </a:cubicBezTo>
                <a:cubicBezTo>
                  <a:pt x="946245" y="2435020"/>
                  <a:pt x="923256" y="2438493"/>
                  <a:pt x="900752" y="2444119"/>
                </a:cubicBezTo>
                <a:cubicBezTo>
                  <a:pt x="886796" y="2447608"/>
                  <a:pt x="873852" y="2454645"/>
                  <a:pt x="859809" y="2457766"/>
                </a:cubicBezTo>
                <a:cubicBezTo>
                  <a:pt x="832796" y="2463769"/>
                  <a:pt x="805218" y="2466865"/>
                  <a:pt x="777922" y="2471414"/>
                </a:cubicBezTo>
                <a:cubicBezTo>
                  <a:pt x="750950" y="2480405"/>
                  <a:pt x="715276" y="2488307"/>
                  <a:pt x="696035" y="2512358"/>
                </a:cubicBezTo>
                <a:cubicBezTo>
                  <a:pt x="687048" y="2523591"/>
                  <a:pt x="686937" y="2539653"/>
                  <a:pt x="682388" y="2553301"/>
                </a:cubicBezTo>
                <a:cubicBezTo>
                  <a:pt x="681427" y="2560025"/>
                  <a:pt x="663925" y="2723229"/>
                  <a:pt x="641444" y="2730722"/>
                </a:cubicBezTo>
                <a:lnTo>
                  <a:pt x="600501" y="2744369"/>
                </a:lnTo>
                <a:cubicBezTo>
                  <a:pt x="563616" y="2799699"/>
                  <a:pt x="547125" y="2805108"/>
                  <a:pt x="586853" y="2894495"/>
                </a:cubicBezTo>
                <a:cubicBezTo>
                  <a:pt x="592696" y="2907641"/>
                  <a:pt x="614149" y="2903594"/>
                  <a:pt x="627797" y="2908143"/>
                </a:cubicBezTo>
                <a:cubicBezTo>
                  <a:pt x="647453" y="2937628"/>
                  <a:pt x="663603" y="2954073"/>
                  <a:pt x="668740" y="2990029"/>
                </a:cubicBezTo>
                <a:cubicBezTo>
                  <a:pt x="693431" y="3162862"/>
                  <a:pt x="637459" y="3110203"/>
                  <a:pt x="723331" y="3167450"/>
                </a:cubicBezTo>
                <a:cubicBezTo>
                  <a:pt x="741528" y="3194746"/>
                  <a:pt x="774952" y="3216666"/>
                  <a:pt x="777922" y="3249337"/>
                </a:cubicBezTo>
                <a:cubicBezTo>
                  <a:pt x="792872" y="3413789"/>
                  <a:pt x="743901" y="3383572"/>
                  <a:pt x="832513" y="3413110"/>
                </a:cubicBezTo>
                <a:cubicBezTo>
                  <a:pt x="818865" y="3422208"/>
                  <a:pt x="801816" y="3427597"/>
                  <a:pt x="791570" y="3440405"/>
                </a:cubicBezTo>
                <a:cubicBezTo>
                  <a:pt x="782583" y="3451639"/>
                  <a:pt x="767749" y="3471176"/>
                  <a:pt x="777922" y="3481349"/>
                </a:cubicBezTo>
                <a:cubicBezTo>
                  <a:pt x="805702" y="3509129"/>
                  <a:pt x="944587" y="3519241"/>
                  <a:pt x="968991" y="3522292"/>
                </a:cubicBezTo>
                <a:cubicBezTo>
                  <a:pt x="1057832" y="3551906"/>
                  <a:pt x="969035" y="3508743"/>
                  <a:pt x="1023582" y="3631474"/>
                </a:cubicBezTo>
                <a:cubicBezTo>
                  <a:pt x="1030244" y="3646463"/>
                  <a:pt x="1050877" y="3649671"/>
                  <a:pt x="1064525" y="3658769"/>
                </a:cubicBezTo>
                <a:cubicBezTo>
                  <a:pt x="1078173" y="3654220"/>
                  <a:pt x="1094235" y="3654109"/>
                  <a:pt x="1105468" y="3645122"/>
                </a:cubicBezTo>
                <a:cubicBezTo>
                  <a:pt x="1118276" y="3634875"/>
                  <a:pt x="1121165" y="3615777"/>
                  <a:pt x="1132764" y="3604178"/>
                </a:cubicBezTo>
                <a:cubicBezTo>
                  <a:pt x="1144362" y="3592580"/>
                  <a:pt x="1160059" y="3585981"/>
                  <a:pt x="1173707" y="3576883"/>
                </a:cubicBezTo>
                <a:cubicBezTo>
                  <a:pt x="1210101" y="3581432"/>
                  <a:pt x="1249373" y="3575635"/>
                  <a:pt x="1282889" y="3590531"/>
                </a:cubicBezTo>
                <a:cubicBezTo>
                  <a:pt x="1296035" y="3596374"/>
                  <a:pt x="1298126" y="3617176"/>
                  <a:pt x="1296537" y="3631474"/>
                </a:cubicBezTo>
                <a:cubicBezTo>
                  <a:pt x="1293360" y="3660070"/>
                  <a:pt x="1269241" y="3713360"/>
                  <a:pt x="1269241" y="3713360"/>
                </a:cubicBezTo>
                <a:cubicBezTo>
                  <a:pt x="1264692" y="3790697"/>
                  <a:pt x="1255594" y="3867901"/>
                  <a:pt x="1255594" y="3945372"/>
                </a:cubicBezTo>
                <a:cubicBezTo>
                  <a:pt x="1255594" y="3968569"/>
                  <a:pt x="1257732" y="3993471"/>
                  <a:pt x="1269241" y="4013611"/>
                </a:cubicBezTo>
                <a:cubicBezTo>
                  <a:pt x="1277379" y="4027853"/>
                  <a:pt x="1296537" y="4031808"/>
                  <a:pt x="1310185" y="4040907"/>
                </a:cubicBezTo>
                <a:cubicBezTo>
                  <a:pt x="1332931" y="4036358"/>
                  <a:pt x="1358284" y="4038768"/>
                  <a:pt x="1378424" y="4027259"/>
                </a:cubicBezTo>
                <a:cubicBezTo>
                  <a:pt x="1392665" y="4019121"/>
                  <a:pt x="1395219" y="3998917"/>
                  <a:pt x="1405719" y="3986316"/>
                </a:cubicBezTo>
                <a:cubicBezTo>
                  <a:pt x="1418075" y="3971488"/>
                  <a:pt x="1431835" y="3957728"/>
                  <a:pt x="1446662" y="3945372"/>
                </a:cubicBezTo>
                <a:cubicBezTo>
                  <a:pt x="1459263" y="3934871"/>
                  <a:pt x="1475005" y="3928578"/>
                  <a:pt x="1487606" y="3918077"/>
                </a:cubicBezTo>
                <a:cubicBezTo>
                  <a:pt x="1502433" y="3905721"/>
                  <a:pt x="1512490" y="3887840"/>
                  <a:pt x="1528549" y="3877134"/>
                </a:cubicBezTo>
                <a:cubicBezTo>
                  <a:pt x="1540519" y="3869154"/>
                  <a:pt x="1556625" y="3869920"/>
                  <a:pt x="1569492" y="3863486"/>
                </a:cubicBezTo>
                <a:cubicBezTo>
                  <a:pt x="1584163" y="3856150"/>
                  <a:pt x="1596787" y="3845289"/>
                  <a:pt x="1610435" y="3836190"/>
                </a:cubicBezTo>
                <a:cubicBezTo>
                  <a:pt x="1619534" y="3822542"/>
                  <a:pt x="1624923" y="3805494"/>
                  <a:pt x="1637731" y="3795247"/>
                </a:cubicBezTo>
                <a:cubicBezTo>
                  <a:pt x="1648965" y="3786260"/>
                  <a:pt x="1665807" y="3788033"/>
                  <a:pt x="1678674" y="3781599"/>
                </a:cubicBezTo>
                <a:cubicBezTo>
                  <a:pt x="1693345" y="3774264"/>
                  <a:pt x="1705970" y="3763402"/>
                  <a:pt x="1719618" y="3754304"/>
                </a:cubicBezTo>
                <a:cubicBezTo>
                  <a:pt x="1737815" y="3727008"/>
                  <a:pt x="1763836" y="3703539"/>
                  <a:pt x="1774209" y="3672417"/>
                </a:cubicBezTo>
                <a:cubicBezTo>
                  <a:pt x="1778758" y="3658769"/>
                  <a:pt x="1776623" y="3640461"/>
                  <a:pt x="1787856" y="3631474"/>
                </a:cubicBezTo>
                <a:cubicBezTo>
                  <a:pt x="1802503" y="3619756"/>
                  <a:pt x="1824250" y="3622375"/>
                  <a:pt x="1842447" y="3617826"/>
                </a:cubicBezTo>
                <a:cubicBezTo>
                  <a:pt x="1867793" y="3541790"/>
                  <a:pt x="1845697" y="3535290"/>
                  <a:pt x="1910686" y="3522292"/>
                </a:cubicBezTo>
                <a:cubicBezTo>
                  <a:pt x="1942230" y="3515983"/>
                  <a:pt x="1974376" y="3513193"/>
                  <a:pt x="2006221" y="3508644"/>
                </a:cubicBezTo>
                <a:cubicBezTo>
                  <a:pt x="2122781" y="3430938"/>
                  <a:pt x="1935120" y="3547539"/>
                  <a:pt x="2142698" y="3467701"/>
                </a:cubicBezTo>
                <a:cubicBezTo>
                  <a:pt x="2173317" y="3455925"/>
                  <a:pt x="2197289" y="3431307"/>
                  <a:pt x="2224585" y="3413110"/>
                </a:cubicBezTo>
                <a:lnTo>
                  <a:pt x="2265528" y="3385814"/>
                </a:lnTo>
                <a:cubicBezTo>
                  <a:pt x="2329218" y="3290280"/>
                  <a:pt x="2292824" y="3322125"/>
                  <a:pt x="2361062" y="3276632"/>
                </a:cubicBezTo>
                <a:cubicBezTo>
                  <a:pt x="2395370" y="3173711"/>
                  <a:pt x="2349088" y="3300583"/>
                  <a:pt x="2402006" y="3194746"/>
                </a:cubicBezTo>
                <a:cubicBezTo>
                  <a:pt x="2408440" y="3181879"/>
                  <a:pt x="2408667" y="3166378"/>
                  <a:pt x="2415653" y="3153802"/>
                </a:cubicBezTo>
                <a:cubicBezTo>
                  <a:pt x="2431584" y="3125125"/>
                  <a:pt x="2452047" y="3099211"/>
                  <a:pt x="2470244" y="3071916"/>
                </a:cubicBezTo>
                <a:cubicBezTo>
                  <a:pt x="2479343" y="3058268"/>
                  <a:pt x="2492353" y="3046533"/>
                  <a:pt x="2497540" y="3030972"/>
                </a:cubicBezTo>
                <a:lnTo>
                  <a:pt x="2511188" y="2990029"/>
                </a:lnTo>
                <a:cubicBezTo>
                  <a:pt x="2506639" y="2908142"/>
                  <a:pt x="2514267" y="2824658"/>
                  <a:pt x="2497540" y="2744369"/>
                </a:cubicBezTo>
                <a:cubicBezTo>
                  <a:pt x="2490849" y="2712254"/>
                  <a:pt x="2453323" y="2693604"/>
                  <a:pt x="2442949" y="2662483"/>
                </a:cubicBezTo>
                <a:lnTo>
                  <a:pt x="2429301" y="2621540"/>
                </a:lnTo>
                <a:cubicBezTo>
                  <a:pt x="2420203" y="2503259"/>
                  <a:pt x="2439521" y="2379240"/>
                  <a:pt x="2402006" y="2266698"/>
                </a:cubicBezTo>
                <a:cubicBezTo>
                  <a:pt x="2397457" y="2253050"/>
                  <a:pt x="2392310" y="2239587"/>
                  <a:pt x="2388358" y="2225755"/>
                </a:cubicBezTo>
                <a:cubicBezTo>
                  <a:pt x="2383205" y="2207719"/>
                  <a:pt x="2379863" y="2189199"/>
                  <a:pt x="2374710" y="2171163"/>
                </a:cubicBezTo>
                <a:cubicBezTo>
                  <a:pt x="2354928" y="2101925"/>
                  <a:pt x="2363364" y="2131754"/>
                  <a:pt x="2279176" y="2075629"/>
                </a:cubicBezTo>
                <a:lnTo>
                  <a:pt x="2238232" y="2048334"/>
                </a:lnTo>
                <a:cubicBezTo>
                  <a:pt x="2229134" y="2034686"/>
                  <a:pt x="2216696" y="2022748"/>
                  <a:pt x="2210937" y="2007390"/>
                </a:cubicBezTo>
                <a:cubicBezTo>
                  <a:pt x="2202792" y="1985670"/>
                  <a:pt x="2208798" y="1959292"/>
                  <a:pt x="2197289" y="1939152"/>
                </a:cubicBezTo>
                <a:cubicBezTo>
                  <a:pt x="2189151" y="1924911"/>
                  <a:pt x="2169994" y="1920955"/>
                  <a:pt x="2156346" y="1911856"/>
                </a:cubicBezTo>
                <a:cubicBezTo>
                  <a:pt x="2147247" y="1898208"/>
                  <a:pt x="2141858" y="1881160"/>
                  <a:pt x="2129050" y="1870913"/>
                </a:cubicBezTo>
                <a:cubicBezTo>
                  <a:pt x="2117816" y="1861926"/>
                  <a:pt x="2100974" y="1863699"/>
                  <a:pt x="2088107" y="1857265"/>
                </a:cubicBezTo>
                <a:cubicBezTo>
                  <a:pt x="2073436" y="1849929"/>
                  <a:pt x="2060812" y="1839068"/>
                  <a:pt x="2047164" y="1829969"/>
                </a:cubicBezTo>
                <a:lnTo>
                  <a:pt x="1992573" y="1748083"/>
                </a:lnTo>
                <a:cubicBezTo>
                  <a:pt x="1983474" y="1734435"/>
                  <a:pt x="1980838" y="1712327"/>
                  <a:pt x="1965277" y="1707140"/>
                </a:cubicBezTo>
                <a:cubicBezTo>
                  <a:pt x="1951629" y="1702591"/>
                  <a:pt x="1936910" y="1700478"/>
                  <a:pt x="1924334" y="1693492"/>
                </a:cubicBezTo>
                <a:cubicBezTo>
                  <a:pt x="1895657" y="1677560"/>
                  <a:pt x="1869743" y="1657098"/>
                  <a:pt x="1842447" y="1638901"/>
                </a:cubicBezTo>
                <a:lnTo>
                  <a:pt x="1801504" y="1611605"/>
                </a:lnTo>
                <a:cubicBezTo>
                  <a:pt x="1777482" y="1539540"/>
                  <a:pt x="1795836" y="1582632"/>
                  <a:pt x="1733265" y="1488775"/>
                </a:cubicBezTo>
                <a:lnTo>
                  <a:pt x="1624083" y="1325002"/>
                </a:lnTo>
                <a:cubicBezTo>
                  <a:pt x="1614985" y="1311354"/>
                  <a:pt x="1610436" y="1293157"/>
                  <a:pt x="1596788" y="1284059"/>
                </a:cubicBezTo>
                <a:lnTo>
                  <a:pt x="1514901" y="1229468"/>
                </a:lnTo>
                <a:cubicBezTo>
                  <a:pt x="1494096" y="1125447"/>
                  <a:pt x="1488028" y="1127129"/>
                  <a:pt x="1514901" y="983808"/>
                </a:cubicBezTo>
                <a:cubicBezTo>
                  <a:pt x="1517924" y="967686"/>
                  <a:pt x="1530599" y="954463"/>
                  <a:pt x="1542197" y="942865"/>
                </a:cubicBezTo>
                <a:cubicBezTo>
                  <a:pt x="1553795" y="931267"/>
                  <a:pt x="1569492" y="924668"/>
                  <a:pt x="1583140" y="915569"/>
                </a:cubicBezTo>
                <a:cubicBezTo>
                  <a:pt x="1632916" y="766245"/>
                  <a:pt x="1553530" y="992427"/>
                  <a:pt x="1624083" y="833683"/>
                </a:cubicBezTo>
                <a:cubicBezTo>
                  <a:pt x="1635768" y="807391"/>
                  <a:pt x="1627439" y="767756"/>
                  <a:pt x="1651379" y="751796"/>
                </a:cubicBezTo>
                <a:cubicBezTo>
                  <a:pt x="1687773" y="727534"/>
                  <a:pt x="1704974" y="719933"/>
                  <a:pt x="1733265" y="683558"/>
                </a:cubicBezTo>
                <a:cubicBezTo>
                  <a:pt x="1753405" y="657663"/>
                  <a:pt x="1760560" y="619868"/>
                  <a:pt x="1787856" y="601671"/>
                </a:cubicBezTo>
                <a:cubicBezTo>
                  <a:pt x="1801504" y="592572"/>
                  <a:pt x="1813811" y="581037"/>
                  <a:pt x="1828800" y="574375"/>
                </a:cubicBezTo>
                <a:cubicBezTo>
                  <a:pt x="1855092" y="562690"/>
                  <a:pt x="1886746" y="563040"/>
                  <a:pt x="1910686" y="547080"/>
                </a:cubicBezTo>
                <a:lnTo>
                  <a:pt x="1992573" y="492489"/>
                </a:lnTo>
                <a:cubicBezTo>
                  <a:pt x="2001671" y="478841"/>
                  <a:pt x="2023085" y="467630"/>
                  <a:pt x="2019868" y="451546"/>
                </a:cubicBezTo>
                <a:cubicBezTo>
                  <a:pt x="2016651" y="435462"/>
                  <a:pt x="1989172" y="437058"/>
                  <a:pt x="1978925" y="424250"/>
                </a:cubicBezTo>
                <a:cubicBezTo>
                  <a:pt x="1963838" y="405392"/>
                  <a:pt x="1965277" y="389344"/>
                  <a:pt x="1965277" y="369659"/>
                </a:cubicBezTo>
                <a:lnTo>
                  <a:pt x="1869743" y="396955"/>
                </a:lnTo>
                <a:lnTo>
                  <a:pt x="1965277" y="396955"/>
                </a:ln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55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1003509"/>
          </a:xfrm>
        </p:spPr>
        <p:txBody>
          <a:bodyPr/>
          <a:lstStyle/>
          <a:p>
            <a:r>
              <a:rPr lang="es-CR" dirty="0" smtClean="0"/>
              <a:t>Extracción de petróleo y gas natural en Chiapas interesó a Estados Unidos.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12" y="2308497"/>
            <a:ext cx="2242061" cy="198356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218018">
            <a:off x="2585654" y="2773988"/>
            <a:ext cx="802258" cy="305261"/>
          </a:xfrm>
          <a:prstGeom prst="rightArrow">
            <a:avLst>
              <a:gd name="adj1" fmla="val 10062"/>
              <a:gd name="adj2" fmla="val 89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ight Arrow 5"/>
          <p:cNvSpPr/>
          <p:nvPr/>
        </p:nvSpPr>
        <p:spPr>
          <a:xfrm rot="5551205">
            <a:off x="712149" y="4031267"/>
            <a:ext cx="575993" cy="284848"/>
          </a:xfrm>
          <a:prstGeom prst="rightArrow">
            <a:avLst>
              <a:gd name="adj1" fmla="val 10062"/>
              <a:gd name="adj2" fmla="val 89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24412" y="2344532"/>
            <a:ext cx="1242576" cy="1059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741" y="3712646"/>
            <a:ext cx="1815137" cy="922090"/>
          </a:xfrm>
          <a:prstGeom prst="rect">
            <a:avLst/>
          </a:prstGeom>
        </p:spPr>
      </p:pic>
      <p:sp>
        <p:nvSpPr>
          <p:cNvPr id="9" name="Right Brace 8"/>
          <p:cNvSpPr/>
          <p:nvPr/>
        </p:nvSpPr>
        <p:spPr>
          <a:xfrm>
            <a:off x="5130743" y="2249624"/>
            <a:ext cx="450755" cy="230899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7164" y="2719862"/>
            <a:ext cx="1345106" cy="10312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9548" y="4710399"/>
            <a:ext cx="1194225" cy="894516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891235">
            <a:off x="1881913" y="3693748"/>
            <a:ext cx="802258" cy="305261"/>
          </a:xfrm>
          <a:prstGeom prst="rightArrow">
            <a:avLst>
              <a:gd name="adj1" fmla="val 10062"/>
              <a:gd name="adj2" fmla="val 89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Plus 12"/>
          <p:cNvSpPr/>
          <p:nvPr/>
        </p:nvSpPr>
        <p:spPr>
          <a:xfrm>
            <a:off x="2819368" y="5289476"/>
            <a:ext cx="267945" cy="356679"/>
          </a:xfrm>
          <a:prstGeom prst="mathPlu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88437" y="4836401"/>
            <a:ext cx="1279160" cy="955931"/>
          </a:xfrm>
          <a:prstGeom prst="rect">
            <a:avLst/>
          </a:prstGeom>
        </p:spPr>
      </p:pic>
      <p:sp>
        <p:nvSpPr>
          <p:cNvPr id="15" name="Plus 14"/>
          <p:cNvSpPr/>
          <p:nvPr/>
        </p:nvSpPr>
        <p:spPr>
          <a:xfrm>
            <a:off x="5421418" y="4979317"/>
            <a:ext cx="267945" cy="356679"/>
          </a:xfrm>
          <a:prstGeom prst="mathPlus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48400" y="4957703"/>
            <a:ext cx="1605590" cy="951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7918" y="3581400"/>
            <a:ext cx="4518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/>
              <a:t>Ejército Zapatista de Liberación Nacional</a:t>
            </a:r>
          </a:p>
          <a:p>
            <a:pPr algn="ctr"/>
            <a:r>
              <a:rPr lang="es-ES_tradnl" sz="2000" dirty="0" smtClean="0"/>
              <a:t>EZLN                   1994</a:t>
            </a:r>
            <a:endParaRPr lang="es-ES_tradnl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537" y="1411288"/>
            <a:ext cx="2540000" cy="168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6592" y="2005569"/>
            <a:ext cx="1908341" cy="139257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197152" y="2005569"/>
            <a:ext cx="611429" cy="3135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24600" y="1583954"/>
            <a:ext cx="2363093" cy="177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ight Arrow 8"/>
          <p:cNvSpPr/>
          <p:nvPr/>
        </p:nvSpPr>
        <p:spPr>
          <a:xfrm rot="3068780">
            <a:off x="5455427" y="3926361"/>
            <a:ext cx="611429" cy="3135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03732" y="4419600"/>
            <a:ext cx="2256079" cy="1689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1435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890215"/>
            <a:ext cx="3163017" cy="20383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flipH="1">
            <a:off x="838200" y="4343400"/>
            <a:ext cx="2541547" cy="461665"/>
          </a:xfrm>
          <a:prstGeom prst="rect">
            <a:avLst/>
          </a:prstGeom>
          <a:solidFill>
            <a:srgbClr val="9A4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</a:t>
            </a:r>
            <a:r>
              <a:rPr lang="es-ES_tradnl" sz="2400" dirty="0" err="1" smtClean="0">
                <a:solidFill>
                  <a:schemeClr val="bg1"/>
                </a:solidFill>
              </a:rPr>
              <a:t>obreza</a:t>
            </a:r>
            <a:r>
              <a:rPr lang="es-ES_tradnl" sz="2400" dirty="0" smtClean="0">
                <a:solidFill>
                  <a:schemeClr val="bg1"/>
                </a:solidFill>
              </a:rPr>
              <a:t> indígena</a:t>
            </a:r>
            <a:endParaRPr lang="es-ES_tradnl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7877" y="2146300"/>
            <a:ext cx="3708400" cy="2197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62600" y="4796766"/>
            <a:ext cx="3063677" cy="830997"/>
          </a:xfrm>
          <a:prstGeom prst="rect">
            <a:avLst/>
          </a:prstGeom>
          <a:solidFill>
            <a:srgbClr val="3C94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chemeClr val="bg1"/>
                </a:solidFill>
              </a:rPr>
              <a:t>Reparto de tierras: elimina latifundio</a:t>
            </a:r>
            <a:endParaRPr lang="es-ES_trad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61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955800"/>
            <a:ext cx="2540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62000" y="4948535"/>
            <a:ext cx="3975367" cy="461665"/>
          </a:xfrm>
          <a:prstGeom prst="rect">
            <a:avLst/>
          </a:prstGeom>
          <a:solidFill>
            <a:srgbClr val="EC3A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</a:t>
            </a:r>
            <a:r>
              <a:rPr lang="es-ES_tradnl" sz="2400" dirty="0" err="1" smtClean="0"/>
              <a:t>ibertad</a:t>
            </a:r>
            <a:r>
              <a:rPr lang="es-ES_tradnl" sz="2400" dirty="0" smtClean="0"/>
              <a:t>, democracia y justicia</a:t>
            </a:r>
            <a:endParaRPr lang="es-ES_tradnl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02316" y="4126468"/>
            <a:ext cx="3820853" cy="830997"/>
          </a:xfrm>
          <a:prstGeom prst="rect">
            <a:avLst/>
          </a:prstGeom>
          <a:solidFill>
            <a:srgbClr val="FBCD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</a:t>
            </a:r>
            <a:r>
              <a:rPr lang="es-ES_tradnl" sz="2400" dirty="0" smtClean="0"/>
              <a:t>espeto por cultura Indígena y su participación</a:t>
            </a:r>
            <a:endParaRPr lang="es-ES_tradnl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2316" y="1436243"/>
            <a:ext cx="3464765" cy="2205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145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El Partido Revolucionario Institucional y las Fuerzas de Liberación Nacional van a un conflicto armado.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274320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3575715"/>
            <a:ext cx="2772004" cy="13772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59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Batalla de Ocosingo en 1994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2221" y="2209800"/>
            <a:ext cx="4884962" cy="3409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53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1995: negociación entre Gobierno y grupos zapatistas.</a:t>
            </a:r>
          </a:p>
          <a:p>
            <a:endParaRPr lang="es-CR" dirty="0"/>
          </a:p>
          <a:p>
            <a:r>
              <a:rPr lang="es-CR" dirty="0" smtClean="0"/>
              <a:t>199</a:t>
            </a:r>
            <a:r>
              <a:rPr lang="es-CR" dirty="0"/>
              <a:t>7: matanza de Acteal</a:t>
            </a:r>
          </a:p>
          <a:p>
            <a:pPr marL="6858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16363">
            <a:off x="990600" y="3538964"/>
            <a:ext cx="2286000" cy="1668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3706">
            <a:off x="5521937" y="2438400"/>
            <a:ext cx="2173004" cy="3259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1578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Muertes por hambrunas y enfermedades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2751110"/>
            <a:ext cx="3753002" cy="257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Miseria indígena y marginación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2590800"/>
            <a:ext cx="4052283" cy="303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179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Búsqueda de democracia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8600" y="2209800"/>
            <a:ext cx="3362248" cy="33678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48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Lyndon</a:t>
            </a:r>
            <a:r>
              <a:rPr lang="es-CR" dirty="0" smtClean="0"/>
              <a:t> B. Johnson: presidente de Estados Unidos de 1963 a 1969.</a:t>
            </a:r>
            <a:endParaRPr lang="en-US" dirty="0"/>
          </a:p>
        </p:txBody>
      </p:sp>
      <p:pic>
        <p:nvPicPr>
          <p:cNvPr id="7170" name="Picture 2" descr="http://upload.wikimedia.org/wikipedia/commons/thumb/c/c3/37_Lyndon_Johnson_3x4.jpg/220px-37_Lyndon_Johnson_3x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2496005" cy="332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84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1219200"/>
            <a:ext cx="7772400" cy="1362075"/>
          </a:xfrm>
        </p:spPr>
        <p:txBody>
          <a:bodyPr>
            <a:noAutofit/>
          </a:bodyPr>
          <a:lstStyle/>
          <a:p>
            <a:r>
              <a:rPr lang="es-CR" sz="19900" dirty="0" smtClean="0">
                <a:solidFill>
                  <a:schemeClr val="accent2"/>
                </a:solidFill>
                <a:sym typeface="Wingdings" pitchFamily="2" charset="2"/>
              </a:rPr>
              <a:t></a:t>
            </a:r>
            <a:endParaRPr lang="en-US" sz="19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54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Richard Nixon: presidente de Estados Unidos de 1969 a 1974.</a:t>
            </a:r>
            <a:endParaRPr lang="en-US" dirty="0"/>
          </a:p>
        </p:txBody>
      </p:sp>
      <p:pic>
        <p:nvPicPr>
          <p:cNvPr id="8194" name="Picture 2" descr="http://upload.wikimedia.org/wikipedia/commons/thumb/2/20/Richard_Nixon.jpg/220px-Richard_Nix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2664843" cy="3209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926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durante la guerra Fría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76" y="526256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324" y="5334000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29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Duong</a:t>
            </a:r>
            <a:r>
              <a:rPr lang="es-CR" dirty="0" smtClean="0"/>
              <a:t> Van Minh: presidente de Vietnam del Sur por tres días en el momento de la Caída de Saigón.</a:t>
            </a:r>
            <a:endParaRPr lang="en-US" dirty="0"/>
          </a:p>
        </p:txBody>
      </p:sp>
      <p:pic>
        <p:nvPicPr>
          <p:cNvPr id="9218" name="Picture 2" descr="http://www.vietlist.us/Images_history3/duongvanmin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30861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954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1961: intervención de Estados Unidos</a:t>
            </a:r>
          </a:p>
          <a:p>
            <a:endParaRPr lang="es-CR" dirty="0"/>
          </a:p>
          <a:p>
            <a:r>
              <a:rPr lang="es-CR" dirty="0" smtClean="0"/>
              <a:t>1962-1965: Guerra de guerrillas, triunfo de comunistas</a:t>
            </a:r>
            <a:endParaRPr lang="en-US" dirty="0"/>
          </a:p>
        </p:txBody>
      </p:sp>
      <p:pic>
        <p:nvPicPr>
          <p:cNvPr id="10242" name="Picture 2" descr="http://www.monografias.com/trabajos67/guerra-vietnam/guerra-vietnam_image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54021"/>
            <a:ext cx="3267042" cy="236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36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1966-1972: bombardeo de Estados Unidos a industrias civiles.</a:t>
            </a:r>
          </a:p>
          <a:p>
            <a:endParaRPr lang="es-CR" dirty="0"/>
          </a:p>
          <a:p>
            <a:r>
              <a:rPr lang="es-CR" dirty="0" smtClean="0"/>
              <a:t>1975: Vietnam del Sur se rinden y se unifican.</a:t>
            </a:r>
            <a:endParaRPr lang="en-US" dirty="0"/>
          </a:p>
        </p:txBody>
      </p:sp>
      <p:pic>
        <p:nvPicPr>
          <p:cNvPr id="11266" name="Picture 2" descr="http://3.bp.blogspot.com/_beuvT0xs-VE/TQGaks3GLMI/AAAAAAAAABY/bBtKhQFUkUo/s1600/copy_of_vietnam2_b-52_1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3276600" cy="267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44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Vietcong</a:t>
            </a:r>
            <a:r>
              <a:rPr lang="es-CR" dirty="0" smtClean="0"/>
              <a:t> (guerrillas comunistas)</a:t>
            </a:r>
          </a:p>
          <a:p>
            <a:endParaRPr lang="es-CR" dirty="0"/>
          </a:p>
          <a:p>
            <a:r>
              <a:rPr lang="es-CR" dirty="0" smtClean="0"/>
              <a:t>Ejército de la República de Vietnam del Sur</a:t>
            </a:r>
            <a:endParaRPr lang="en-US" dirty="0"/>
          </a:p>
        </p:txBody>
      </p:sp>
      <p:pic>
        <p:nvPicPr>
          <p:cNvPr id="12290" name="Picture 2" descr="http://worldsfamousphotos.com/wp-content/uploads/2007/03/execution_of_a_viet_cong_guerrilla_1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76600"/>
            <a:ext cx="3657600" cy="2501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623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Conflicto más largo y sangriento de la Guerra Fría</a:t>
            </a:r>
            <a:endParaRPr lang="en-US" dirty="0"/>
          </a:p>
        </p:txBody>
      </p:sp>
      <p:pic>
        <p:nvPicPr>
          <p:cNvPr id="13314" name="Picture 2" descr="http://www.liberalrev.com/wp-content/uploads/2012/10/viet-co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3657600" cy="2731009"/>
          </a:xfrm>
          <a:prstGeom prst="rect">
            <a:avLst/>
          </a:prstGeom>
          <a:ln w="76200">
            <a:solidFill>
              <a:srgbClr val="FBCD25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47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Unificación de Vietnam</a:t>
            </a:r>
          </a:p>
          <a:p>
            <a:endParaRPr lang="es-CR" dirty="0" smtClean="0"/>
          </a:p>
          <a:p>
            <a:endParaRPr lang="es-CR" dirty="0"/>
          </a:p>
          <a:p>
            <a:endParaRPr lang="es-CR" dirty="0"/>
          </a:p>
          <a:p>
            <a:r>
              <a:rPr lang="es-CR" dirty="0" smtClean="0"/>
              <a:t>Movimiento Hippie</a:t>
            </a:r>
            <a:endParaRPr lang="en-US" dirty="0"/>
          </a:p>
        </p:txBody>
      </p:sp>
      <p:pic>
        <p:nvPicPr>
          <p:cNvPr id="14342" name="Picture 6" descr="http://25.media.tumblr.com/tumblr_mbi7wzUFk41rercbyo1_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162">
            <a:off x="3886200" y="1674380"/>
            <a:ext cx="4524375" cy="3448051"/>
          </a:xfrm>
          <a:prstGeom prst="roundRect">
            <a:avLst>
              <a:gd name="adj" fmla="val 256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34453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china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02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38862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Este de Asia</a:t>
            </a:r>
          </a:p>
          <a:p>
            <a:endParaRPr lang="es-CR" sz="2400" dirty="0"/>
          </a:p>
          <a:p>
            <a:r>
              <a:rPr lang="es-CR" sz="2400" dirty="0" smtClean="0"/>
              <a:t>Algunos límites territoriales: Rusia, Nepal, India, Corea del Norte.</a:t>
            </a:r>
          </a:p>
          <a:p>
            <a:endParaRPr lang="es-CR" sz="2400" dirty="0"/>
          </a:p>
          <a:p>
            <a:r>
              <a:rPr lang="es-CR" sz="2400" dirty="0" smtClean="0"/>
              <a:t>Límites marítimos: Mar Amarillo, Mar de la China Oriental.</a:t>
            </a:r>
          </a:p>
          <a:p>
            <a:endParaRPr lang="es-CR" sz="2400" dirty="0"/>
          </a:p>
          <a:p>
            <a:r>
              <a:rPr lang="es-CR" sz="2400" dirty="0" smtClean="0"/>
              <a:t>Este: Taiwán, antigua Isla de Formosa.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68557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2926" y="304800"/>
            <a:ext cx="3055674" cy="1143000"/>
          </a:xfrm>
        </p:spPr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grpSp>
        <p:nvGrpSpPr>
          <p:cNvPr id="4" name="23 Grupo"/>
          <p:cNvGrpSpPr/>
          <p:nvPr/>
        </p:nvGrpSpPr>
        <p:grpSpPr>
          <a:xfrm>
            <a:off x="685800" y="304800"/>
            <a:ext cx="7467600" cy="5452941"/>
            <a:chOff x="0" y="0"/>
            <a:chExt cx="9144000" cy="6858000"/>
          </a:xfrm>
        </p:grpSpPr>
        <p:pic>
          <p:nvPicPr>
            <p:cNvPr id="5" name="14 Imagen" descr="mapa Chin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4236" y="2564904"/>
              <a:ext cx="5869764" cy="4293096"/>
            </a:xfrm>
            <a:prstGeom prst="rect">
              <a:avLst/>
            </a:prstGeom>
          </p:spPr>
        </p:pic>
        <p:grpSp>
          <p:nvGrpSpPr>
            <p:cNvPr id="6" name="22 Grupo"/>
            <p:cNvGrpSpPr/>
            <p:nvPr/>
          </p:nvGrpSpPr>
          <p:grpSpPr>
            <a:xfrm>
              <a:off x="0" y="0"/>
              <a:ext cx="8584163" cy="5558398"/>
              <a:chOff x="0" y="0"/>
              <a:chExt cx="8584163" cy="5558398"/>
            </a:xfrm>
          </p:grpSpPr>
          <p:pic>
            <p:nvPicPr>
              <p:cNvPr id="7" name="Picture 6" descr="http://t3.gstatic.com/images?q=tbn:ANd9GcQdUsTAEJ4HlCQKhuxgiIDEnIv7MhgxG0VEUR3tVG4nkw0n4hPc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=""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66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320480" cy="3536523"/>
              </a:xfrm>
              <a:prstGeom prst="rect">
                <a:avLst/>
              </a:prstGeom>
              <a:noFill/>
            </p:spPr>
          </p:pic>
          <p:cxnSp>
            <p:nvCxnSpPr>
              <p:cNvPr id="8" name="16 Conector recto de flecha"/>
              <p:cNvCxnSpPr/>
              <p:nvPr/>
            </p:nvCxnSpPr>
            <p:spPr>
              <a:xfrm>
                <a:off x="2160240" y="1533351"/>
                <a:ext cx="2411760" cy="3119785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19 Conector recto de flecha"/>
              <p:cNvCxnSpPr/>
              <p:nvPr/>
            </p:nvCxnSpPr>
            <p:spPr>
              <a:xfrm>
                <a:off x="3366120" y="1768261"/>
                <a:ext cx="5218043" cy="3790137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="" xmlns:p14="http://schemas.microsoft.com/office/powerpoint/2010/main" val="24171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err="1" smtClean="0"/>
              <a:t>Chiang</a:t>
            </a:r>
            <a:r>
              <a:rPr lang="es-CR" sz="2800" dirty="0" smtClean="0"/>
              <a:t> </a:t>
            </a:r>
            <a:r>
              <a:rPr lang="es-CR" sz="2800" dirty="0" err="1" smtClean="0"/>
              <a:t>Kai-Shek</a:t>
            </a:r>
            <a:endParaRPr lang="es-CR" sz="2800" dirty="0"/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Líder nacionalista</a:t>
            </a:r>
            <a:endParaRPr lang="en-US" sz="2400" dirty="0"/>
          </a:p>
        </p:txBody>
      </p:sp>
      <p:pic>
        <p:nvPicPr>
          <p:cNvPr id="4" name="rg_hi" descr="http://t1.gstatic.com/images?q=tbn:ANd9GcSAdZw8fwrfjHcTUr6AjrFhXe6Iz5Siiqxcxt7IsW3LIZfwF82QUw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2435"/>
          <a:stretch/>
        </p:blipFill>
        <p:spPr bwMode="auto">
          <a:xfrm>
            <a:off x="4800600" y="1524000"/>
            <a:ext cx="2971800" cy="4163291"/>
          </a:xfrm>
          <a:prstGeom prst="rect">
            <a:avLst/>
          </a:prstGeom>
          <a:noFill/>
          <a:ln w="76200">
            <a:solidFill>
              <a:srgbClr val="FBCD25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4847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Corea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54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err="1" smtClean="0"/>
              <a:t>Sun</a:t>
            </a:r>
            <a:r>
              <a:rPr lang="es-CR" sz="2800" dirty="0" smtClean="0"/>
              <a:t> Yat-sen</a:t>
            </a:r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Primer líder del Partido Comunista</a:t>
            </a:r>
            <a:endParaRPr lang="en-US" sz="2400" dirty="0"/>
          </a:p>
        </p:txBody>
      </p:sp>
      <p:pic>
        <p:nvPicPr>
          <p:cNvPr id="4" name="rg_hi" descr="http://t1.gstatic.com/images?q=tbn:ANd9GcSei8QEQrg-u9agAZyQHuKtoDgWKKZswmeqUnblnlWtIrBvZDYX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050"/>
          <a:stretch/>
        </p:blipFill>
        <p:spPr bwMode="auto">
          <a:xfrm>
            <a:off x="5638800" y="2770909"/>
            <a:ext cx="2362200" cy="308356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253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Mao </a:t>
            </a:r>
            <a:r>
              <a:rPr lang="es-CR" sz="2800" dirty="0" err="1" smtClean="0"/>
              <a:t>Tse-tung</a:t>
            </a:r>
            <a:endParaRPr lang="es-CR" sz="2800" dirty="0" smtClean="0"/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Líder del Partido Comunista luego de la muerte de </a:t>
            </a:r>
            <a:r>
              <a:rPr lang="es-CR" sz="2400" dirty="0" err="1" smtClean="0"/>
              <a:t>Sun</a:t>
            </a:r>
            <a:r>
              <a:rPr lang="es-CR" sz="2400" dirty="0" smtClean="0"/>
              <a:t> Yat-sen</a:t>
            </a:r>
            <a:endParaRPr lang="en-US" sz="2400" dirty="0"/>
          </a:p>
        </p:txBody>
      </p:sp>
      <p:pic>
        <p:nvPicPr>
          <p:cNvPr id="4" name="rg_hi" descr="http://t2.gstatic.com/images?q=tbn:ANd9GcRdx8Dw5LKvsaK_pdCRd6D9jZTns9uzHbgRSgmsL-n5e7qGx_btNw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124200"/>
            <a:ext cx="3352800" cy="2667000"/>
          </a:xfrm>
          <a:prstGeom prst="rect">
            <a:avLst/>
          </a:prstGeom>
          <a:noFill/>
          <a:ln w="76200">
            <a:solidFill>
              <a:srgbClr val="FBCD25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5503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en conflicto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sz="2800" dirty="0" err="1" smtClean="0"/>
              <a:t>Kuomitang</a:t>
            </a:r>
            <a:endParaRPr lang="es-CR" sz="2800" dirty="0" smtClean="0"/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Apoyado por Estados Unidos</a:t>
            </a:r>
          </a:p>
        </p:txBody>
      </p:sp>
      <p:pic>
        <p:nvPicPr>
          <p:cNvPr id="14" name="9 Imagen" descr="Kuomintang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2687782"/>
            <a:ext cx="4572000" cy="310472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3831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en conflicto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Partido Comunista</a:t>
            </a:r>
          </a:p>
          <a:p>
            <a:pPr lvl="1">
              <a:buFont typeface="Arial" pitchFamily="34" charset="0"/>
              <a:buChar char="•"/>
            </a:pPr>
            <a:r>
              <a:rPr lang="es-CR" sz="2400" dirty="0" smtClean="0"/>
              <a:t>Apoyado por la URSS</a:t>
            </a:r>
            <a:endParaRPr lang="en-US" sz="2400" dirty="0"/>
          </a:p>
        </p:txBody>
      </p:sp>
      <p:pic>
        <p:nvPicPr>
          <p:cNvPr id="4" name="7 Imagen" descr="Partido comunista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3400" y="2514600"/>
            <a:ext cx="4343400" cy="3180928"/>
          </a:xfrm>
          <a:prstGeom prst="rect">
            <a:avLst/>
          </a:prstGeom>
          <a:ln w="57150">
            <a:solidFill>
              <a:srgbClr val="FBCD25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725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153400" cy="1143000"/>
          </a:xfrm>
        </p:spPr>
        <p:txBody>
          <a:bodyPr>
            <a:normAutofit/>
          </a:bodyPr>
          <a:lstStyle/>
          <a:p>
            <a:r>
              <a:rPr lang="es-CR" dirty="0" smtClean="0"/>
              <a:t>Conflictos Importantes: 1946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Muerte de </a:t>
            </a:r>
            <a:r>
              <a:rPr lang="es-CR" sz="2400" dirty="0" err="1" smtClean="0"/>
              <a:t>Sun</a:t>
            </a:r>
            <a:r>
              <a:rPr lang="es-CR" sz="2400" dirty="0" smtClean="0"/>
              <a:t> Yat-sen</a:t>
            </a:r>
          </a:p>
          <a:p>
            <a:endParaRPr lang="es-CR" sz="2400" dirty="0" smtClean="0"/>
          </a:p>
          <a:p>
            <a:endParaRPr lang="es-CR" sz="2400" dirty="0"/>
          </a:p>
          <a:p>
            <a:r>
              <a:rPr lang="es-CR" sz="2400" dirty="0" smtClean="0"/>
              <a:t>Golpe de Estado de </a:t>
            </a:r>
            <a:r>
              <a:rPr lang="es-CR" sz="2400" dirty="0" err="1" smtClean="0"/>
              <a:t>Chiang</a:t>
            </a:r>
            <a:r>
              <a:rPr lang="es-CR" sz="2400" dirty="0" smtClean="0"/>
              <a:t> </a:t>
            </a:r>
            <a:r>
              <a:rPr lang="es-CR" sz="2400" dirty="0" err="1" smtClean="0"/>
              <a:t>Kai-Shek</a:t>
            </a:r>
            <a:r>
              <a:rPr lang="es-CR" sz="2400" dirty="0" smtClean="0"/>
              <a:t/>
            </a:r>
            <a:br>
              <a:rPr lang="es-CR" sz="2400" dirty="0" smtClean="0"/>
            </a:br>
            <a:r>
              <a:rPr lang="es-CR" sz="2400" dirty="0" smtClean="0"/>
              <a:t>y restricciones a comunistas.</a:t>
            </a:r>
          </a:p>
          <a:p>
            <a:endParaRPr lang="es-CR" sz="2400" dirty="0" smtClean="0"/>
          </a:p>
          <a:p>
            <a:endParaRPr lang="es-CR" sz="2400" dirty="0" smtClean="0"/>
          </a:p>
          <a:p>
            <a:r>
              <a:rPr lang="es-CR" sz="2400" dirty="0" smtClean="0"/>
              <a:t>Mao </a:t>
            </a:r>
            <a:r>
              <a:rPr lang="es-CR" sz="2400" dirty="0" err="1" smtClean="0"/>
              <a:t>Tse-tung</a:t>
            </a:r>
            <a:r>
              <a:rPr lang="es-CR" sz="2400" dirty="0" smtClean="0"/>
              <a:t> organiza guerrillas</a:t>
            </a:r>
            <a:endParaRPr lang="es-CR" sz="2400" dirty="0"/>
          </a:p>
          <a:p>
            <a:pPr marL="68580" indent="0">
              <a:buNone/>
            </a:pPr>
            <a:endParaRPr lang="en-US" sz="2400" dirty="0"/>
          </a:p>
        </p:txBody>
      </p:sp>
      <p:pic>
        <p:nvPicPr>
          <p:cNvPr id="5" name="Picture 2" descr="http://t0.gstatic.com/images?q=tbn:ANd9GcSqDabtzgFS3BrxMeDSX_OdKH7lvFFcNBlokZLC1ymzDjRcNG3j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676400"/>
            <a:ext cx="1143000" cy="160734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6" name="31 Imagen" descr="Partido comunista 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2590800"/>
            <a:ext cx="1296144" cy="1296144"/>
          </a:xfrm>
          <a:prstGeom prst="rect">
            <a:avLst/>
          </a:prstGeom>
        </p:spPr>
      </p:pic>
      <p:pic>
        <p:nvPicPr>
          <p:cNvPr id="7" name="40 Imagen" descr="Partido comunist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7800" y="4419600"/>
            <a:ext cx="3392408" cy="139850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cxnSp>
        <p:nvCxnSpPr>
          <p:cNvPr id="10" name="Curved Connector 9"/>
          <p:cNvCxnSpPr/>
          <p:nvPr/>
        </p:nvCxnSpPr>
        <p:spPr>
          <a:xfrm flipV="1">
            <a:off x="4495800" y="2632472"/>
            <a:ext cx="1143000" cy="339328"/>
          </a:xfrm>
          <a:prstGeom prst="curvedConnector3">
            <a:avLst>
              <a:gd name="adj1" fmla="val -212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036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Importantes: 1949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Comunistas ganan el poder y consolidan la República Popular de China.</a:t>
            </a:r>
            <a:endParaRPr lang="es-CR" sz="2400" dirty="0"/>
          </a:p>
          <a:p>
            <a:r>
              <a:rPr lang="es-CR" sz="2400" dirty="0" smtClean="0"/>
              <a:t>Nacionalistas se retiran a la Isla de Formosa (Taiwán)</a:t>
            </a:r>
            <a:endParaRPr lang="en-US" sz="2400" dirty="0"/>
          </a:p>
        </p:txBody>
      </p:sp>
      <p:pic>
        <p:nvPicPr>
          <p:cNvPr id="1026" name="Picture 2" descr="http://www.dismalworld.com/im/disputes/china-taiwan-conflic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059" y="3144981"/>
            <a:ext cx="4775541" cy="2417619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1 Flecha curvada hacia la izquierda"/>
          <p:cNvSpPr/>
          <p:nvPr/>
        </p:nvSpPr>
        <p:spPr>
          <a:xfrm rot="17600072">
            <a:off x="5473538" y="3189965"/>
            <a:ext cx="496725" cy="1294531"/>
          </a:xfrm>
          <a:prstGeom prst="curvedLeftArrow">
            <a:avLst>
              <a:gd name="adj1" fmla="val 25000"/>
              <a:gd name="adj2" fmla="val 44688"/>
              <a:gd name="adj3" fmla="val 2500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04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Importantes: 1970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La ONU acepta a la República Popular de China como una nación, por lo que Taiwán no logra su independencia.</a:t>
            </a:r>
            <a:endParaRPr lang="en-US" sz="2400" dirty="0"/>
          </a:p>
        </p:txBody>
      </p:sp>
      <p:pic>
        <p:nvPicPr>
          <p:cNvPr id="4" name="Picture 2" descr="http://t3.gstatic.com/images?q=tbn:ANd9GcQwgQbKND2lDzlqcI-hI2LLO65-TS0s8224njzfjHSVLRwRgFsyj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217" y="2590800"/>
            <a:ext cx="2888673" cy="2163717"/>
          </a:xfrm>
          <a:prstGeom prst="rect">
            <a:avLst/>
          </a:prstGeom>
          <a:noFill/>
        </p:spPr>
      </p:pic>
      <p:pic>
        <p:nvPicPr>
          <p:cNvPr id="5" name="7 Imagen" descr="Repùblica Popular de Chin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2806" t="2778" r="1796" b="2778"/>
          <a:stretch>
            <a:fillRect/>
          </a:stretch>
        </p:blipFill>
        <p:spPr>
          <a:xfrm>
            <a:off x="5257800" y="3495328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54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China busca unificar Taiwán a la nación, por lo que arma su ataque nuclearmente.</a:t>
            </a:r>
          </a:p>
          <a:p>
            <a:endParaRPr lang="es-CR" sz="2400" dirty="0" smtClean="0"/>
          </a:p>
          <a:p>
            <a:endParaRPr lang="es-CR" sz="2400" dirty="0"/>
          </a:p>
          <a:p>
            <a:endParaRPr lang="es-CR" sz="2400" dirty="0"/>
          </a:p>
          <a:p>
            <a:r>
              <a:rPr lang="es-CR" sz="2400" dirty="0" smtClean="0"/>
              <a:t>Taiwán prepara defensa nuclear.</a:t>
            </a:r>
            <a:endParaRPr lang="en-US" sz="2400" dirty="0"/>
          </a:p>
        </p:txBody>
      </p:sp>
      <p:pic>
        <p:nvPicPr>
          <p:cNvPr id="4" name="7 Imagen" descr="rev comunista 1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2371725"/>
            <a:ext cx="2209800" cy="1598757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Picture 4" descr="http://t2.gstatic.com/images?q=tbn:ANd9GcQ8cYTY8w661zRwJg8ZdhGYq81_5uUc4uvpIQQ_X1pR7NeP5ca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69400" y="4439816"/>
            <a:ext cx="2488800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47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luego de la Desintegración de la URSS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76" y="526256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324" y="5334000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74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Europa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76" y="526256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324" y="5334000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1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Se encuentra entre el Mar Amarillo y el Mar de Japón.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t="3254" b="3474"/>
          <a:stretch/>
        </p:blipFill>
        <p:spPr>
          <a:xfrm>
            <a:off x="3962400" y="2476759"/>
            <a:ext cx="3308478" cy="3085841"/>
          </a:xfrm>
          <a:prstGeom prst="rect">
            <a:avLst/>
          </a:prstGeom>
          <a:noFill/>
          <a:ln w="57150">
            <a:solidFill>
              <a:srgbClr val="CC66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7414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Guerra de los Balcanes</a:t>
            </a:r>
            <a:br>
              <a:rPr lang="es-CR" dirty="0" smtClean="0"/>
            </a:br>
            <a:r>
              <a:rPr lang="es-CR" dirty="0" smtClean="0"/>
              <a:t>Yugoslavia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1252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Unión de países en región oriental de Península Balcánica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2286000"/>
            <a:ext cx="5105400" cy="3364615"/>
          </a:xfrm>
          <a:prstGeom prst="rect">
            <a:avLst/>
          </a:prstGeom>
          <a:ln w="57150">
            <a:solidFill>
              <a:srgbClr val="FBCD25"/>
            </a:solidFill>
          </a:ln>
          <a:effectLst/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sz="2800" dirty="0" smtClean="0"/>
              <a:t>Reino de los serbios, croatas y eslovenos:</a:t>
            </a:r>
          </a:p>
          <a:p>
            <a:pPr lvl="1"/>
            <a:r>
              <a:rPr lang="es-CR" dirty="0" smtClean="0"/>
              <a:t>Alejandro I</a:t>
            </a:r>
          </a:p>
          <a:p>
            <a:pPr lvl="1"/>
            <a:r>
              <a:rPr lang="es-CR" dirty="0" smtClean="0"/>
              <a:t>Pedro II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2286000"/>
            <a:ext cx="2226228" cy="3045885"/>
          </a:xfrm>
          <a:prstGeom prst="rect">
            <a:avLst/>
          </a:prstGeom>
          <a:ln w="57150">
            <a:solidFill>
              <a:srgbClr val="92D05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2200" y="2743200"/>
            <a:ext cx="1906085" cy="3099756"/>
          </a:xfrm>
          <a:prstGeom prst="rect">
            <a:avLst/>
          </a:prstGeom>
          <a:ln w="57150">
            <a:solidFill>
              <a:schemeClr val="accent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Yugoslavia Socialista</a:t>
            </a:r>
          </a:p>
          <a:p>
            <a:pPr lvl="1"/>
            <a:r>
              <a:rPr lang="es-CR" sz="2800" dirty="0" err="1" smtClean="0"/>
              <a:t>Josip</a:t>
            </a:r>
            <a:r>
              <a:rPr lang="es-CR" sz="2800" dirty="0" smtClean="0"/>
              <a:t> Tito </a:t>
            </a:r>
            <a:r>
              <a:rPr lang="es-CR" sz="2800" dirty="0" err="1" smtClean="0"/>
              <a:t>Broz</a:t>
            </a:r>
            <a:r>
              <a:rPr lang="es-CR" sz="2800" dirty="0" smtClean="0"/>
              <a:t>: jefe de Estado de Yugoslavia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200" y="2895600"/>
            <a:ext cx="2159083" cy="303351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39660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s-CR" dirty="0" err="1" smtClean="0"/>
              <a:t>Ivan</a:t>
            </a:r>
            <a:r>
              <a:rPr lang="es-CR" dirty="0" smtClean="0"/>
              <a:t> </a:t>
            </a:r>
            <a:r>
              <a:rPr lang="es-CR" dirty="0" err="1" smtClean="0"/>
              <a:t>Ribar</a:t>
            </a:r>
            <a:r>
              <a:rPr lang="es-CR" dirty="0" smtClean="0"/>
              <a:t>: político yugoslavo.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2514600"/>
            <a:ext cx="3265013" cy="3196992"/>
          </a:xfrm>
          <a:prstGeom prst="rect">
            <a:avLst/>
          </a:prstGeom>
          <a:ln w="76200">
            <a:solidFill>
              <a:srgbClr val="FBD033"/>
            </a:solidFill>
          </a:ln>
          <a:effectLst/>
        </p:spPr>
      </p:pic>
    </p:spTree>
    <p:extLst>
      <p:ext uri="{BB962C8B-B14F-4D97-AF65-F5344CB8AC3E}">
        <p14:creationId xmlns="" xmlns:p14="http://schemas.microsoft.com/office/powerpoint/2010/main" val="1598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Serbios</a:t>
            </a:r>
          </a:p>
          <a:p>
            <a:endParaRPr lang="es-CR" dirty="0"/>
          </a:p>
          <a:p>
            <a:r>
              <a:rPr lang="es-CR" dirty="0" smtClean="0"/>
              <a:t>Croatas</a:t>
            </a:r>
          </a:p>
          <a:p>
            <a:endParaRPr lang="es-CR" dirty="0"/>
          </a:p>
          <a:p>
            <a:r>
              <a:rPr lang="es-CR" dirty="0" smtClean="0"/>
              <a:t>Eslovenos</a:t>
            </a:r>
          </a:p>
          <a:p>
            <a:endParaRPr lang="es-CR" dirty="0"/>
          </a:p>
          <a:p>
            <a:r>
              <a:rPr lang="es-CR" dirty="0" smtClean="0"/>
              <a:t>Albaneses</a:t>
            </a:r>
            <a:endParaRPr lang="en-US" dirty="0"/>
          </a:p>
        </p:txBody>
      </p:sp>
      <p:pic>
        <p:nvPicPr>
          <p:cNvPr id="4098" name="Picture 2" descr="http://2.bp.blogspot.com/__OgQ8lKZwkk/TBo3RfOQP2I/AAAAAAAAAlo/H16oql6-YRE/s1600/Yugoslavia_1998_ethnic_map_es_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28" y="1828800"/>
            <a:ext cx="4876800" cy="3529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Religiones Conflictivas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733800"/>
          </a:xfrm>
        </p:spPr>
        <p:txBody>
          <a:bodyPr/>
          <a:lstStyle/>
          <a:p>
            <a:r>
              <a:rPr lang="es-CR" dirty="0" smtClean="0"/>
              <a:t>Musulmanes</a:t>
            </a:r>
          </a:p>
          <a:p>
            <a:endParaRPr lang="es-CR" dirty="0" smtClean="0"/>
          </a:p>
          <a:p>
            <a:endParaRPr lang="es-CR" dirty="0"/>
          </a:p>
          <a:p>
            <a:r>
              <a:rPr lang="es-CR" dirty="0" smtClean="0"/>
              <a:t>Católicos</a:t>
            </a:r>
          </a:p>
          <a:p>
            <a:endParaRPr lang="es-CR" dirty="0" smtClean="0"/>
          </a:p>
          <a:p>
            <a:endParaRPr lang="es-CR" dirty="0"/>
          </a:p>
          <a:p>
            <a:r>
              <a:rPr lang="es-CR" dirty="0" smtClean="0"/>
              <a:t>Ortodoxos</a:t>
            </a:r>
            <a:endParaRPr lang="en-US" dirty="0"/>
          </a:p>
        </p:txBody>
      </p:sp>
      <p:pic>
        <p:nvPicPr>
          <p:cNvPr id="4" name="Picture 3" descr="yugoslavconflicto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447800"/>
            <a:ext cx="4522776" cy="4314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04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7772400" cy="1143000"/>
          </a:xfrm>
        </p:spPr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9600" y="1600200"/>
            <a:ext cx="7772400" cy="3733800"/>
          </a:xfrm>
        </p:spPr>
        <p:txBody>
          <a:bodyPr>
            <a:normAutofit/>
          </a:bodyPr>
          <a:lstStyle/>
          <a:p>
            <a:pPr algn="just"/>
            <a:r>
              <a:rPr lang="es-CR" sz="2400" dirty="0" smtClean="0"/>
              <a:t>Unión de 10 años tras la muerte de Tito </a:t>
            </a:r>
            <a:r>
              <a:rPr lang="es-CR" sz="2400" dirty="0" err="1" smtClean="0"/>
              <a:t>Broz</a:t>
            </a:r>
            <a:r>
              <a:rPr lang="es-CR" sz="2400" dirty="0" smtClean="0"/>
              <a:t>: la falta de un líder y la crisis económica, además de la caída de la URSS y el Pacto de Varsovia causaron la desintegración de Yugoslavia de 1991 a 1995.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3276600"/>
            <a:ext cx="7340810" cy="330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Serbia y Montenegro forman la República Federal de Yugoslavia, que no fue reconocida mundialmente.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2514600"/>
            <a:ext cx="3223083" cy="33376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El ejército yugoslavo – serbio intentó controlar Croacia, Macedonia y Eslovenia.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743200"/>
            <a:ext cx="3556000" cy="2222500"/>
          </a:xfrm>
          <a:prstGeom prst="rect">
            <a:avLst/>
          </a:prstGeom>
          <a:ln w="76200">
            <a:solidFill>
              <a:srgbClr val="FBD0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429000"/>
            <a:ext cx="3556000" cy="2222500"/>
          </a:xfrm>
          <a:prstGeom prst="rect">
            <a:avLst/>
          </a:prstGeom>
          <a:ln w="76200">
            <a:solidFill>
              <a:srgbClr val="FBD033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8557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Kim </a:t>
            </a:r>
            <a:r>
              <a:rPr lang="es-CR" dirty="0" err="1" smtClean="0"/>
              <a:t>Il</a:t>
            </a:r>
            <a:r>
              <a:rPr lang="es-CR" dirty="0" smtClean="0"/>
              <a:t> </a:t>
            </a:r>
            <a:r>
              <a:rPr lang="es-CR" dirty="0" err="1" smtClean="0"/>
              <a:t>Sung</a:t>
            </a:r>
            <a:r>
              <a:rPr lang="es-CR" dirty="0" smtClean="0"/>
              <a:t>: ciudadano de la República Popular de Corea, invade para reunificar.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5800" y="2514600"/>
            <a:ext cx="2009905" cy="3046124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139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Los musulmanes de Bosnia-Herzegovina se independizan y son reconocidos por Europa y Estados Unidos.</a:t>
            </a:r>
          </a:p>
          <a:p>
            <a:endParaRPr lang="es-CR" dirty="0"/>
          </a:p>
          <a:p>
            <a:r>
              <a:rPr lang="es-CR" dirty="0" smtClean="0"/>
              <a:t>Se dan gobiernos serbios en Bosnia-Herzegovina y Croacia.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3670300"/>
            <a:ext cx="2900874" cy="193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9765" y="340360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30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Migraciones de croatas y bosnios, campos de refugiados.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667000"/>
            <a:ext cx="2853336" cy="2137248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3492080"/>
            <a:ext cx="2743200" cy="206534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91907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Muertos y heridos</a:t>
            </a:r>
          </a:p>
          <a:p>
            <a:r>
              <a:rPr lang="es-CR" dirty="0" smtClean="0"/>
              <a:t>Violación de derechos humanos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3243943"/>
            <a:ext cx="2971800" cy="2013857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7730" y="1850493"/>
            <a:ext cx="3475237" cy="2242614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4682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Guerra de los Balcanes</a:t>
            </a:r>
            <a:br>
              <a:rPr lang="es-CR" dirty="0" smtClean="0"/>
            </a:br>
            <a:r>
              <a:rPr lang="es-CR" dirty="0" smtClean="0"/>
              <a:t>Kósovo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648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Sureste de Europa, zona de los Balcanes.</a:t>
            </a:r>
            <a:endParaRPr lang="en-US" dirty="0"/>
          </a:p>
        </p:txBody>
      </p:sp>
      <p:pic>
        <p:nvPicPr>
          <p:cNvPr id="15362" name="Picture 2" descr="http://www.chilenos.ru/UserFiles/mapa_kosov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033" t="25330" r="-714" b="-986"/>
          <a:stretch/>
        </p:blipFill>
        <p:spPr bwMode="auto">
          <a:xfrm>
            <a:off x="4572000" y="2362200"/>
            <a:ext cx="2895599" cy="3506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Slobodan Milosevic: elimina la autonomía de Kosovo con una invasión militar.</a:t>
            </a:r>
            <a:endParaRPr lang="en-US" dirty="0"/>
          </a:p>
        </p:txBody>
      </p:sp>
      <p:pic>
        <p:nvPicPr>
          <p:cNvPr id="16386" name="Picture 2" descr="http://www.freeinfosociety.com/media/images/16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471">
            <a:off x="4630047" y="2265162"/>
            <a:ext cx="2514600" cy="3476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1989: Slobodan Milosevic le quita su autonomía a Kosovo y lo ocupa militarmente debido a los yacimientos de petróleo y carbón.</a:t>
            </a:r>
            <a:endParaRPr lang="en-US" dirty="0"/>
          </a:p>
        </p:txBody>
      </p:sp>
      <p:pic>
        <p:nvPicPr>
          <p:cNvPr id="17410" name="Picture 2" descr="http://rael.berkeley.edu/sites/default/files/1950s-vitage%20coal%20fired%20power%20plant%20-%20Koso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718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R" dirty="0" smtClean="0"/>
              <a:t>Los kosovares responden creando el Ejército de Liberación de Kósovo, a lo que Milosevic responde con la intención de eliminar a los albaneses.</a:t>
            </a:r>
            <a:endParaRPr lang="en-US" dirty="0"/>
          </a:p>
        </p:txBody>
      </p:sp>
      <p:pic>
        <p:nvPicPr>
          <p:cNvPr id="18434" name="Picture 2" descr="http://upload.wikimedia.org/wikipedia/commons/thumb/4/44/UCK_KLA.png/200px-UCK_K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2514600" cy="2652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2150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1999: OTAN interviene debido a emigración de kosovares a Albania y debido a la violencia.</a:t>
            </a:r>
            <a:endParaRPr lang="en-US" dirty="0"/>
          </a:p>
        </p:txBody>
      </p:sp>
      <p:pic>
        <p:nvPicPr>
          <p:cNvPr id="19458" name="Picture 2" descr="http://upload.wikimedia.org/wikipedia/commons/thumb/e/ed/CK_building_on_fire_1999.jpg/320px-CK_building_on_fire_19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392">
            <a:off x="3527330" y="2698843"/>
            <a:ext cx="4027714" cy="281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134323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Autogobierno de Kósovo como un protectorado de la ONU.</a:t>
            </a:r>
          </a:p>
          <a:p>
            <a:endParaRPr lang="es-CR" dirty="0"/>
          </a:p>
          <a:p>
            <a:r>
              <a:rPr lang="es-CR" dirty="0" smtClean="0"/>
              <a:t>Desmilitarización del ELK</a:t>
            </a:r>
          </a:p>
          <a:p>
            <a:endParaRPr lang="es-CR" dirty="0"/>
          </a:p>
          <a:p>
            <a:r>
              <a:rPr lang="es-CR" dirty="0" smtClean="0"/>
              <a:t>Retorno de refugiados</a:t>
            </a:r>
          </a:p>
          <a:p>
            <a:endParaRPr lang="es-CR" dirty="0"/>
          </a:p>
          <a:p>
            <a:r>
              <a:rPr lang="es-CR" dirty="0" smtClean="0"/>
              <a:t>Fin inmediato de la represión sobre albaneses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Syngman</a:t>
            </a:r>
            <a:r>
              <a:rPr lang="es-CR" dirty="0" smtClean="0"/>
              <a:t> </a:t>
            </a:r>
            <a:r>
              <a:rPr lang="es-CR" dirty="0" err="1" smtClean="0"/>
              <a:t>Rhee</a:t>
            </a:r>
            <a:r>
              <a:rPr lang="es-CR" dirty="0" smtClean="0"/>
              <a:t>: trabaja por la independencia de Corea del Sur.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0" y="2590800"/>
            <a:ext cx="2387413" cy="3048543"/>
          </a:xfrm>
          <a:prstGeom prst="rect">
            <a:avLst/>
          </a:prstGeom>
          <a:ln w="76200">
            <a:solidFill>
              <a:srgbClr val="CC66FF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8855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Rusia - Chechenia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479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Zona oriental del Cáucaso, al suroeste de Rusia.</a:t>
            </a:r>
          </a:p>
          <a:p>
            <a:endParaRPr lang="es-CR" sz="2400" dirty="0"/>
          </a:p>
          <a:p>
            <a:r>
              <a:rPr lang="es-CR" sz="2400" dirty="0" smtClean="0"/>
              <a:t>Capital: Grozni</a:t>
            </a:r>
            <a:endParaRPr lang="en-US" sz="2400" dirty="0"/>
          </a:p>
        </p:txBody>
      </p:sp>
      <p:pic>
        <p:nvPicPr>
          <p:cNvPr id="2050" name="Picture 2" descr="http://4.bp.blogspot.com/-ai3ftR6OOVE/T2-wC-ZfMQI/AAAAAAAADi8/wbS6fY3Zzsw/s1600/Checheni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25" t="2015" r="2276" b="37379"/>
          <a:stretch/>
        </p:blipFill>
        <p:spPr bwMode="auto">
          <a:xfrm>
            <a:off x="3519055" y="2590800"/>
            <a:ext cx="4634345" cy="2916382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Boris Yeltsin: primer ministro ruso en 1991 y luego presidente.</a:t>
            </a:r>
          </a:p>
          <a:p>
            <a:endParaRPr lang="es-CR" sz="2400" dirty="0"/>
          </a:p>
          <a:p>
            <a:r>
              <a:rPr lang="es-CR" sz="2400" dirty="0" smtClean="0"/>
              <a:t>Vladimir Putin: primer ministro ruso en 1996 y actual presidente.</a:t>
            </a:r>
            <a:endParaRPr lang="en-US" sz="2400" dirty="0"/>
          </a:p>
        </p:txBody>
      </p:sp>
      <p:pic>
        <p:nvPicPr>
          <p:cNvPr id="4" name="rg_hi" descr="http://t2.gstatic.com/images?q=tbn:ANd9GcRSztheI1yDM3Rdn0vpi8lngrTyBZJ0-B7H24eMyI3-rmx_mGT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3581400"/>
            <a:ext cx="1524000" cy="209804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rg_hi" descr="http://t3.gstatic.com/images?q=tbn:ANd9GcTIltwkoHh3Mk6oOnMeY6_e5-udjKat51kOnkErXu-CiHZJ-VS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664527"/>
            <a:ext cx="1696258" cy="230632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733800"/>
          </a:xfrm>
        </p:spPr>
        <p:txBody>
          <a:bodyPr>
            <a:normAutofit/>
          </a:bodyPr>
          <a:lstStyle/>
          <a:p>
            <a:r>
              <a:rPr lang="es-CR" sz="2400" dirty="0" err="1" smtClean="0"/>
              <a:t>Aslan</a:t>
            </a:r>
            <a:r>
              <a:rPr lang="es-CR" sz="2400" dirty="0" smtClean="0"/>
              <a:t> </a:t>
            </a:r>
            <a:r>
              <a:rPr lang="es-CR" sz="2400" dirty="0" err="1" smtClean="0"/>
              <a:t>Maskhadov</a:t>
            </a:r>
            <a:r>
              <a:rPr lang="es-CR" sz="2400" dirty="0" smtClean="0"/>
              <a:t>: presidente de Chechenia en 1996</a:t>
            </a:r>
            <a:endParaRPr lang="en-US" sz="2400" dirty="0"/>
          </a:p>
        </p:txBody>
      </p:sp>
      <p:pic>
        <p:nvPicPr>
          <p:cNvPr id="4" name="rg_hi" descr="http://t1.gstatic.com/images?q=tbn:ANd9GcSXdiyhQHhqSYctqxwJ-ubEbZi4FsUF7V-Y7--Ey-PQfFgpuX5ei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819400"/>
            <a:ext cx="3581400" cy="265684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968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R" sz="2400" dirty="0" smtClean="0"/>
              <a:t>Rusia no quería perder a Chechenia debido a los grandes yacimientos de petróleo, gas natural y la producción de líneas férreas.</a:t>
            </a:r>
            <a:endParaRPr lang="en-US" sz="2400" dirty="0"/>
          </a:p>
        </p:txBody>
      </p:sp>
      <p:pic>
        <p:nvPicPr>
          <p:cNvPr id="4" name="rg_hi" descr="http://t0.gstatic.com/images?q=tbn:ANd9GcQ5hzOWVBNbskgpyHuPc21ERPiNud5Qyy8YXfq17CC1kKJxxSV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66415"/>
            <a:ext cx="2133600" cy="165798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rg_hi" descr="http://t2.gstatic.com/images?q=tbn:ANd9GcREuE0fG3vEAPDJhmXdlDY5NyY9QQ8pZqNr3AgsmEbIBvFWds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886200"/>
            <a:ext cx="2362200" cy="179514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" name="rg_hi" descr="http://t0.gstatic.com/images?q=tbn:ANd9GcSzlDsbamq2skWSYK4jaO40D8tNhRg7TjIQY7rmRxkR4W260jIjw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3048000"/>
            <a:ext cx="1676400" cy="2177039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8153400" cy="37338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1991: Independencia de Chechenia</a:t>
            </a:r>
          </a:p>
          <a:p>
            <a:endParaRPr lang="es-CR" sz="2400" dirty="0"/>
          </a:p>
          <a:p>
            <a:r>
              <a:rPr lang="es-CR" sz="2400" dirty="0" smtClean="0"/>
              <a:t>1994 – 1996: Boris Yeltsin ataca Chechenia y es derrotado humillantemente.</a:t>
            </a:r>
          </a:p>
          <a:p>
            <a:endParaRPr lang="es-CR" sz="2400" dirty="0"/>
          </a:p>
          <a:p>
            <a:r>
              <a:rPr lang="es-CR" sz="2400" dirty="0" smtClean="0"/>
              <a:t>1996: rebeldes chechenos ejercen un autogobierno</a:t>
            </a:r>
            <a:endParaRPr lang="en-US" sz="2400" dirty="0"/>
          </a:p>
        </p:txBody>
      </p:sp>
      <p:pic>
        <p:nvPicPr>
          <p:cNvPr id="4" name="Imagen 37" descr="http://upload.wikimedia.org/wikipedia/commons/thumb/8/83/Coat_of_arms_of_Chechnya.svg/88px-Coat_of_arms_of_Chechnya.svg.pn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08040" y="4336473"/>
            <a:ext cx="1940560" cy="183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4111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37338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1999: Vladimir Putin lanza un operativo antiterrorista</a:t>
            </a:r>
            <a:endParaRPr lang="en-US" sz="2400" dirty="0"/>
          </a:p>
        </p:txBody>
      </p:sp>
      <p:pic>
        <p:nvPicPr>
          <p:cNvPr id="4" name="rg_hi" descr="http://t2.gstatic.com/images?q=tbn:ANd9GcRmofHUeLoqY4oaWjaVxrsEOmJAzUQgBe-Nmg9zl5UMGltcxPN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2595" y="3048000"/>
            <a:ext cx="2021205" cy="2680653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593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Religiones conflictivas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Chechenos: musulmanes practicantes del Islam</a:t>
            </a:r>
          </a:p>
          <a:p>
            <a:endParaRPr lang="es-CR" sz="2400" dirty="0"/>
          </a:p>
          <a:p>
            <a:r>
              <a:rPr lang="es-CR" sz="2400" dirty="0" smtClean="0"/>
              <a:t>Rusos: católicos ortodoxos</a:t>
            </a:r>
            <a:endParaRPr lang="en-US" sz="2400" dirty="0"/>
          </a:p>
        </p:txBody>
      </p:sp>
      <p:pic>
        <p:nvPicPr>
          <p:cNvPr id="4" name="rg_hi" descr="http://t0.gstatic.com/images?q=tbn:ANd9GcSkUxnYZu8hZRs34DndhqvWCVVBcWbpsr1v_9J2-W3QM_QpSsSUT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960" y="3322320"/>
            <a:ext cx="2275840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g_hi" descr="http://t0.gstatic.com/images?q=tbn:ANd9GcRF6lzsYNTimPw2U71l2sxc75tIlgkt8kwxh0l6gMfuDg_U5JhJ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429000"/>
            <a:ext cx="3124200" cy="2351116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66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Militares rusos</a:t>
            </a:r>
            <a:endParaRPr lang="en-US" sz="2800" dirty="0"/>
          </a:p>
        </p:txBody>
      </p:sp>
      <p:pic>
        <p:nvPicPr>
          <p:cNvPr id="4" name="rg_hi" descr="http://t1.gstatic.com/images?q=tbn:ANd9GcQwKnt2d_VEyfaKDGpzYNflAwlvRMP_XLzhqi8XEeNAc3ecfcPpiQ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733800" y="2438400"/>
            <a:ext cx="4689792" cy="313594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844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Grupos guerrilleros chechenos</a:t>
            </a:r>
            <a:endParaRPr lang="en-US" sz="2800" dirty="0"/>
          </a:p>
        </p:txBody>
      </p:sp>
      <p:pic>
        <p:nvPicPr>
          <p:cNvPr id="4" name="rg_hi" descr="http://t1.gstatic.com/images?q=tbn:ANd9GcRFH-z0kg6IgLGgXt-3HIHHzp55NV9BzxSjXJWQypaOWh8I79d9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4220845" cy="267208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96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848600" cy="3962399"/>
          </a:xfrm>
        </p:spPr>
        <p:txBody>
          <a:bodyPr>
            <a:normAutofit/>
          </a:bodyPr>
          <a:lstStyle/>
          <a:p>
            <a:r>
              <a:rPr lang="es-CR" dirty="0" smtClean="0"/>
              <a:t>El conflicto se dio entre 1950 y 1953, entre el bando nacionalista (Corea del Sur) y el bando comunista (Corea del Norte).</a:t>
            </a:r>
          </a:p>
          <a:p>
            <a:endParaRPr lang="es-CR" dirty="0"/>
          </a:p>
          <a:p>
            <a:r>
              <a:rPr lang="es-CR" dirty="0" smtClean="0"/>
              <a:t>Corea del Sur: apoyada por Estados Unidos, presidido por Harry S. Truman.</a:t>
            </a:r>
          </a:p>
          <a:p>
            <a:endParaRPr lang="es-CR" dirty="0"/>
          </a:p>
          <a:p>
            <a:r>
              <a:rPr lang="es-CR" dirty="0" smtClean="0"/>
              <a:t>Corea del Norte: apoyada por la URSS (Joseph Stalin) y China (Mao </a:t>
            </a:r>
            <a:r>
              <a:rPr lang="es-CR" dirty="0" err="1" smtClean="0"/>
              <a:t>Tse-tung</a:t>
            </a:r>
            <a:r>
              <a:rPr lang="es-CR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786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37338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Durante los últimos 10 años, Grozni, capital de Chechenia, ha sido escenario de gran cantidad de secuestros.</a:t>
            </a:r>
            <a:endParaRPr lang="en-US" sz="2400" dirty="0"/>
          </a:p>
        </p:txBody>
      </p:sp>
      <p:pic>
        <p:nvPicPr>
          <p:cNvPr id="4" name="Imagen 53" descr="Centro de Grozni.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23360" y="2743200"/>
            <a:ext cx="3977640" cy="296164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2002: toma de rehenes en teatro ruso</a:t>
            </a:r>
            <a:endParaRPr lang="en-US" sz="2800" dirty="0"/>
          </a:p>
        </p:txBody>
      </p:sp>
      <p:pic>
        <p:nvPicPr>
          <p:cNvPr id="4" name="il_fi" descr="http://rusiahoy.com/assets/images/2011-070809/big/TASS_nordost468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4181388" cy="291730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456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800" dirty="0" smtClean="0"/>
              <a:t>2004: secuestro en escuela rusa</a:t>
            </a:r>
            <a:endParaRPr lang="en-US" sz="2800" dirty="0"/>
          </a:p>
        </p:txBody>
      </p:sp>
      <p:pic>
        <p:nvPicPr>
          <p:cNvPr id="4" name="il_fi" descr="http://estaticos01.cache.el-mundo.net/fotografia/2004/09/secuestro/Imagenes/nina.jpg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4064317" cy="301244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548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Asia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76" y="5262562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324" y="5334000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123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Palestina - Israel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609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R" dirty="0" smtClean="0"/>
              <a:t>Situado entre el Mar Mediterráneo y el Río Jordán, en el territorio actual de Israel, los territorios palestinos, Jordania y parte de Siria.</a:t>
            </a:r>
            <a:endParaRPr lang="en-US" dirty="0"/>
          </a:p>
        </p:txBody>
      </p:sp>
      <p:pic>
        <p:nvPicPr>
          <p:cNvPr id="4" name="Picture 3" descr="planparticion19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794925" cy="35295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70 d.C.: expulsión de los judíos, por lo que se forma la diáspora judía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2819400"/>
            <a:ext cx="4114800" cy="261024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Asentamiento de musulmanes en Palestina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810000" y="2590800"/>
            <a:ext cx="3776646" cy="2481407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680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R" dirty="0" smtClean="0"/>
              <a:t>La ONU crea el estado de Israel luego de la Segunda Guerra Mundial. El sector oeste está ocupado por judíos y el oeste por musulmanes.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19400"/>
            <a:ext cx="4343092" cy="28936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59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CR" dirty="0" smtClean="0"/>
              <a:t>Guerra de los 6 días: Yacer Arafat, por medio de la Organización para la Liberación de Palestina, toma la franja de Gaza, Cisjordania, Altos del Golán y Sinaí.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9531" y="304801"/>
            <a:ext cx="1474469" cy="2057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4227" y="3810000"/>
            <a:ext cx="2025007" cy="2193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3200400"/>
            <a:ext cx="3248927" cy="2318708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428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192" y="2014144"/>
            <a:ext cx="3226165" cy="2865247"/>
            <a:chOff x="598034" y="1086398"/>
            <a:chExt cx="3705062" cy="283245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8034" y="1517976"/>
              <a:ext cx="3705062" cy="24008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6709" y="1086398"/>
              <a:ext cx="1556104" cy="198489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5359400" y="3352800"/>
            <a:ext cx="2870200" cy="2676492"/>
            <a:chOff x="5033751" y="645936"/>
            <a:chExt cx="3778319" cy="329127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3751" y="645936"/>
              <a:ext cx="3778319" cy="22339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3770" y="1682477"/>
              <a:ext cx="1698567" cy="22547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3891738" y="3105016"/>
            <a:ext cx="1629678" cy="508179"/>
            <a:chOff x="4303096" y="2199517"/>
            <a:chExt cx="1752892" cy="1178949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8" name="Left-Right Arrow Callout 7"/>
            <p:cNvSpPr/>
            <p:nvPr/>
          </p:nvSpPr>
          <p:spPr>
            <a:xfrm>
              <a:off x="4303096" y="2199517"/>
              <a:ext cx="1752892" cy="1178949"/>
            </a:xfrm>
            <a:prstGeom prst="leftRightArrowCallou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85935" y="2268016"/>
              <a:ext cx="805399" cy="107103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srgbClr val="660066"/>
                  </a:solidFill>
                </a:rPr>
                <a:t>Vs</a:t>
              </a:r>
              <a:endParaRPr lang="es-ES_tradnl" sz="2400" b="1" dirty="0">
                <a:solidFill>
                  <a:srgbClr val="660066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49502" y="304800"/>
            <a:ext cx="3206505" cy="2797680"/>
            <a:chOff x="5853828" y="-573112"/>
            <a:chExt cx="3206505" cy="27976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/>
            <a:srcRect b="12750"/>
            <a:stretch/>
          </p:blipFill>
          <p:spPr>
            <a:xfrm>
              <a:off x="5853828" y="-573112"/>
              <a:ext cx="3206505" cy="279768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86825" y="655922"/>
              <a:ext cx="939438" cy="1358572"/>
            </a:xfrm>
            <a:prstGeom prst="ellipse">
              <a:avLst/>
            </a:prstGeom>
            <a:ln>
              <a:noFill/>
            </a:ln>
            <a:effectLst>
              <a:softEdge rad="63500"/>
            </a:effec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22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Guerra de </a:t>
            </a:r>
            <a:r>
              <a:rPr lang="es-CR" dirty="0" err="1" smtClean="0"/>
              <a:t>Yom</a:t>
            </a:r>
            <a:r>
              <a:rPr lang="es-CR" dirty="0" smtClean="0"/>
              <a:t> </a:t>
            </a:r>
            <a:r>
              <a:rPr lang="es-CR" dirty="0" err="1" smtClean="0"/>
              <a:t>Kipur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44491" y="1325274"/>
            <a:ext cx="1284195" cy="13072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25448" y="2879815"/>
            <a:ext cx="1138301" cy="537262"/>
            <a:chOff x="3989966" y="642877"/>
            <a:chExt cx="1450185" cy="752636"/>
          </a:xfrm>
        </p:grpSpPr>
        <p:sp>
          <p:nvSpPr>
            <p:cNvPr id="6" name="Left-Right Arrow 5"/>
            <p:cNvSpPr/>
            <p:nvPr/>
          </p:nvSpPr>
          <p:spPr>
            <a:xfrm>
              <a:off x="3989966" y="642877"/>
              <a:ext cx="1450185" cy="752636"/>
            </a:xfrm>
            <a:prstGeom prst="leftRightArrow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89747" y="815355"/>
              <a:ext cx="67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rgbClr val="000090"/>
                  </a:solidFill>
                </a:rPr>
                <a:t>VS</a:t>
              </a:r>
              <a:endParaRPr lang="es-ES_tradnl" dirty="0">
                <a:solidFill>
                  <a:srgbClr val="00009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5185" y="439246"/>
            <a:ext cx="1772056" cy="1772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4743" y="3097645"/>
            <a:ext cx="1530550" cy="1192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83041" y="2636744"/>
            <a:ext cx="1934983" cy="1205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7133120" y="4105745"/>
            <a:ext cx="1340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Capitalistas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1447800" y="3393891"/>
            <a:ext cx="127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Comunistas</a:t>
            </a:r>
            <a:endParaRPr lang="es-ES_tradn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40111">
            <a:off x="3810646" y="4555642"/>
            <a:ext cx="1838001" cy="124769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664203">
            <a:off x="699452" y="4472601"/>
            <a:ext cx="1496695" cy="103272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194484">
            <a:off x="7112756" y="4961781"/>
            <a:ext cx="1778091" cy="1021201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147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Intifada: el primer ministro israelí Isaac </a:t>
            </a:r>
            <a:r>
              <a:rPr lang="es-CR" dirty="0" err="1" smtClean="0"/>
              <a:t>Rabín</a:t>
            </a:r>
            <a:r>
              <a:rPr lang="es-CR" dirty="0" smtClean="0"/>
              <a:t> y Bill Clinton realizan un tratado de paz, dándole autonomía a Palestina sobre la franja de Gaza y Cisjordania</a:t>
            </a:r>
          </a:p>
          <a:p>
            <a:endParaRPr lang="es-CR" dirty="0"/>
          </a:p>
          <a:p>
            <a:r>
              <a:rPr lang="es-CR" dirty="0" smtClean="0"/>
              <a:t>Intenta eliminar los terroristas Hamás y Yihad Islámica, además de retirar tropas israelitas.</a:t>
            </a:r>
          </a:p>
          <a:p>
            <a:endParaRPr lang="es-CR" dirty="0"/>
          </a:p>
          <a:p>
            <a:r>
              <a:rPr lang="es-CR" dirty="0" smtClean="0"/>
              <a:t>Elecciones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30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523" y="1519711"/>
            <a:ext cx="3933677" cy="3321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5867400" y="1519712"/>
            <a:ext cx="2274912" cy="1706186"/>
            <a:chOff x="6555419" y="3231970"/>
            <a:chExt cx="2337551" cy="15697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5419" y="3231970"/>
              <a:ext cx="2337551" cy="1569742"/>
            </a:xfrm>
            <a:prstGeom prst="rect">
              <a:avLst/>
            </a:prstGeom>
          </p:spPr>
        </p:pic>
        <p:sp>
          <p:nvSpPr>
            <p:cNvPr id="7" name="&quot;No&quot; Symbol 6"/>
            <p:cNvSpPr/>
            <p:nvPr/>
          </p:nvSpPr>
          <p:spPr>
            <a:xfrm>
              <a:off x="6741397" y="3231970"/>
              <a:ext cx="2022420" cy="1569742"/>
            </a:xfrm>
            <a:prstGeom prst="noSmoking">
              <a:avLst>
                <a:gd name="adj" fmla="val 5758"/>
              </a:avLst>
            </a:prstGeom>
            <a:solidFill>
              <a:srgbClr val="FF0000"/>
            </a:solidFill>
            <a:ln>
              <a:solidFill>
                <a:srgbClr val="EC3A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solidFill>
                  <a:schemeClr val="tx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657600"/>
            <a:ext cx="1878278" cy="2457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34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Extremistas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Judío extremista asesina a Isaac </a:t>
            </a:r>
            <a:r>
              <a:rPr lang="es-CR" dirty="0" err="1" smtClean="0"/>
              <a:t>Rabín</a:t>
            </a:r>
            <a:r>
              <a:rPr lang="es-CR" dirty="0" smtClean="0"/>
              <a:t>, lo que causa que los terroristas sean vistos como héroes, además de olas de violencia.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2895600"/>
            <a:ext cx="3505200" cy="2324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0235" y="3657600"/>
            <a:ext cx="2927126" cy="19656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33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Carretera une a Franja de Gaza con Cisjordania a través de Israel, rodeada por el “nuevo muro de Berlín”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743200"/>
            <a:ext cx="3888060" cy="17190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images-4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02726"/>
            <a:ext cx="3492500" cy="2324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5411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La ciudad de Jerusalén es la capital de ambos estados, y existen desacuerdos en cuanto a su división.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754" y="2743886"/>
            <a:ext cx="3695217" cy="2427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Unknown-1.(null)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42788"/>
            <a:ext cx="2242047" cy="2187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24755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Religiones conflictivas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Musulmanes: palestinos, apoyados por la Liga Árabe (Egipto, Líbano, Jordania y Siria).</a:t>
            </a:r>
          </a:p>
          <a:p>
            <a:endParaRPr lang="es-CR" dirty="0"/>
          </a:p>
          <a:p>
            <a:r>
              <a:rPr lang="es-CR" dirty="0" smtClean="0"/>
              <a:t>Judíos: Israelíes, apoyados por Estados Unidos.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8375" y="2743200"/>
            <a:ext cx="1865496" cy="276282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3581400"/>
            <a:ext cx="2852400" cy="213654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838200"/>
            <a:ext cx="1944071" cy="1406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ages-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038600"/>
            <a:ext cx="2628176" cy="178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images-6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091" y="2667000"/>
            <a:ext cx="2546370" cy="156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900" algn="just"/>
            <a:r>
              <a:rPr lang="es-ES_tradnl" dirty="0"/>
              <a:t>Áreas </a:t>
            </a:r>
            <a:r>
              <a:rPr lang="es-ES_tradnl" dirty="0" smtClean="0"/>
              <a:t>neutrales</a:t>
            </a:r>
          </a:p>
          <a:p>
            <a:pPr indent="-342900" algn="just"/>
            <a:endParaRPr lang="es-ES_tradnl" dirty="0"/>
          </a:p>
          <a:p>
            <a:pPr indent="-342900" algn="just"/>
            <a:r>
              <a:rPr lang="en-US" dirty="0"/>
              <a:t>M</a:t>
            </a:r>
            <a:r>
              <a:rPr lang="es-ES_tradnl" dirty="0" err="1"/>
              <a:t>uertes</a:t>
            </a:r>
            <a:r>
              <a:rPr lang="es-ES_tradnl" dirty="0"/>
              <a:t> y </a:t>
            </a:r>
            <a:r>
              <a:rPr lang="es-ES_tradnl" dirty="0" smtClean="0"/>
              <a:t>heridos</a:t>
            </a:r>
          </a:p>
          <a:p>
            <a:pPr indent="-342900" algn="just"/>
            <a:endParaRPr lang="es-ES_tradnl" dirty="0"/>
          </a:p>
          <a:p>
            <a:pPr indent="-342900" algn="just"/>
            <a:r>
              <a:rPr lang="es-ES_tradnl" dirty="0"/>
              <a:t>inseguridad y violación de derechos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778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India - Pakistán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Sur asiático, limitando con el mar Índico</a:t>
            </a:r>
            <a:endParaRPr lang="en-US" dirty="0"/>
          </a:p>
        </p:txBody>
      </p:sp>
      <p:pic>
        <p:nvPicPr>
          <p:cNvPr id="20482" name="Picture 2" descr="http://www.teara.govt.nz/files/m1819en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0"/>
            <a:ext cx="3293679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416" y="3322529"/>
            <a:ext cx="2552219" cy="1964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16" y="5368911"/>
            <a:ext cx="255221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Las tropas de la ONU se instalan en Seúl 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2753569" y="3578087"/>
            <a:ext cx="3396364" cy="923330"/>
          </a:xfrm>
          <a:prstGeom prst="rect">
            <a:avLst/>
          </a:prstGeom>
          <a:ln w="571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Los Marines estadounidenses intentan expulsar hacia el norte las fuerzas chinas</a:t>
            </a:r>
            <a:endParaRPr lang="es-ES_trad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3569" y="4629986"/>
            <a:ext cx="3396364" cy="1922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3840" y="2991963"/>
            <a:ext cx="2775198" cy="2266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1885" y="5351816"/>
            <a:ext cx="28991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El general </a:t>
            </a:r>
            <a:r>
              <a:rPr lang="es-ES_tradnl" dirty="0" err="1" smtClean="0"/>
              <a:t>McArthur</a:t>
            </a:r>
            <a:r>
              <a:rPr lang="es-ES_tradnl" dirty="0"/>
              <a:t> </a:t>
            </a:r>
            <a:r>
              <a:rPr lang="es-ES_tradnl" dirty="0" smtClean="0"/>
              <a:t>(USA) expande las tropas a China, con el riesgo de una guerra con la URSS</a:t>
            </a:r>
            <a:endParaRPr lang="es-ES_tradn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r="15676" b="23482"/>
          <a:stretch/>
        </p:blipFill>
        <p:spPr>
          <a:xfrm>
            <a:off x="3024321" y="1462743"/>
            <a:ext cx="3125612" cy="18662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416" y="1462743"/>
            <a:ext cx="2819909" cy="1754327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</a:t>
            </a:r>
            <a:r>
              <a:rPr lang="es-ES_tradnl" dirty="0" smtClean="0"/>
              <a:t>l Consejo de Seguridad de la ONU: apoyo en Corea del Sur por parte de USA y el seguido apoyo chino a Corea del norte</a:t>
            </a:r>
          </a:p>
          <a:p>
            <a:pPr algn="ctr"/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6273840" y="1408026"/>
            <a:ext cx="2775198" cy="1477328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Apoyo</a:t>
            </a:r>
            <a:r>
              <a:rPr lang="en-US" dirty="0" smtClean="0"/>
              <a:t> </a:t>
            </a:r>
            <a:r>
              <a:rPr lang="en-US" dirty="0" err="1" smtClean="0"/>
              <a:t>norteamericano</a:t>
            </a:r>
            <a:r>
              <a:rPr lang="en-US" dirty="0" smtClean="0"/>
              <a:t> en Pusan  </a:t>
            </a:r>
          </a:p>
          <a:p>
            <a:pPr algn="ctr"/>
            <a:endParaRPr lang="en-US" dirty="0"/>
          </a:p>
          <a:p>
            <a:pPr algn="ctr"/>
            <a:r>
              <a:rPr lang="en-US" dirty="0" err="1" smtClean="0"/>
              <a:t>Fuerzas</a:t>
            </a:r>
            <a:r>
              <a:rPr lang="en-US" dirty="0" smtClean="0"/>
              <a:t> </a:t>
            </a:r>
            <a:r>
              <a:rPr lang="en-US" dirty="0" err="1" smtClean="0"/>
              <a:t>surcoreanas</a:t>
            </a:r>
            <a:r>
              <a:rPr lang="en-US" dirty="0" smtClean="0"/>
              <a:t> </a:t>
            </a:r>
            <a:r>
              <a:rPr lang="en-US" dirty="0" err="1" smtClean="0"/>
              <a:t>atacadas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Kim II Sung</a:t>
            </a:r>
          </a:p>
        </p:txBody>
      </p:sp>
    </p:spTree>
    <p:extLst>
      <p:ext uri="{BB962C8B-B14F-4D97-AF65-F5344CB8AC3E}">
        <p14:creationId xmlns="" xmlns:p14="http://schemas.microsoft.com/office/powerpoint/2010/main" val="29989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err="1" smtClean="0"/>
              <a:t>Hari</a:t>
            </a:r>
            <a:r>
              <a:rPr lang="es-CR" dirty="0" smtClean="0"/>
              <a:t> Singh: gobernante de Cachemira</a:t>
            </a:r>
            <a:endParaRPr lang="en-US" dirty="0"/>
          </a:p>
        </p:txBody>
      </p:sp>
      <p:pic>
        <p:nvPicPr>
          <p:cNvPr id="21506" name="Picture 2" descr="http://www.powerpolitics.in/Issues/August/images/hari_sing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3312583" cy="2981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1965-1971: inicia el conflicto nuclear</a:t>
            </a:r>
          </a:p>
          <a:p>
            <a:endParaRPr lang="es-CR" dirty="0"/>
          </a:p>
          <a:p>
            <a:r>
              <a:rPr lang="es-CR" dirty="0" smtClean="0"/>
              <a:t>1974: pruebas atómicas en India</a:t>
            </a:r>
          </a:p>
          <a:p>
            <a:endParaRPr lang="es-CR" dirty="0"/>
          </a:p>
          <a:p>
            <a:r>
              <a:rPr lang="es-CR" dirty="0" smtClean="0"/>
              <a:t>1982: Pakistán desea poseer Cachemira con potencia nuclear.</a:t>
            </a:r>
          </a:p>
          <a:p>
            <a:endParaRPr lang="es-CR" dirty="0"/>
          </a:p>
          <a:p>
            <a:r>
              <a:rPr lang="es-CR" dirty="0" smtClean="0"/>
              <a:t>1998: India y Pakistán hacen 5 pruebas nucleares cada uno.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pic>
        <p:nvPicPr>
          <p:cNvPr id="22530" name="Picture 2" descr="http://www.findingnew.com/wp-content/uploads/2011/04/nuclear-war-security-dilemma-between-countries-300x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5013020" cy="3659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8106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Grupos conflictivos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733800"/>
          </a:xfrm>
        </p:spPr>
        <p:txBody>
          <a:bodyPr/>
          <a:lstStyle/>
          <a:p>
            <a:r>
              <a:rPr lang="es-CR" dirty="0" smtClean="0"/>
              <a:t>India</a:t>
            </a:r>
          </a:p>
          <a:p>
            <a:endParaRPr lang="es-CR" dirty="0"/>
          </a:p>
          <a:p>
            <a:r>
              <a:rPr lang="es-CR" dirty="0" smtClean="0"/>
              <a:t>Pakistán</a:t>
            </a:r>
          </a:p>
          <a:p>
            <a:endParaRPr lang="es-CR" dirty="0"/>
          </a:p>
          <a:p>
            <a:r>
              <a:rPr lang="es-CR" dirty="0" smtClean="0"/>
              <a:t>Cachemira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95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Consecuencias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R" dirty="0" smtClean="0"/>
              <a:t>Ejecuciones</a:t>
            </a:r>
          </a:p>
          <a:p>
            <a:endParaRPr lang="es-CR" dirty="0" smtClean="0"/>
          </a:p>
          <a:p>
            <a:r>
              <a:rPr lang="es-CR" dirty="0" smtClean="0"/>
              <a:t>Violaciones de derechos</a:t>
            </a:r>
          </a:p>
          <a:p>
            <a:endParaRPr lang="es-CR" dirty="0"/>
          </a:p>
          <a:p>
            <a:r>
              <a:rPr lang="es-CR" dirty="0" smtClean="0"/>
              <a:t>Torturas</a:t>
            </a:r>
          </a:p>
          <a:p>
            <a:endParaRPr lang="es-CR" dirty="0"/>
          </a:p>
          <a:p>
            <a:r>
              <a:rPr lang="es-CR" dirty="0" smtClean="0"/>
              <a:t>Grupos paramilitares</a:t>
            </a:r>
            <a:endParaRPr lang="en-US" dirty="0"/>
          </a:p>
        </p:txBody>
      </p:sp>
      <p:pic>
        <p:nvPicPr>
          <p:cNvPr id="23554" name="Picture 2" descr="http://www.warchat.org/pictures/indo-pakistan_war_1947_kadish_war_ac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5345"/>
            <a:ext cx="3810000" cy="314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farm2.static.flickr.com/1367/5163299873_c5e6db4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785">
            <a:off x="4191000" y="3414045"/>
            <a:ext cx="2667000" cy="2480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401819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Irak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606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Ubicación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Se encuentra entre los ríos Éufrates y Tigris, en Asia.</a:t>
            </a:r>
            <a:endParaRPr lang="en-US" sz="2400" dirty="0"/>
          </a:p>
        </p:txBody>
      </p:sp>
      <p:pic>
        <p:nvPicPr>
          <p:cNvPr id="4" name="rg_hi" descr="http://t2.gstatic.com/images?q=tbn:ANd9GcRZUvrW0ynFx9GXUtm9NDlqdcauY3bBzPklekYoebiVIO47nWpo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29000" y="2366962"/>
            <a:ext cx="4247515" cy="311943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367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3733800"/>
          </a:xfrm>
        </p:spPr>
        <p:txBody>
          <a:bodyPr>
            <a:normAutofit/>
          </a:bodyPr>
          <a:lstStyle/>
          <a:p>
            <a:r>
              <a:rPr lang="es-CR" sz="2400" dirty="0" smtClean="0"/>
              <a:t>Saddam Hussein: presidente de Irak en 1979</a:t>
            </a:r>
            <a:endParaRPr lang="en-US" sz="2400" dirty="0"/>
          </a:p>
        </p:txBody>
      </p:sp>
      <p:pic>
        <p:nvPicPr>
          <p:cNvPr id="4" name="rg_hi" descr="http://t1.gstatic.com/images?q=tbn:ANd9GcRMVjqIisuhTv_7waFxTIdLE_AdQQY8mW-CY4A5aG0igF7QAzXu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2391727" cy="29845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402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Personajes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George H. W. Bush: presidente de Estados Unidos que involucra a dicho país en el conflicto.</a:t>
            </a:r>
            <a:endParaRPr lang="en-US" sz="2400" dirty="0"/>
          </a:p>
        </p:txBody>
      </p:sp>
      <p:pic>
        <p:nvPicPr>
          <p:cNvPr id="6146" name="Picture 2" descr="http://upload.wikimedia.org/wikipedia/commons/thumb/7/75/George_H._W._Bush%2C_President_of_the_United_States%2C_official_portrait.jpg/220px-George_H._W._Bush%2C_President_of_the_United_States%2C_official_portra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55" y="2590800"/>
            <a:ext cx="2525694" cy="3180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60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 smtClean="0"/>
              <a:t>Conflictos Importantes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R" sz="2400" dirty="0" smtClean="0"/>
              <a:t>1979: </a:t>
            </a:r>
            <a:r>
              <a:rPr lang="es-CR" sz="2400" dirty="0" err="1" smtClean="0"/>
              <a:t>Sadam</a:t>
            </a:r>
            <a:r>
              <a:rPr lang="es-CR" sz="2400" dirty="0" smtClean="0"/>
              <a:t> Hussein invade Irán por 8 años para adquirir petróleo.</a:t>
            </a:r>
            <a:endParaRPr lang="en-US" sz="2400" dirty="0"/>
          </a:p>
        </p:txBody>
      </p:sp>
      <p:pic>
        <p:nvPicPr>
          <p:cNvPr id="4" name="rg_hi" descr="http://t2.gstatic.com/images?q=tbn:ANd9GcSxnTDdATq8Kv0e8fCup93XZ6-UflivTlmLzZ5cg7nbugS8f16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819400"/>
            <a:ext cx="1305560" cy="169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rg_hi" descr="http://t0.gstatic.com/images?q=tbn:ANd9GcStnFFNv0EnAPcNDk_vRZin8TrpKdZJQKQ6x30057wEIeR0Bowm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189103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rg_hi" descr="http://t0.gstatic.com/images?q=tbn:ANd9GcQosd970Qtsis486WXXmLra3oWtBGkz0cHlbWo1w-kU1WLMBt1_s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971800"/>
            <a:ext cx="1939290" cy="136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urved Connector 7"/>
          <p:cNvCxnSpPr/>
          <p:nvPr/>
        </p:nvCxnSpPr>
        <p:spPr>
          <a:xfrm flipV="1">
            <a:off x="2590800" y="3505200"/>
            <a:ext cx="1143000" cy="533400"/>
          </a:xfrm>
          <a:prstGeom prst="curvedConnector3">
            <a:avLst>
              <a:gd name="adj1" fmla="val 10090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715000" y="2286000"/>
            <a:ext cx="1447800" cy="609600"/>
          </a:xfrm>
          <a:prstGeom prst="curvedConnector3">
            <a:avLst>
              <a:gd name="adj1" fmla="val 10358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l_fi" descr="http://images1.wikia.nocookie.net/__cb20110324012359/althistory/es/images/d/d4/Iran_war...iranies%C3%A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5745" y="4191000"/>
            <a:ext cx="242927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73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</Template>
  <TotalTime>1846</TotalTime>
  <Words>2386</Words>
  <Application>Microsoft Office PowerPoint</Application>
  <PresentationFormat>Presentación en pantalla (4:3)</PresentationFormat>
  <Paragraphs>491</Paragraphs>
  <Slides>180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180</vt:i4>
      </vt:variant>
    </vt:vector>
  </HeadingPairs>
  <TitlesOfParts>
    <vt:vector size="181" baseType="lpstr">
      <vt:lpstr>Urban Pop</vt:lpstr>
      <vt:lpstr>Conflictos causados por la Guerra Fría</vt:lpstr>
      <vt:lpstr>Conflictos durante la guerra Fría</vt:lpstr>
      <vt:lpstr>Corea</vt:lpstr>
      <vt:lpstr>Ubicación</vt:lpstr>
      <vt:lpstr>Personajes Importantes</vt:lpstr>
      <vt:lpstr>Personajes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Consecuencias</vt:lpstr>
      <vt:lpstr>Consecuencias</vt:lpstr>
      <vt:lpstr>Consecuencias</vt:lpstr>
      <vt:lpstr>Vietnam</vt:lpstr>
      <vt:lpstr>Ubicación</vt:lpstr>
      <vt:lpstr>Personajes Importantes</vt:lpstr>
      <vt:lpstr>Personajes Importantes</vt:lpstr>
      <vt:lpstr>Personajes Importantes</vt:lpstr>
      <vt:lpstr>Conflictos Importantes</vt:lpstr>
      <vt:lpstr>Conflictos Importantes</vt:lpstr>
      <vt:lpstr>Grupos conflictivos</vt:lpstr>
      <vt:lpstr>Consecuencias</vt:lpstr>
      <vt:lpstr>Consecuencias</vt:lpstr>
      <vt:lpstr>china</vt:lpstr>
      <vt:lpstr>Ubicación</vt:lpstr>
      <vt:lpstr>Ubicación</vt:lpstr>
      <vt:lpstr>Personajes Importantes</vt:lpstr>
      <vt:lpstr>Personajes importantes</vt:lpstr>
      <vt:lpstr>Personajes Importantes</vt:lpstr>
      <vt:lpstr>Grupos en conflicto</vt:lpstr>
      <vt:lpstr>Grupos en conflicto</vt:lpstr>
      <vt:lpstr>Conflictos Importantes: 1946</vt:lpstr>
      <vt:lpstr>Conflictos Importantes: 1949</vt:lpstr>
      <vt:lpstr>Conflictos Importantes: 1970</vt:lpstr>
      <vt:lpstr>Consecuencias</vt:lpstr>
      <vt:lpstr>Conflictos luego de la Desintegración de la URSS</vt:lpstr>
      <vt:lpstr>Europa</vt:lpstr>
      <vt:lpstr>Guerra de los Balcanes Yugoslavia</vt:lpstr>
      <vt:lpstr>Ubicación</vt:lpstr>
      <vt:lpstr>Personajes Importantes</vt:lpstr>
      <vt:lpstr>Personajes Importantes</vt:lpstr>
      <vt:lpstr>Personajes Importantes</vt:lpstr>
      <vt:lpstr>Grupos conflictivos</vt:lpstr>
      <vt:lpstr>Religiones Conflictivas</vt:lpstr>
      <vt:lpstr>Conflictos Importantes</vt:lpstr>
      <vt:lpstr>Conflictos Importantes</vt:lpstr>
      <vt:lpstr>Conflictos Importantes</vt:lpstr>
      <vt:lpstr>Conflictos Importantes</vt:lpstr>
      <vt:lpstr>Consecuencias</vt:lpstr>
      <vt:lpstr>Consecuencias</vt:lpstr>
      <vt:lpstr>Guerra de los Balcanes Kósovo</vt:lpstr>
      <vt:lpstr>Ubicación</vt:lpstr>
      <vt:lpstr>Personajes Importantes</vt:lpstr>
      <vt:lpstr>Conflictos Importantes</vt:lpstr>
      <vt:lpstr>Conflictos Importantes</vt:lpstr>
      <vt:lpstr>Conflictos Importantes</vt:lpstr>
      <vt:lpstr>Consecuencias</vt:lpstr>
      <vt:lpstr>Rusia - Chechenia</vt:lpstr>
      <vt:lpstr>Ubicación</vt:lpstr>
      <vt:lpstr>Personajes Importantes</vt:lpstr>
      <vt:lpstr>Personajes Importantes</vt:lpstr>
      <vt:lpstr>Conflictos Importantes</vt:lpstr>
      <vt:lpstr>Conflictos importantes</vt:lpstr>
      <vt:lpstr>Conflictos importantes</vt:lpstr>
      <vt:lpstr>Religiones conflictivas</vt:lpstr>
      <vt:lpstr>Grupos Conflictivos</vt:lpstr>
      <vt:lpstr>Grupos conflictivos</vt:lpstr>
      <vt:lpstr>Consecuencias</vt:lpstr>
      <vt:lpstr>Consecuencias</vt:lpstr>
      <vt:lpstr>Consecuencias</vt:lpstr>
      <vt:lpstr>Asia</vt:lpstr>
      <vt:lpstr>Palestina - Israel</vt:lpstr>
      <vt:lpstr>Ubicación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Conflictos Extremistas</vt:lpstr>
      <vt:lpstr>Conflictos importantes</vt:lpstr>
      <vt:lpstr>Conflictos Importantes</vt:lpstr>
      <vt:lpstr>Religiones conflictivas</vt:lpstr>
      <vt:lpstr>Consecuencias</vt:lpstr>
      <vt:lpstr>India - Pakistán</vt:lpstr>
      <vt:lpstr>Ubicación</vt:lpstr>
      <vt:lpstr>Personajes Importantes</vt:lpstr>
      <vt:lpstr>Conflictos Importantes</vt:lpstr>
      <vt:lpstr>Conflictos Importantes</vt:lpstr>
      <vt:lpstr>Grupos conflictivos</vt:lpstr>
      <vt:lpstr>Consecuencias</vt:lpstr>
      <vt:lpstr>Irak</vt:lpstr>
      <vt:lpstr>Ubicación</vt:lpstr>
      <vt:lpstr>Personajes Importantes</vt:lpstr>
      <vt:lpstr>Personajes importantes</vt:lpstr>
      <vt:lpstr>Conflictos Importantes</vt:lpstr>
      <vt:lpstr>Conflictos importantes</vt:lpstr>
      <vt:lpstr>Conflictos importantes</vt:lpstr>
      <vt:lpstr>Conflictos importantes</vt:lpstr>
      <vt:lpstr>Grupos conflictivos</vt:lpstr>
      <vt:lpstr>Grupos conflictivos</vt:lpstr>
      <vt:lpstr>Grupos Conflictivos</vt:lpstr>
      <vt:lpstr>Grupos Conflictivos</vt:lpstr>
      <vt:lpstr>Consecuencias</vt:lpstr>
      <vt:lpstr>Consecuencias</vt:lpstr>
      <vt:lpstr>Corea</vt:lpstr>
      <vt:lpstr>Ubicación</vt:lpstr>
      <vt:lpstr>Personajes Importantes</vt:lpstr>
      <vt:lpstr>Personajes Importantes</vt:lpstr>
      <vt:lpstr>Causas del conflicto</vt:lpstr>
      <vt:lpstr>Grupos conflictivos</vt:lpstr>
      <vt:lpstr>Kurdos y Chiítas</vt:lpstr>
      <vt:lpstr>Ubicación</vt:lpstr>
      <vt:lpstr>Conflictos Importantes</vt:lpstr>
      <vt:lpstr>Grupos étnicos conflictivos</vt:lpstr>
      <vt:lpstr>áfrica</vt:lpstr>
      <vt:lpstr>Etiopía</vt:lpstr>
      <vt:lpstr>Ubicación</vt:lpstr>
      <vt:lpstr>Personajes Importantes</vt:lpstr>
      <vt:lpstr>Personajes importantes</vt:lpstr>
      <vt:lpstr>Conflictos Importantes: 1999</vt:lpstr>
      <vt:lpstr>Conflictos Importantes: 1999</vt:lpstr>
      <vt:lpstr>Conflictos importantes: 2000</vt:lpstr>
      <vt:lpstr>Conflictos importantes: 2000</vt:lpstr>
      <vt:lpstr>Grupos conflictivos</vt:lpstr>
      <vt:lpstr>Grupos conflictivos</vt:lpstr>
      <vt:lpstr>Consecuencias</vt:lpstr>
      <vt:lpstr>Consecuencias</vt:lpstr>
      <vt:lpstr>Consecuencias</vt:lpstr>
      <vt:lpstr>Uganda</vt:lpstr>
      <vt:lpstr>Ubicación</vt:lpstr>
      <vt:lpstr>Personajes Importantes</vt:lpstr>
      <vt:lpstr>Personajes Importantes</vt:lpstr>
      <vt:lpstr>Personajes Importantes</vt:lpstr>
      <vt:lpstr>Personajes Importantes</vt:lpstr>
      <vt:lpstr>Conflictos Importantes</vt:lpstr>
      <vt:lpstr>Conflictos Importantes</vt:lpstr>
      <vt:lpstr>Grupos conflictivos</vt:lpstr>
      <vt:lpstr>Consecuencias</vt:lpstr>
      <vt:lpstr>Consecuencias</vt:lpstr>
      <vt:lpstr>Ruanda</vt:lpstr>
      <vt:lpstr>Ubicación</vt:lpstr>
      <vt:lpstr>Personajes Importantes</vt:lpstr>
      <vt:lpstr>Conflictos Importantes</vt:lpstr>
      <vt:lpstr>Grupos étnicos conflictivos</vt:lpstr>
      <vt:lpstr>Consecuencias</vt:lpstr>
      <vt:lpstr>América</vt:lpstr>
      <vt:lpstr>Colombia</vt:lpstr>
      <vt:lpstr>Ubicación</vt:lpstr>
      <vt:lpstr>Ubicación</vt:lpstr>
      <vt:lpstr>Personajes Importantes</vt:lpstr>
      <vt:lpstr>Conflictos Importantes</vt:lpstr>
      <vt:lpstr>Conflictos importantes</vt:lpstr>
      <vt:lpstr>Grupo conflictivos</vt:lpstr>
      <vt:lpstr>Grupos Conflictivos</vt:lpstr>
      <vt:lpstr>Grupos Conflictivos</vt:lpstr>
      <vt:lpstr>Grupos Conflictivos</vt:lpstr>
      <vt:lpstr>Grupos Conflictivos</vt:lpstr>
      <vt:lpstr>Consecuencias</vt:lpstr>
      <vt:lpstr>Consecuencias</vt:lpstr>
      <vt:lpstr>México  movimiento zapatista</vt:lpstr>
      <vt:lpstr>Ubicación</vt:lpstr>
      <vt:lpstr>Personajes Importantes</vt:lpstr>
      <vt:lpstr>Personajes Importantes</vt:lpstr>
      <vt:lpstr>Personajes Importantes</vt:lpstr>
      <vt:lpstr>Personajes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Conflictos Importantes</vt:lpstr>
      <vt:lpstr>Consecuencias</vt:lpstr>
      <vt:lpstr>Consecuencias</vt:lpstr>
      <vt:lpstr>Consecuencias</vt:lpstr>
      <vt:lpstr>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Conflictos causados por la Guerra fría</dc:title>
  <dc:creator>Diego</dc:creator>
  <cp:lastModifiedBy>ADMINISTRADOR_PC</cp:lastModifiedBy>
  <cp:revision>52</cp:revision>
  <dcterms:created xsi:type="dcterms:W3CDTF">2012-10-08T02:08:15Z</dcterms:created>
  <dcterms:modified xsi:type="dcterms:W3CDTF">2013-02-27T03:22:34Z</dcterms:modified>
</cp:coreProperties>
</file>