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3" r:id="rId3"/>
    <p:sldId id="284" r:id="rId4"/>
    <p:sldId id="285" r:id="rId5"/>
    <p:sldId id="286" r:id="rId6"/>
    <p:sldId id="287" r:id="rId7"/>
    <p:sldId id="304" r:id="rId8"/>
    <p:sldId id="305" r:id="rId9"/>
    <p:sldId id="306" r:id="rId10"/>
    <p:sldId id="307" r:id="rId11"/>
    <p:sldId id="308" r:id="rId12"/>
    <p:sldId id="310" r:id="rId13"/>
    <p:sldId id="309"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0" r:id="rId28"/>
    <p:sldId id="288" r:id="rId29"/>
    <p:sldId id="289" r:id="rId30"/>
    <p:sldId id="290" r:id="rId31"/>
    <p:sldId id="291" r:id="rId32"/>
    <p:sldId id="292" r:id="rId33"/>
    <p:sldId id="293" r:id="rId34"/>
    <p:sldId id="294" r:id="rId35"/>
    <p:sldId id="295" r:id="rId36"/>
    <p:sldId id="296" r:id="rId37"/>
    <p:sldId id="297" r:id="rId38"/>
    <p:sldId id="298" r:id="rId39"/>
    <p:sldId id="300" r:id="rId40"/>
    <p:sldId id="301" r:id="rId41"/>
    <p:sldId id="302" r:id="rId42"/>
    <p:sldId id="303" r:id="rId43"/>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p:cViewPr>
        <p:scale>
          <a:sx n="42" d="100"/>
          <a:sy n="42" d="100"/>
        </p:scale>
        <p:origin x="-134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0757B9E8-1B90-40C7-B8CC-50C96926C62A}" type="slidenum">
              <a:rPr lang="es-CR" smtClean="0"/>
              <a:t>‹Nº›</a:t>
            </a:fld>
            <a:endParaRPr lang="es-CR"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0757B9E8-1B90-40C7-B8CC-50C96926C62A}" type="slidenum">
              <a:rPr lang="es-CR" smtClean="0"/>
              <a:t>‹Nº›</a:t>
            </a:fld>
            <a:endParaRPr lang="es-CR"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5" name="Footer Placeholder 4"/>
          <p:cNvSpPr>
            <a:spLocks noGrp="1"/>
          </p:cNvSpPr>
          <p:nvPr>
            <p:ph type="ftr" sz="quarter" idx="11"/>
          </p:nvPr>
        </p:nvSpPr>
        <p:spPr/>
        <p:txBody>
          <a:bodyPr/>
          <a:lstStyle/>
          <a:p>
            <a:endParaRPr lang="es-CR" dirty="0"/>
          </a:p>
        </p:txBody>
      </p:sp>
      <p:sp>
        <p:nvSpPr>
          <p:cNvPr id="6" name="Slide Number Placeholder 5"/>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0757B9E8-1B90-40C7-B8CC-50C96926C62A}" type="slidenum">
              <a:rPr lang="es-CR" smtClean="0"/>
              <a:t>‹Nº›</a:t>
            </a:fld>
            <a:endParaRPr lang="es-CR"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8" name="Footer Placeholder 7"/>
          <p:cNvSpPr>
            <a:spLocks noGrp="1"/>
          </p:cNvSpPr>
          <p:nvPr>
            <p:ph type="ftr" sz="quarter" idx="11"/>
          </p:nvPr>
        </p:nvSpPr>
        <p:spPr/>
        <p:txBody>
          <a:bodyPr/>
          <a:lstStyle/>
          <a:p>
            <a:endParaRPr lang="es-CR" dirty="0"/>
          </a:p>
        </p:txBody>
      </p:sp>
      <p:sp>
        <p:nvSpPr>
          <p:cNvPr id="9" name="Slide Number Placeholder 8"/>
          <p:cNvSpPr>
            <a:spLocks noGrp="1"/>
          </p:cNvSpPr>
          <p:nvPr>
            <p:ph type="sldNum" sz="quarter" idx="12"/>
          </p:nvPr>
        </p:nvSpPr>
        <p:spPr/>
        <p:txBody>
          <a:bodyPr/>
          <a:lstStyle/>
          <a:p>
            <a:fld id="{0757B9E8-1B90-40C7-B8CC-50C96926C62A}" type="slidenum">
              <a:rPr lang="es-CR" smtClean="0"/>
              <a:t>‹Nº›</a:t>
            </a:fld>
            <a:endParaRPr lang="es-CR"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4" name="Footer Placeholder 3"/>
          <p:cNvSpPr>
            <a:spLocks noGrp="1"/>
          </p:cNvSpPr>
          <p:nvPr>
            <p:ph type="ftr" sz="quarter" idx="11"/>
          </p:nvPr>
        </p:nvSpPr>
        <p:spPr/>
        <p:txBody>
          <a:bodyPr/>
          <a:lstStyle/>
          <a:p>
            <a:endParaRPr lang="es-CR" dirty="0"/>
          </a:p>
        </p:txBody>
      </p:sp>
      <p:sp>
        <p:nvSpPr>
          <p:cNvPr id="5" name="Slide Number Placeholder 4"/>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3" name="Footer Placeholder 2"/>
          <p:cNvSpPr>
            <a:spLocks noGrp="1"/>
          </p:cNvSpPr>
          <p:nvPr>
            <p:ph type="ftr" sz="quarter" idx="11"/>
          </p:nvPr>
        </p:nvSpPr>
        <p:spPr/>
        <p:txBody>
          <a:bodyPr/>
          <a:lstStyle/>
          <a:p>
            <a:endParaRPr lang="es-CR" dirty="0"/>
          </a:p>
        </p:txBody>
      </p:sp>
      <p:sp>
        <p:nvSpPr>
          <p:cNvPr id="4" name="Slide Number Placeholder 3"/>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0757B9E8-1B90-40C7-B8CC-50C96926C62A}" type="slidenum">
              <a:rPr lang="es-CR" smtClean="0"/>
              <a:t>‹Nº›</a:t>
            </a:fld>
            <a:endParaRPr lang="es-C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0CE72C7-FA04-4558-9520-AC9220B002B0}" type="datetimeFigureOut">
              <a:rPr lang="es-CR" smtClean="0"/>
              <a:t>03/08/2015</a:t>
            </a:fld>
            <a:endParaRPr lang="es-CR" dirty="0"/>
          </a:p>
        </p:txBody>
      </p:sp>
      <p:sp>
        <p:nvSpPr>
          <p:cNvPr id="6" name="Footer Placeholder 5"/>
          <p:cNvSpPr>
            <a:spLocks noGrp="1"/>
          </p:cNvSpPr>
          <p:nvPr>
            <p:ph type="ftr" sz="quarter" idx="11"/>
          </p:nvPr>
        </p:nvSpPr>
        <p:spPr/>
        <p:txBody>
          <a:bodyPr/>
          <a:lstStyle/>
          <a:p>
            <a:endParaRPr lang="es-CR" dirty="0"/>
          </a:p>
        </p:txBody>
      </p:sp>
      <p:sp>
        <p:nvSpPr>
          <p:cNvPr id="7" name="Slide Number Placeholder 6"/>
          <p:cNvSpPr>
            <a:spLocks noGrp="1"/>
          </p:cNvSpPr>
          <p:nvPr>
            <p:ph type="sldNum" sz="quarter" idx="12"/>
          </p:nvPr>
        </p:nvSpPr>
        <p:spPr/>
        <p:txBody>
          <a:bodyPr/>
          <a:lstStyle/>
          <a:p>
            <a:fld id="{0757B9E8-1B90-40C7-B8CC-50C96926C62A}" type="slidenum">
              <a:rPr lang="es-CR" smtClean="0"/>
              <a:t>‹Nº›</a:t>
            </a:fld>
            <a:endParaRPr lang="es-CR"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0CE72C7-FA04-4558-9520-AC9220B002B0}" type="datetimeFigureOut">
              <a:rPr lang="es-CR" smtClean="0"/>
              <a:t>03/08/2015</a:t>
            </a:fld>
            <a:endParaRPr lang="es-CR"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R"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757B9E8-1B90-40C7-B8CC-50C96926C62A}" type="slidenum">
              <a:rPr lang="es-CR" smtClean="0"/>
              <a:t>‹Nº›</a:t>
            </a:fld>
            <a:endParaRPr lang="es-C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556792"/>
            <a:ext cx="8820472" cy="2585323"/>
          </a:xfrm>
          <a:prstGeom prst="rect">
            <a:avLst/>
          </a:prstGeom>
          <a:noFill/>
        </p:spPr>
        <p:txBody>
          <a:bodyPr wrap="square" lIns="91440" tIns="45720" rIns="91440" bIns="45720">
            <a:spAutoFit/>
          </a:bodyPr>
          <a:lstStyle/>
          <a:p>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Los conflictos </a:t>
            </a: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politicos</a:t>
            </a:r>
          </a:p>
          <a:p>
            <a:r>
              <a:rPr lang="es-E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a:t>
            </a:r>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eligiosos</a:t>
            </a:r>
          </a:p>
          <a:p>
            <a:r>
              <a:rPr lang="es-E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 </a:t>
            </a:r>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étnicos</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9442798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1268760"/>
            <a:ext cx="5637010" cy="5256584"/>
          </a:xfrm>
        </p:spPr>
        <p:txBody>
          <a:bodyPr>
            <a:normAutofit/>
          </a:bodyPr>
          <a:lstStyle/>
          <a:p>
            <a:pPr marL="28575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Conflicto</a:t>
            </a:r>
            <a:r>
              <a:rPr lang="es-CR" sz="1600" dirty="0">
                <a:latin typeface="Arial" panose="020B0604020202020204" pitchFamily="34" charset="0"/>
                <a:cs typeface="Arial" panose="020B0604020202020204" pitchFamily="34" charset="0"/>
              </a:rPr>
              <a:t>: India-Pakistán</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Tiempo: 1947-2004</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Espacio: Cachemira, Jomma y Ledakho</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Causas: Exigencias por ambas partes por el territorio</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Objetivo: Conseguir la posesión de Cochemira, Jomma, etc..</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Características: Ha habido 5 conflictos hasta ahora</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Regiones participantes: India, Pakistán y China</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Consecuencias </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Políticas: Miles de muertos </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Sociales: Atentados terroristas </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Económicas : Gastos aun presentes del dinero</a:t>
            </a:r>
          </a:p>
          <a:p>
            <a:r>
              <a:rPr lang="es-CR" sz="1600" dirty="0"/>
              <a:t> </a:t>
            </a:r>
          </a:p>
          <a:p>
            <a:r>
              <a:rPr lang="es-CR" sz="1600" dirty="0"/>
              <a:t> </a:t>
            </a:r>
          </a:p>
          <a:p>
            <a:endParaRPr lang="es-C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763688" y="188640"/>
            <a:ext cx="7175351" cy="1793167"/>
          </a:xfrm>
        </p:spPr>
        <p:txBody>
          <a:bodyPr/>
          <a:lstStyle/>
          <a:p>
            <a:pPr algn="r"/>
            <a:r>
              <a:rPr lang="es-CR" sz="2000" dirty="0">
                <a:latin typeface="Arial" panose="020B0604020202020204" pitchFamily="34" charset="0"/>
                <a:cs typeface="Arial" panose="020B0604020202020204" pitchFamily="34" charset="0"/>
              </a:rPr>
              <a:t>Conflictos étnicos/religiosos/políticos</a:t>
            </a:r>
            <a:br>
              <a:rPr lang="es-CR" sz="2000" dirty="0">
                <a:latin typeface="Arial" panose="020B0604020202020204" pitchFamily="34" charset="0"/>
                <a:cs typeface="Arial" panose="020B0604020202020204" pitchFamily="34" charset="0"/>
              </a:rPr>
            </a:br>
            <a:r>
              <a:rPr lang="es-CR" sz="2000" dirty="0">
                <a:latin typeface="Arial" panose="020B0604020202020204" pitchFamily="34" charset="0"/>
                <a:cs typeface="Arial" panose="020B0604020202020204" pitchFamily="34" charset="0"/>
              </a:rPr>
              <a:t>	Asia </a:t>
            </a:r>
            <a:endParaRPr lang="es-CR" sz="2000" dirty="0">
              <a:latin typeface="Arial" panose="020B0604020202020204" pitchFamily="34" charset="0"/>
              <a:cs typeface="Arial" panose="020B0604020202020204" pitchFamily="34" charset="0"/>
            </a:endParaRPr>
          </a:p>
        </p:txBody>
      </p:sp>
      <p:pic>
        <p:nvPicPr>
          <p:cNvPr id="4098" name="Picture 2" descr="http://i.ytimg.com/vi/x8YW0LrL-F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99155">
            <a:off x="5679224" y="3843284"/>
            <a:ext cx="2926757" cy="2195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3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467544" y="908720"/>
            <a:ext cx="5637010" cy="5832648"/>
          </a:xfrm>
        </p:spPr>
        <p:txBody>
          <a:bodyPr>
            <a:normAutofit/>
          </a:bodyPr>
          <a:lstStyle/>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Conflicto: Corea</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Tiempo: 1953-2010</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Espacio: China, Taiwán, Corea del Norte y Corea del Sur</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Causas: Las diferentes ideológicas entre ambos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Objetivo: Conseguir la soberanía sobre el territorio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Características: Aun no se ha firmado el tratado de Paz</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Regiones participantes: Norcorea y </a:t>
            </a:r>
            <a:r>
              <a:rPr lang="es-CR" sz="1600" dirty="0" smtClean="0">
                <a:latin typeface="Arial" panose="020B0604020202020204" pitchFamily="34" charset="0"/>
                <a:cs typeface="Arial" panose="020B0604020202020204" pitchFamily="34" charset="0"/>
              </a:rPr>
              <a:t>Surcorea</a:t>
            </a:r>
            <a:endParaRPr lang="es-C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Consecuencias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Políticas: Norcorea incluida en el “ eje del Mal”</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Sociales: Enfrentamientos armados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Económicas:  Caída y división de la economía  </a:t>
            </a:r>
          </a:p>
          <a:p>
            <a:pPr marL="285750" indent="-285750">
              <a:buFont typeface="Arial" panose="020B0604020202020204" pitchFamily="34" charset="0"/>
              <a:buChar char="•"/>
            </a:pPr>
            <a:endParaRPr lang="es-CR" sz="1600" dirty="0">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612638" y="188640"/>
            <a:ext cx="7175351" cy="1793167"/>
          </a:xfrm>
        </p:spPr>
        <p:txBody>
          <a:bodyPr/>
          <a:lstStyle/>
          <a:p>
            <a:pPr algn="r"/>
            <a:r>
              <a:rPr lang="es-CR" sz="2000" dirty="0">
                <a:latin typeface="Arial" panose="020B0604020202020204" pitchFamily="34" charset="0"/>
                <a:cs typeface="Arial" panose="020B0604020202020204" pitchFamily="34" charset="0"/>
              </a:rPr>
              <a:t>Conflictos étnicos/religiosos/políticos</a:t>
            </a:r>
            <a:br>
              <a:rPr lang="es-CR" sz="2000" dirty="0">
                <a:latin typeface="Arial" panose="020B0604020202020204" pitchFamily="34" charset="0"/>
                <a:cs typeface="Arial" panose="020B0604020202020204" pitchFamily="34" charset="0"/>
              </a:rPr>
            </a:br>
            <a:r>
              <a:rPr lang="es-CR" sz="2000" dirty="0">
                <a:latin typeface="Arial" panose="020B0604020202020204" pitchFamily="34" charset="0"/>
                <a:cs typeface="Arial" panose="020B0604020202020204" pitchFamily="34" charset="0"/>
              </a:rPr>
              <a:t>	Asia </a:t>
            </a:r>
            <a:endParaRPr lang="es-CR" sz="2000" dirty="0">
              <a:latin typeface="Arial" panose="020B0604020202020204" pitchFamily="34" charset="0"/>
              <a:cs typeface="Arial" panose="020B0604020202020204" pitchFamily="34" charset="0"/>
            </a:endParaRPr>
          </a:p>
        </p:txBody>
      </p:sp>
      <p:pic>
        <p:nvPicPr>
          <p:cNvPr id="5122" name="Picture 2" descr="http://www.alternavox.net/wp-content/uploads/South_Korea_North_Kor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81291">
            <a:off x="5172156" y="3720526"/>
            <a:ext cx="3337312" cy="2135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3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79512" y="836712"/>
            <a:ext cx="5637010" cy="5328592"/>
          </a:xfrm>
        </p:spPr>
        <p:txBody>
          <a:bodyPr>
            <a:normAutofit/>
          </a:bodyPr>
          <a:lstStyle/>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Conflicto: Israel-Palestina</a:t>
            </a:r>
          </a:p>
          <a:p>
            <a:pPr marL="285750" lvl="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Tiempo: 1948-2008</a:t>
            </a:r>
            <a:endParaRPr lang="es-CR"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Espacio: </a:t>
            </a:r>
            <a:r>
              <a:rPr lang="es-CR" sz="1600" dirty="0" smtClean="0">
                <a:latin typeface="Arial" panose="020B0604020202020204" pitchFamily="34" charset="0"/>
                <a:cs typeface="Arial" panose="020B0604020202020204" pitchFamily="34" charset="0"/>
              </a:rPr>
              <a:t>Israel</a:t>
            </a:r>
            <a:r>
              <a:rPr lang="es-CR" sz="1600" dirty="0">
                <a:latin typeface="Arial" panose="020B0604020202020204" pitchFamily="34" charset="0"/>
                <a:cs typeface="Arial" panose="020B0604020202020204" pitchFamily="34" charset="0"/>
              </a:rPr>
              <a:t>, Liga Árabe</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Causas: Las diferencias religiosas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Objetivo: Adueñarse de los territorios del adversario</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Características:  La hostilidad inicia al día siguiente a la división</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Regiones participantes: Egipto, Irak, Siria, Líbano, Jordania, Israel.</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Consecuencias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Políticas: Destrucción y muertes en ambos bandos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Sociales: Violencia y uso del terrorismo</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Económicas: Uso de los recursos económicos </a:t>
            </a:r>
          </a:p>
          <a:p>
            <a:endParaRPr lang="es-C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3 Título"/>
          <p:cNvSpPr txBox="1">
            <a:spLocks/>
          </p:cNvSpPr>
          <p:nvPr/>
        </p:nvSpPr>
        <p:spPr>
          <a:xfrm>
            <a:off x="1612638" y="188640"/>
            <a:ext cx="7175351" cy="1793167"/>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CR" sz="2000" smtClean="0">
                <a:latin typeface="Arial" panose="020B0604020202020204" pitchFamily="34" charset="0"/>
                <a:cs typeface="Arial" panose="020B0604020202020204" pitchFamily="34" charset="0"/>
              </a:rPr>
              <a:t>Conflictos étnicos/religiosos/políticos</a:t>
            </a:r>
            <a:br>
              <a:rPr lang="es-CR" sz="2000" smtClean="0">
                <a:latin typeface="Arial" panose="020B0604020202020204" pitchFamily="34" charset="0"/>
                <a:cs typeface="Arial" panose="020B0604020202020204" pitchFamily="34" charset="0"/>
              </a:rPr>
            </a:br>
            <a:r>
              <a:rPr lang="es-CR" sz="2000" smtClean="0">
                <a:latin typeface="Arial" panose="020B0604020202020204" pitchFamily="34" charset="0"/>
                <a:cs typeface="Arial" panose="020B0604020202020204" pitchFamily="34" charset="0"/>
              </a:rPr>
              <a:t>	Asia </a:t>
            </a:r>
            <a:endParaRPr lang="es-CR" sz="2000" dirty="0">
              <a:latin typeface="Arial" panose="020B0604020202020204" pitchFamily="34" charset="0"/>
              <a:cs typeface="Arial" panose="020B0604020202020204" pitchFamily="34" charset="0"/>
            </a:endParaRPr>
          </a:p>
        </p:txBody>
      </p:sp>
      <p:pic>
        <p:nvPicPr>
          <p:cNvPr id="6146" name="Picture 2" descr="http://k32.kn3.net/taringa/3/F/0/8/7/D/donjuan220/7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56905">
            <a:off x="4923165" y="4030396"/>
            <a:ext cx="3626557" cy="1929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92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95536" y="1117948"/>
            <a:ext cx="5637010" cy="5224097"/>
          </a:xfrm>
        </p:spPr>
        <p:txBody>
          <a:bodyPr>
            <a:normAutofit/>
          </a:bodyPr>
          <a:lstStyle/>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Conflicto: Iraquíes-kurda-chiitas</a:t>
            </a:r>
          </a:p>
          <a:p>
            <a:pPr marL="285750" lvl="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Tiempo: 1958-2003</a:t>
            </a:r>
            <a:endParaRPr lang="es-CR"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Espacio: Iraq, Kurdistán, Chitas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Causas: Rivalidades entre los grupos humanos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Objetivo: Conseguir los intereses propios de cada bando</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Características: El conflicto no se ha terminado aún y parece no tener solución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Regiones participantes: Irak, Chiitas, Kurdistán</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Consecuencias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Políticas: Irak fue incluido en el “eje del Mal”</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Sociales: Se ven socialmente divididos en 4 grupos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Económicos: Perdida de dinero en los conflictos</a:t>
            </a:r>
          </a:p>
          <a:p>
            <a:pPr marL="285750" indent="-285750">
              <a:buFont typeface="Arial" panose="020B0604020202020204" pitchFamily="34" charset="0"/>
              <a:buChar char="•"/>
            </a:pPr>
            <a:endParaRPr lang="es-C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3 Título"/>
          <p:cNvSpPr txBox="1">
            <a:spLocks/>
          </p:cNvSpPr>
          <p:nvPr/>
        </p:nvSpPr>
        <p:spPr>
          <a:xfrm>
            <a:off x="1612638" y="188640"/>
            <a:ext cx="7175351" cy="1793167"/>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CR" sz="2000" smtClean="0">
                <a:latin typeface="Arial" panose="020B0604020202020204" pitchFamily="34" charset="0"/>
                <a:cs typeface="Arial" panose="020B0604020202020204" pitchFamily="34" charset="0"/>
              </a:rPr>
              <a:t>Conflictos étnicos/religiosos/políticos</a:t>
            </a:r>
            <a:br>
              <a:rPr lang="es-CR" sz="2000" smtClean="0">
                <a:latin typeface="Arial" panose="020B0604020202020204" pitchFamily="34" charset="0"/>
                <a:cs typeface="Arial" panose="020B0604020202020204" pitchFamily="34" charset="0"/>
              </a:rPr>
            </a:br>
            <a:r>
              <a:rPr lang="es-CR" sz="2000" smtClean="0">
                <a:latin typeface="Arial" panose="020B0604020202020204" pitchFamily="34" charset="0"/>
                <a:cs typeface="Arial" panose="020B0604020202020204" pitchFamily="34" charset="0"/>
              </a:rPr>
              <a:t>	Asia </a:t>
            </a:r>
            <a:endParaRPr lang="es-CR" sz="2000" dirty="0">
              <a:latin typeface="Arial" panose="020B0604020202020204" pitchFamily="34" charset="0"/>
              <a:cs typeface="Arial" panose="020B0604020202020204" pitchFamily="34" charset="0"/>
            </a:endParaRPr>
          </a:p>
        </p:txBody>
      </p:sp>
      <p:pic>
        <p:nvPicPr>
          <p:cNvPr id="8194" name="Picture 2" descr="https://bibliaprueba.files.wordpress.com/2014/09/iraq-three-sect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b="18613"/>
          <a:stretch/>
        </p:blipFill>
        <p:spPr bwMode="auto">
          <a:xfrm rot="20161041">
            <a:off x="5807175" y="4247167"/>
            <a:ext cx="2693263" cy="1878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85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980728"/>
            <a:ext cx="9324528" cy="1754326"/>
          </a:xfrm>
          <a:prstGeom prst="rect">
            <a:avLst/>
          </a:prstGeom>
          <a:noFill/>
        </p:spPr>
        <p:txBody>
          <a:bodyPr wrap="square" lIns="91440" tIns="45720" rIns="91440" bIns="45720">
            <a:spAutoFit/>
          </a:bodyPr>
          <a:lstStyle/>
          <a:p>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parajita" panose="020B0604020202020204" pitchFamily="34" charset="0"/>
                <a:cs typeface="Aparajita" panose="020B0604020202020204" pitchFamily="34" charset="0"/>
              </a:rPr>
              <a:t>Formación de bloques y organismos económicos, politicos y militares</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parajita" panose="020B0604020202020204" pitchFamily="34" charset="0"/>
              <a:cs typeface="Aparajita" panose="020B0604020202020204" pitchFamily="34" charset="0"/>
            </a:endParaRPr>
          </a:p>
        </p:txBody>
      </p:sp>
      <p:sp>
        <p:nvSpPr>
          <p:cNvPr id="3" name="AutoShape 2" descr="https://upload.wikimedia.org/wikipedia/commons/3/37/Flag_of_NAT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000" b="8560"/>
          <a:stretch/>
        </p:blipFill>
        <p:spPr bwMode="auto">
          <a:xfrm>
            <a:off x="3215110" y="3422144"/>
            <a:ext cx="2317556" cy="19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25439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526"/>
            <a:ext cx="9144000" cy="3210450"/>
          </a:xfrm>
        </p:spPr>
        <p:txBody>
          <a:bodyPr>
            <a:normAutofit fontScale="90000"/>
          </a:bodyPr>
          <a:lstStyle/>
          <a:p>
            <a:pPr algn="l"/>
            <a:r>
              <a:rPr lang="es-CR" sz="1600" dirty="0" smtClean="0">
                <a:latin typeface="Arial Black" panose="020B0A04020102020204" pitchFamily="34" charset="0"/>
              </a:rPr>
              <a:t>OTAN</a:t>
            </a:r>
            <a:br>
              <a:rPr lang="es-CR" sz="1600" dirty="0" smtClean="0">
                <a:latin typeface="Arial Black" panose="020B0A04020102020204" pitchFamily="34" charset="0"/>
              </a:rPr>
            </a:br>
            <a:r>
              <a:rPr lang="es-CR" sz="1600" dirty="0" smtClean="0">
                <a:latin typeface="Arial Black" panose="020B0A04020102020204" pitchFamily="34" charset="0"/>
              </a:rPr>
              <a:t>“Organización del tratado del atlántico norte”</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1-Creada para garantizar la seguridad de los países miembros contra ataques de la Unión Soviética.</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2-Brinda seguridad al mercado mundial.</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3-Apoya las nuevas democracias de Europa.</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4-Participa en misiones humanitarias y de paz en territorios conflictivos que amenazan la paz mundial.</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endParaRPr lang="es-CR" dirty="0"/>
          </a:p>
        </p:txBody>
      </p:sp>
      <p:pic>
        <p:nvPicPr>
          <p:cNvPr id="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4" t="7186" r="4014" b="7034"/>
          <a:stretch/>
        </p:blipFill>
        <p:spPr bwMode="auto">
          <a:xfrm>
            <a:off x="5796136" y="4149080"/>
            <a:ext cx="2842436" cy="2020160"/>
          </a:xfrm>
          <a:prstGeom prst="rect">
            <a:avLst/>
          </a:prstGeom>
          <a:ln>
            <a:noFill/>
          </a:ln>
          <a:effectLst>
            <a:innerShdw blurRad="63500" dist="50800" dir="16200000">
              <a:prstClr val="black">
                <a:alpha val="50000"/>
              </a:prstClr>
            </a:inn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p:cNvSpPr txBox="1">
            <a:spLocks/>
          </p:cNvSpPr>
          <p:nvPr/>
        </p:nvSpPr>
        <p:spPr>
          <a:xfrm>
            <a:off x="251520" y="2738830"/>
            <a:ext cx="7738980" cy="3930530"/>
          </a:xfrm>
          <a:prstGeom prst="rect">
            <a:avLst/>
          </a:prstGeom>
          <a:effectLst/>
        </p:spPr>
        <p:txBody>
          <a:bodyPr vert="horz" lIns="91440" tIns="45720" rIns="91440" bIns="45720" numCol="2"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s-CR" sz="1400" dirty="0" smtClean="0">
                <a:latin typeface="Arial Black" panose="020B0A04020102020204" pitchFamily="34" charset="0"/>
              </a:rPr>
              <a:t>Países:</a:t>
            </a:r>
            <a:br>
              <a:rPr lang="es-CR" sz="1400" dirty="0" smtClean="0">
                <a:latin typeface="Arial Black" panose="020B0A04020102020204" pitchFamily="34" charset="0"/>
              </a:rPr>
            </a:br>
            <a:r>
              <a:rPr lang="es-CR" sz="1400" dirty="0" smtClean="0">
                <a:latin typeface="Arial Black" panose="020B0A04020102020204" pitchFamily="34" charset="0"/>
              </a:rPr>
              <a:t/>
            </a:r>
            <a:br>
              <a:rPr lang="es-CR" sz="1400" dirty="0" smtClean="0">
                <a:latin typeface="Arial Black" panose="020B0A04020102020204" pitchFamily="34" charset="0"/>
              </a:rPr>
            </a:br>
            <a:r>
              <a:rPr lang="es-CR" sz="1400" b="0" dirty="0" smtClean="0">
                <a:effectLst/>
                <a:latin typeface="Arial Black" panose="020B0A04020102020204" pitchFamily="34" charset="0"/>
              </a:rPr>
              <a:t>Albania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Alemania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Bélgica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Bulgaria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Canadá</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Croacia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Dinamarca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Eslovaquia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Eslovenia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España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Estados Unidos</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Estonia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Francia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Grecia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Hungría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Islandia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Italia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Letonia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Lituania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Luxemburgo</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Noruega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Países Bajos</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Polonia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Portugal</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Reino Unido</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República Checa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Rumanía</a:t>
            </a:r>
            <a:br>
              <a:rPr lang="es-CR" sz="1400" b="0" dirty="0" smtClean="0">
                <a:effectLst/>
                <a:latin typeface="Arial Black" panose="020B0A04020102020204" pitchFamily="34" charset="0"/>
              </a:rPr>
            </a:br>
            <a:r>
              <a:rPr lang="es-CR" sz="1400" b="0" dirty="0" smtClean="0">
                <a:effectLst/>
                <a:latin typeface="Arial Black" panose="020B0A04020102020204" pitchFamily="34" charset="0"/>
              </a:rPr>
              <a:t>Turquía</a:t>
            </a:r>
            <a:br>
              <a:rPr lang="es-CR" sz="1400" b="0" dirty="0" smtClean="0">
                <a:effectLst/>
                <a:latin typeface="Arial Black" panose="020B0A04020102020204" pitchFamily="34" charset="0"/>
              </a:rPr>
            </a:br>
            <a:r>
              <a:rPr lang="es-CR" sz="1400" dirty="0" smtClean="0">
                <a:latin typeface="Arial Black" panose="020B0A04020102020204" pitchFamily="34" charset="0"/>
              </a:rPr>
              <a:t/>
            </a:r>
            <a:br>
              <a:rPr lang="es-CR" sz="1400" dirty="0" smtClean="0">
                <a:latin typeface="Arial Black" panose="020B0A04020102020204" pitchFamily="34" charset="0"/>
              </a:rPr>
            </a:br>
            <a:r>
              <a:rPr lang="es-CR" sz="1400" dirty="0" smtClean="0">
                <a:latin typeface="Arial Black" panose="020B0A04020102020204" pitchFamily="34" charset="0"/>
              </a:rPr>
              <a:t>	</a:t>
            </a:r>
            <a:br>
              <a:rPr lang="es-CR" sz="1400" dirty="0" smtClean="0">
                <a:latin typeface="Arial Black" panose="020B0A04020102020204" pitchFamily="34" charset="0"/>
              </a:rPr>
            </a:br>
            <a:r>
              <a:rPr lang="es-CR" sz="1400" dirty="0" smtClean="0">
                <a:latin typeface="Arial Black" panose="020B0A04020102020204" pitchFamily="34" charset="0"/>
              </a:rPr>
              <a:t/>
            </a:r>
            <a:br>
              <a:rPr lang="es-CR" sz="1400" dirty="0" smtClean="0">
                <a:latin typeface="Arial Black" panose="020B0A04020102020204" pitchFamily="34" charset="0"/>
              </a:rPr>
            </a:br>
            <a:r>
              <a:rPr lang="es-CR" sz="1400" dirty="0" smtClean="0">
                <a:latin typeface="Arial Black" panose="020B0A04020102020204" pitchFamily="34" charset="0"/>
              </a:rPr>
              <a:t/>
            </a:r>
            <a:br>
              <a:rPr lang="es-CR" sz="1400" dirty="0" smtClean="0">
                <a:latin typeface="Arial Black" panose="020B0A04020102020204" pitchFamily="34" charset="0"/>
              </a:rPr>
            </a:br>
            <a:endParaRPr lang="es-CR" sz="1400" dirty="0">
              <a:latin typeface="Arial Black" panose="020B0A04020102020204" pitchFamily="34" charset="0"/>
            </a:endParaRPr>
          </a:p>
        </p:txBody>
      </p:sp>
    </p:spTree>
    <p:extLst>
      <p:ext uri="{BB962C8B-B14F-4D97-AF65-F5344CB8AC3E}">
        <p14:creationId xmlns:p14="http://schemas.microsoft.com/office/powerpoint/2010/main" val="379390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751" y="440668"/>
            <a:ext cx="8136904" cy="5400600"/>
          </a:xfrm>
        </p:spPr>
        <p:txBody>
          <a:bodyPr/>
          <a:lstStyle/>
          <a:p>
            <a:pPr algn="l"/>
            <a:r>
              <a:rPr lang="es-CR" sz="1600" dirty="0" smtClean="0">
                <a:latin typeface="Arial Black" panose="020B0A04020102020204" pitchFamily="34" charset="0"/>
              </a:rPr>
              <a:t>OPEP</a:t>
            </a:r>
            <a:r>
              <a:rPr lang="es-CR" dirty="0" smtClean="0"/>
              <a:t/>
            </a:r>
            <a:br>
              <a:rPr lang="es-CR" dirty="0" smtClean="0"/>
            </a:br>
            <a:r>
              <a:rPr lang="es-CR" sz="1600" dirty="0">
                <a:latin typeface="Arial Black" panose="020B0A04020102020204" pitchFamily="34" charset="0"/>
              </a:rPr>
              <a:t>“Organizaciones de </a:t>
            </a:r>
            <a:r>
              <a:rPr lang="es-CR" sz="1600" dirty="0" smtClean="0">
                <a:latin typeface="Arial Black" panose="020B0A04020102020204" pitchFamily="34" charset="0"/>
              </a:rPr>
              <a:t>países </a:t>
            </a:r>
            <a:r>
              <a:rPr lang="es-CR" sz="1600" dirty="0">
                <a:latin typeface="Arial Black" panose="020B0A04020102020204" pitchFamily="34" charset="0"/>
              </a:rPr>
              <a:t>exportadores de </a:t>
            </a:r>
            <a:r>
              <a:rPr lang="es-CR" sz="1600" dirty="0" smtClean="0">
                <a:latin typeface="Arial Black" panose="020B0A04020102020204" pitchFamily="34" charset="0"/>
              </a:rPr>
              <a:t>petróleo”</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1-Garantiza precios justos y estables.</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2-Garantiza el suministro el producto</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3-Controla dos tercios de la exportación mundial de petróleo.</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4-Fija precio y cuotas de producción.</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endParaRPr lang="es-CR" sz="1600" dirty="0">
              <a:latin typeface="Arial Black" panose="020B0A040201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293096"/>
            <a:ext cx="3215010" cy="1929006"/>
          </a:xfrm>
          <a:prstGeom prst="rect">
            <a:avLst/>
          </a:prstGeom>
          <a:ln>
            <a:noFill/>
          </a:ln>
          <a:effectLst>
            <a:innerShdw blurRad="63500" dist="50800" dir="13500000">
              <a:prstClr val="black">
                <a:alpha val="50000"/>
              </a:prstClr>
            </a:inn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617870" y="3140968"/>
            <a:ext cx="8064896" cy="331236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s-CR" sz="1600" dirty="0" smtClean="0">
                <a:latin typeface="Arial Black" panose="020B0A04020102020204" pitchFamily="34" charset="0"/>
              </a:rPr>
              <a:t>Países: </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Argelia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Arabia Saudí</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Emiratos Árabes</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Indonesia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Irán</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Irak</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Kuwait</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Libia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Nigeria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Qatar</a:t>
            </a:r>
            <a:endParaRPr lang="es-CR" sz="1600" dirty="0">
              <a:latin typeface="Arial Black" panose="020B0A04020102020204" pitchFamily="34" charset="0"/>
            </a:endParaRPr>
          </a:p>
        </p:txBody>
      </p:sp>
    </p:spTree>
    <p:extLst>
      <p:ext uri="{BB962C8B-B14F-4D97-AF65-F5344CB8AC3E}">
        <p14:creationId xmlns:p14="http://schemas.microsoft.com/office/powerpoint/2010/main" val="583393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29" y="260648"/>
            <a:ext cx="8568952" cy="5013176"/>
          </a:xfrm>
        </p:spPr>
        <p:txBody>
          <a:bodyPr/>
          <a:lstStyle/>
          <a:p>
            <a:pPr algn="l"/>
            <a:r>
              <a:rPr lang="es-CR" sz="1600" dirty="0" smtClean="0">
                <a:latin typeface="Arial Black" panose="020B0A04020102020204" pitchFamily="34" charset="0"/>
              </a:rPr>
              <a:t>NOA</a:t>
            </a:r>
            <a:br>
              <a:rPr lang="es-CR" sz="1600" dirty="0" smtClean="0">
                <a:latin typeface="Arial Black" panose="020B0A04020102020204" pitchFamily="34" charset="0"/>
              </a:rPr>
            </a:br>
            <a:r>
              <a:rPr lang="es-CR" sz="1600" dirty="0" smtClean="0">
                <a:latin typeface="Arial Black" panose="020B0A04020102020204" pitchFamily="34" charset="0"/>
              </a:rPr>
              <a:t>“Movimiento de países no alineados</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Apoya movimientos de autodeterminación de los pueblos.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Para lograr la coexistencia pacifica, los países miembros tienen una posición neutral ante las potencias.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Se opone ante las agresiones entre pueblos.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No tiene ni carta, ni constitución y tampoco reglas formales.</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endParaRPr lang="es-CR" sz="1600" dirty="0">
              <a:latin typeface="Arial Black" panose="020B0A04020102020204" pitchFamily="34" charset="0"/>
            </a:endParaRPr>
          </a:p>
        </p:txBody>
      </p:sp>
      <p:pic>
        <p:nvPicPr>
          <p:cNvPr id="9218" name="Picture 2" descr="https://upload.wikimedia.org/wikipedia/commons/thumb/2/21/Logotipo_MPNA.png/220px-Logotipo_MP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806" y="4221088"/>
            <a:ext cx="2095500"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0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08" y="-21170"/>
            <a:ext cx="9144000" cy="6857078"/>
          </a:xfrm>
        </p:spPr>
        <p:txBody>
          <a:bodyPr numCol="4"/>
          <a:lstStyle/>
          <a:p>
            <a:pPr algn="l"/>
            <a:r>
              <a:rPr lang="es-CR" sz="1200" b="0" dirty="0">
                <a:effectLst/>
                <a:latin typeface="Arial Black" panose="020B0A04020102020204" pitchFamily="34" charset="0"/>
              </a:rPr>
              <a:t>África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Angola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Argelia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Benín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Botsuana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Burkina Faso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Burundi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Cabo Verde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Camerún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Chad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Comoras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República del Congo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Costa de Marfil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Yibuti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Egipto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Eritrea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Etiopía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Gabón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Gambia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Ghana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Guinea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Guinea-Bissau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Guinea Ecuatorial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Kenia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Libia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Lesoto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Liberia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Madagascar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Malaui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Malí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Marruecos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Mauricio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Mauritania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Mozambique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Namibia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Níger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Nigeria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Rep. Dem. del Congo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República Centroafricana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Ruanda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Santo Tomé y Príncipe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Senegal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Seychelles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Sierra Leona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Somalia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Sudáfrica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Sudán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Suazilandia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Tanzania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Togo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Túnez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Uganda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Zambia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Zimbabue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Somalia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Asia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Afganistán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Arabia Saudita </a:t>
            </a:r>
            <a:r>
              <a:rPr lang="es-CR" sz="1200" dirty="0">
                <a:latin typeface="Arial Black" panose="020B0A04020102020204" pitchFamily="34" charset="0"/>
              </a:rPr>
              <a:t/>
            </a:r>
            <a:br>
              <a:rPr lang="es-CR" sz="1200" dirty="0">
                <a:latin typeface="Arial Black" panose="020B0A04020102020204" pitchFamily="34" charset="0"/>
              </a:rPr>
            </a:br>
            <a:r>
              <a:rPr lang="es-CR" sz="1200" b="0" dirty="0" smtClean="0">
                <a:effectLst/>
                <a:latin typeface="Arial Black" panose="020B0A04020102020204" pitchFamily="34" charset="0"/>
              </a:rPr>
              <a:t>Bahréin</a:t>
            </a:r>
            <a:r>
              <a:rPr lang="es-CR" sz="1200" b="0" dirty="0">
                <a:effectLst/>
                <a:latin typeface="Arial Black" panose="020B0A04020102020204" pitchFamily="34" charset="0"/>
              </a:rPr>
              <a:t>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Bangladés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Brunéi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Bután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Camboya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Corea del Norte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Emiratos Árabes Unidos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Filipinas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India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Indonesia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Irak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Irán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Jordania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Kuwait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Laos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Líbano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Malasia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Maldivas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Mongolia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Birmania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Nepal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Omán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Pakistán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Autoridad Nacional Palestina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Catar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Singapur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Siria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Sri Lanka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Tailandia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Timor Oriental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Turkmenistán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Uzbekistán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Vietnam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Yemen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América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Antigua y Barbuda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Bahamas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Barbados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Belice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Bolivia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Chile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Colombia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Cuba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Dominica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Ecuador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Granada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Guatemala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Guyana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Haití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Honduras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Jamaica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Nicaragua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Panamá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Perú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República Dominicana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San Vicente y las Granadinas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San Cristóbal y Nieves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Santa Lucía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Surinam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Trinidad y Tobago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Venezuela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Europa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Bielorrusia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Alemania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Oceanía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Papúa Nueva Guinea </a:t>
            </a:r>
            <a:r>
              <a:rPr lang="es-CR" sz="1200" dirty="0">
                <a:latin typeface="Arial Black" panose="020B0A04020102020204" pitchFamily="34" charset="0"/>
              </a:rPr>
              <a:t/>
            </a:r>
            <a:br>
              <a:rPr lang="es-CR" sz="1200" dirty="0">
                <a:latin typeface="Arial Black" panose="020B0A04020102020204" pitchFamily="34" charset="0"/>
              </a:rPr>
            </a:br>
            <a:r>
              <a:rPr lang="es-CR" sz="1200" b="0" dirty="0">
                <a:effectLst/>
                <a:latin typeface="Arial Black" panose="020B0A04020102020204" pitchFamily="34" charset="0"/>
              </a:rPr>
              <a:t>Vanuatu</a:t>
            </a:r>
            <a:endParaRPr lang="es-CR" sz="1200" dirty="0">
              <a:latin typeface="Arial Black" panose="020B0A04020102020204" pitchFamily="34" charset="0"/>
            </a:endParaRPr>
          </a:p>
        </p:txBody>
      </p:sp>
    </p:spTree>
    <p:extLst>
      <p:ext uri="{BB962C8B-B14F-4D97-AF65-F5344CB8AC3E}">
        <p14:creationId xmlns:p14="http://schemas.microsoft.com/office/powerpoint/2010/main" val="412055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612" y="260648"/>
            <a:ext cx="7160583" cy="4599384"/>
          </a:xfrm>
        </p:spPr>
        <p:txBody>
          <a:bodyPr/>
          <a:lstStyle/>
          <a:p>
            <a:pPr algn="l"/>
            <a:r>
              <a:rPr lang="es-CR" sz="1600" dirty="0" smtClean="0">
                <a:latin typeface="Arial Black" panose="020B0A04020102020204" pitchFamily="34" charset="0"/>
              </a:rPr>
              <a:t>TIAR</a:t>
            </a:r>
            <a:br>
              <a:rPr lang="es-CR" sz="1600" dirty="0" smtClean="0">
                <a:latin typeface="Arial Black" panose="020B0A04020102020204" pitchFamily="34" charset="0"/>
              </a:rPr>
            </a:br>
            <a:r>
              <a:rPr lang="es-CR" sz="1600" dirty="0" smtClean="0">
                <a:latin typeface="Arial Black" panose="020B0A04020102020204" pitchFamily="34" charset="0"/>
              </a:rPr>
              <a:t>“Tratado interamericano de asistencia reciproca</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Defiende a cualquiera de los países miembros de un ataque.</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Mantener la paz y la seguridad de América.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Someter a toda controversia a los mecanismos de solución pacifica.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Favoreció a la abolición del ejercito de Costa </a:t>
            </a:r>
            <a:r>
              <a:rPr lang="es-CR" sz="1600" dirty="0">
                <a:latin typeface="Arial Black" panose="020B0A04020102020204" pitchFamily="34" charset="0"/>
              </a:rPr>
              <a:t>R</a:t>
            </a:r>
            <a:r>
              <a:rPr lang="es-CR" sz="1600" dirty="0" smtClean="0">
                <a:latin typeface="Arial Black" panose="020B0A04020102020204" pitchFamily="34" charset="0"/>
              </a:rPr>
              <a:t>ica </a:t>
            </a:r>
            <a:endParaRPr lang="es-CR" sz="1600" dirty="0">
              <a:latin typeface="Arial Black" panose="020B0A04020102020204" pitchFamily="34" charset="0"/>
            </a:endParaRPr>
          </a:p>
        </p:txBody>
      </p:sp>
      <p:sp>
        <p:nvSpPr>
          <p:cNvPr id="3" name="1 Título"/>
          <p:cNvSpPr txBox="1">
            <a:spLocks/>
          </p:cNvSpPr>
          <p:nvPr/>
        </p:nvSpPr>
        <p:spPr>
          <a:xfrm>
            <a:off x="755576" y="3212976"/>
            <a:ext cx="6768752" cy="3384376"/>
          </a:xfrm>
          <a:prstGeom prst="rect">
            <a:avLst/>
          </a:prstGeom>
          <a:effectLst/>
        </p:spPr>
        <p:txBody>
          <a:bodyPr vert="horz" lIns="91440" tIns="45720" rIns="91440" bIns="45720" numCol="2"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endParaRPr lang="es-CR" sz="1600" b="0" dirty="0" smtClean="0">
              <a:effectLst/>
              <a:latin typeface="Arial Black" panose="020B0A04020102020204" pitchFamily="34" charset="0"/>
            </a:endParaRPr>
          </a:p>
          <a:p>
            <a:pPr marL="0" indent="0" algn="l">
              <a:buNone/>
            </a:pPr>
            <a:r>
              <a:rPr lang="es-CR" sz="1600" b="0" dirty="0" smtClean="0">
                <a:effectLst/>
                <a:latin typeface="Arial Black" panose="020B0A04020102020204" pitchFamily="34" charset="0"/>
              </a:rPr>
              <a:t>Argentina,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Bolivia,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Brasil,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Costa Rica,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Ecuador,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El Salvador,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Guatemala,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Haití,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Honduras, </a:t>
            </a:r>
            <a:endParaRPr lang="es-CR" sz="1600" dirty="0">
              <a:latin typeface="Arial Black" panose="020B0A04020102020204" pitchFamily="34" charset="0"/>
            </a:endParaRPr>
          </a:p>
          <a:p>
            <a:pPr marL="0" indent="0" algn="l">
              <a:buNone/>
            </a:pPr>
            <a:r>
              <a:rPr lang="es-CR" sz="1600" b="0" dirty="0" smtClean="0">
                <a:effectLst/>
                <a:latin typeface="Arial Black" panose="020B0A04020102020204" pitchFamily="34" charset="0"/>
              </a:rPr>
              <a:t>México,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Nicaragua,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Panamá, </a:t>
            </a:r>
            <a:r>
              <a:rPr lang="es-CR" sz="1600" dirty="0" smtClean="0">
                <a:latin typeface="Arial Black" panose="020B0A04020102020204" pitchFamily="34" charset="0"/>
              </a:rPr>
              <a:t/>
            </a:r>
            <a:br>
              <a:rPr lang="es-CR" sz="1600" dirty="0" smtClean="0">
                <a:latin typeface="Arial Black" panose="020B0A04020102020204" pitchFamily="34" charset="0"/>
              </a:rPr>
            </a:br>
            <a:endParaRPr lang="es-CR" sz="1600" dirty="0" smtClean="0">
              <a:latin typeface="Arial Black" panose="020B0A04020102020204" pitchFamily="34" charset="0"/>
            </a:endParaRPr>
          </a:p>
          <a:p>
            <a:pPr marL="0" indent="0" algn="l">
              <a:buNone/>
            </a:pPr>
            <a:endParaRPr lang="es-CR" sz="1600" b="0" dirty="0">
              <a:effectLst/>
              <a:latin typeface="Arial Black" panose="020B0A04020102020204" pitchFamily="34" charset="0"/>
            </a:endParaRPr>
          </a:p>
          <a:p>
            <a:pPr marL="0" indent="0" algn="l">
              <a:buNone/>
            </a:pPr>
            <a:endParaRPr lang="es-CR" sz="1600" b="0" dirty="0" smtClean="0">
              <a:effectLst/>
              <a:latin typeface="Arial Black" panose="020B0A04020102020204" pitchFamily="34" charset="0"/>
            </a:endParaRPr>
          </a:p>
          <a:p>
            <a:pPr marL="0" indent="0" algn="l">
              <a:buNone/>
            </a:pPr>
            <a:r>
              <a:rPr lang="es-CR" sz="1600" b="0" dirty="0" smtClean="0">
                <a:effectLst/>
                <a:latin typeface="Arial Black" panose="020B0A04020102020204" pitchFamily="34" charset="0"/>
              </a:rPr>
              <a:t>Paraguay,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Perú,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Santo Domingo,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Uruguay y Venezuela.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Se abstuvieron: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Chile,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Colombia,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Estados Unidos y </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b="0" dirty="0" smtClean="0">
                <a:effectLst/>
                <a:latin typeface="Arial Black" panose="020B0A04020102020204" pitchFamily="34" charset="0"/>
              </a:rPr>
              <a:t>Trinidad y Tobago.</a:t>
            </a:r>
            <a:endParaRPr lang="es-CR" sz="1600" dirty="0">
              <a:latin typeface="Arial Black" panose="020B0A04020102020204" pitchFamily="34" charset="0"/>
            </a:endParaRPr>
          </a:p>
        </p:txBody>
      </p:sp>
      <p:pic>
        <p:nvPicPr>
          <p:cNvPr id="10242" name="Picture 2" descr="http://www.cronicon.net/paginas/edicanter/Ediciones71/img/No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244" y="4628017"/>
            <a:ext cx="1944216" cy="194421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3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7070">
            <a:off x="6636491" y="5190714"/>
            <a:ext cx="2356413" cy="1348789"/>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1907704" y="188640"/>
            <a:ext cx="6512511" cy="1143000"/>
          </a:xfrm>
        </p:spPr>
        <p:txBody>
          <a:bodyPr>
            <a:normAutofit/>
          </a:bodyPr>
          <a:lstStyle/>
          <a:p>
            <a:r>
              <a:rPr lang="es-CR" sz="2000" dirty="0" smtClean="0">
                <a:latin typeface="Arial" panose="020B0604020202020204" pitchFamily="34" charset="0"/>
                <a:cs typeface="Arial" panose="020B0604020202020204" pitchFamily="34" charset="0"/>
              </a:rPr>
              <a:t>Conflictos 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América.</a:t>
            </a:r>
            <a:endParaRPr lang="es-CR" sz="2000" dirty="0">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457200" y="1600200"/>
            <a:ext cx="8229600" cy="4525963"/>
          </a:xfrm>
          <a:prstGeom prst="rect">
            <a:avLst/>
          </a:prstGeom>
        </p:spPr>
        <p:txBody>
          <a:bodyPr>
            <a:normAutofit/>
          </a:bodyPr>
          <a:lstStyle/>
          <a:p>
            <a:pPr marL="0" indent="0">
              <a:buNone/>
            </a:pPr>
            <a:endParaRPr lang="es-CR" sz="1600" dirty="0" smtClean="0">
              <a:latin typeface="Arial" panose="020B0604020202020204" pitchFamily="34" charset="0"/>
              <a:cs typeface="Arial" panose="020B0604020202020204" pitchFamily="34" charset="0"/>
            </a:endParaRPr>
          </a:p>
          <a:p>
            <a:r>
              <a:rPr lang="es-CR" sz="1600" dirty="0" smtClean="0">
                <a:latin typeface="Arial" panose="020B0604020202020204" pitchFamily="34" charset="0"/>
                <a:cs typeface="Arial" panose="020B0604020202020204" pitchFamily="34" charset="0"/>
              </a:rPr>
              <a:t>Conflicto: México </a:t>
            </a:r>
          </a:p>
          <a:p>
            <a:r>
              <a:rPr lang="es-CR" sz="1600" dirty="0" smtClean="0">
                <a:latin typeface="Arial" panose="020B0604020202020204" pitchFamily="34" charset="0"/>
                <a:cs typeface="Arial" panose="020B0604020202020204" pitchFamily="34" charset="0"/>
              </a:rPr>
              <a:t>Tiempo:1994-2003.</a:t>
            </a:r>
          </a:p>
          <a:p>
            <a:r>
              <a:rPr lang="es-CR" sz="1600" dirty="0" smtClean="0">
                <a:latin typeface="Arial" panose="020B0604020202020204" pitchFamily="34" charset="0"/>
                <a:cs typeface="Arial" panose="020B0604020202020204" pitchFamily="34" charset="0"/>
              </a:rPr>
              <a:t>Espacio: México.</a:t>
            </a:r>
          </a:p>
          <a:p>
            <a:r>
              <a:rPr lang="es-CR" sz="1600" dirty="0" smtClean="0">
                <a:latin typeface="Arial" panose="020B0604020202020204" pitchFamily="34" charset="0"/>
                <a:cs typeface="Arial" panose="020B0604020202020204" pitchFamily="34" charset="0"/>
              </a:rPr>
              <a:t>Causas: mala organización política y social de la época.</a:t>
            </a:r>
          </a:p>
          <a:p>
            <a:r>
              <a:rPr lang="es-CR" sz="1600" dirty="0" smtClean="0">
                <a:latin typeface="Arial" panose="020B0604020202020204" pitchFamily="34" charset="0"/>
                <a:cs typeface="Arial" panose="020B0604020202020204" pitchFamily="34" charset="0"/>
              </a:rPr>
              <a:t>Objetivo del conflicto: derrocar el gobierno mediante un golpe de estado.</a:t>
            </a:r>
          </a:p>
          <a:p>
            <a:r>
              <a:rPr lang="es-CR" sz="1600" dirty="0" smtClean="0">
                <a:latin typeface="Arial" panose="020B0604020202020204" pitchFamily="34" charset="0"/>
                <a:cs typeface="Arial" panose="020B0604020202020204" pitchFamily="34" charset="0"/>
              </a:rPr>
              <a:t>Características: movimiento y movilizaciones planeadas por el EZLN.</a:t>
            </a:r>
          </a:p>
          <a:p>
            <a:r>
              <a:rPr lang="es-CR" sz="1600" dirty="0" smtClean="0">
                <a:latin typeface="Arial" panose="020B0604020202020204" pitchFamily="34" charset="0"/>
                <a:cs typeface="Arial" panose="020B0604020202020204" pitchFamily="34" charset="0"/>
              </a:rPr>
              <a:t>Regiones participantes: ejercito zapatista de liberación nacional y México.</a:t>
            </a:r>
          </a:p>
          <a:p>
            <a:r>
              <a:rPr lang="es-CR" sz="1600" dirty="0" smtClean="0">
                <a:latin typeface="Arial" panose="020B0604020202020204" pitchFamily="34" charset="0"/>
                <a:cs typeface="Arial" panose="020B0604020202020204" pitchFamily="34" charset="0"/>
              </a:rPr>
              <a:t>Consecuencias:</a:t>
            </a:r>
          </a:p>
          <a:p>
            <a:r>
              <a:rPr lang="es-CR" sz="1600" dirty="0" smtClean="0">
                <a:latin typeface="Arial" panose="020B0604020202020204" pitchFamily="34" charset="0"/>
                <a:cs typeface="Arial" panose="020B0604020202020204" pitchFamily="34" charset="0"/>
              </a:rPr>
              <a:t>Políticas: golpes de estado alrededor de todo el país.</a:t>
            </a:r>
          </a:p>
          <a:p>
            <a:r>
              <a:rPr lang="es-CR" sz="1600" dirty="0" smtClean="0">
                <a:latin typeface="Arial" panose="020B0604020202020204" pitchFamily="34" charset="0"/>
                <a:cs typeface="Arial" panose="020B0604020202020204" pitchFamily="34" charset="0"/>
              </a:rPr>
              <a:t>Sociales: participación de la poblacion en la guerrillas.</a:t>
            </a:r>
          </a:p>
          <a:p>
            <a:r>
              <a:rPr lang="es-CR" sz="1600" dirty="0" smtClean="0">
                <a:latin typeface="Arial" panose="020B0604020202020204" pitchFamily="34" charset="0"/>
                <a:cs typeface="Arial" panose="020B0604020202020204" pitchFamily="34" charset="0"/>
              </a:rPr>
              <a:t>Económicas: les dejo grandes perdidas en el sector económico.</a:t>
            </a:r>
          </a:p>
          <a:p>
            <a:endParaRPr lang="es-C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413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332656"/>
            <a:ext cx="6512511" cy="5994290"/>
          </a:xfrm>
        </p:spPr>
        <p:txBody>
          <a:bodyPr/>
          <a:lstStyle/>
          <a:p>
            <a:pPr algn="l"/>
            <a:r>
              <a:rPr lang="es-CR" sz="1600" dirty="0" smtClean="0">
                <a:latin typeface="Arial Black" panose="020B0A04020102020204" pitchFamily="34" charset="0"/>
              </a:rPr>
              <a:t>ONU</a:t>
            </a:r>
            <a:br>
              <a:rPr lang="es-CR" sz="1600" dirty="0" smtClean="0">
                <a:latin typeface="Arial Black" panose="020B0A04020102020204" pitchFamily="34" charset="0"/>
              </a:rPr>
            </a:br>
            <a:r>
              <a:rPr lang="es-CR" sz="1600" dirty="0" smtClean="0">
                <a:latin typeface="Arial Black" panose="020B0A04020102020204" pitchFamily="34" charset="0"/>
              </a:rPr>
              <a:t>“Organización de las naciones unidas</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Favorece el comercio, el desarrollo nacional e internacional, por medio de comisiones económicas.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Protege el medio ambiente y combate el cambio climático.</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Procesos de vacunación e inmunización principalmente en los países pobres.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Erradicación del trabajo y utilización en la guerra de las personas jóvenes.</a:t>
            </a:r>
            <a:br>
              <a:rPr lang="es-CR" sz="1600" dirty="0" smtClean="0">
                <a:latin typeface="Arial Black" panose="020B0A04020102020204" pitchFamily="34" charset="0"/>
              </a:rPr>
            </a:br>
            <a:endParaRPr lang="es-CR" sz="1600" dirty="0">
              <a:latin typeface="Arial Black" panose="020B0A04020102020204" pitchFamily="34" charset="0"/>
            </a:endParaRPr>
          </a:p>
        </p:txBody>
      </p:sp>
      <p:pic>
        <p:nvPicPr>
          <p:cNvPr id="11266" name="Picture 2" descr="http://www.noticiassin.com/wp-content/uploads/2013/07/ON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9" r="14831"/>
          <a:stretch/>
        </p:blipFill>
        <p:spPr bwMode="auto">
          <a:xfrm>
            <a:off x="6228184" y="4265905"/>
            <a:ext cx="2094002" cy="2061041"/>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76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11266"/>
            <a:ext cx="8964488" cy="6336704"/>
          </a:xfrm>
        </p:spPr>
        <p:txBody>
          <a:bodyPr numCol="3"/>
          <a:lstStyle/>
          <a:p>
            <a:pPr algn="l"/>
            <a:r>
              <a:rPr lang="es-CR" sz="1300" b="0" dirty="0">
                <a:effectLst/>
                <a:latin typeface="Arial Black" panose="020B0A04020102020204" pitchFamily="34" charset="0"/>
              </a:rPr>
              <a:t>Afganistán</a:t>
            </a:r>
            <a:br>
              <a:rPr lang="es-CR" sz="1300" b="0" dirty="0">
                <a:effectLst/>
                <a:latin typeface="Arial Black" panose="020B0A04020102020204" pitchFamily="34" charset="0"/>
              </a:rPr>
            </a:br>
            <a:r>
              <a:rPr lang="es-CR" sz="1300" b="0" dirty="0">
                <a:effectLst/>
                <a:latin typeface="Arial Black" panose="020B0A04020102020204" pitchFamily="34" charset="0"/>
              </a:rPr>
              <a:t>Albania</a:t>
            </a:r>
            <a:br>
              <a:rPr lang="es-CR" sz="1300" b="0" dirty="0">
                <a:effectLst/>
                <a:latin typeface="Arial Black" panose="020B0A04020102020204" pitchFamily="34" charset="0"/>
              </a:rPr>
            </a:br>
            <a:r>
              <a:rPr lang="es-CR" sz="1300" b="0" dirty="0">
                <a:effectLst/>
                <a:latin typeface="Arial Black" panose="020B0A04020102020204" pitchFamily="34" charset="0"/>
              </a:rPr>
              <a:t>Alemania</a:t>
            </a:r>
            <a:br>
              <a:rPr lang="es-CR" sz="1300" b="0" dirty="0">
                <a:effectLst/>
                <a:latin typeface="Arial Black" panose="020B0A04020102020204" pitchFamily="34" charset="0"/>
              </a:rPr>
            </a:br>
            <a:r>
              <a:rPr lang="es-CR" sz="1300" b="0" dirty="0">
                <a:effectLst/>
                <a:latin typeface="Arial Black" panose="020B0A04020102020204" pitchFamily="34" charset="0"/>
              </a:rPr>
              <a:t>Andorra</a:t>
            </a:r>
            <a:br>
              <a:rPr lang="es-CR" sz="1300" b="0" dirty="0">
                <a:effectLst/>
                <a:latin typeface="Arial Black" panose="020B0A04020102020204" pitchFamily="34" charset="0"/>
              </a:rPr>
            </a:br>
            <a:r>
              <a:rPr lang="es-CR" sz="1300" b="0" dirty="0">
                <a:effectLst/>
                <a:latin typeface="Arial Black" panose="020B0A04020102020204" pitchFamily="34" charset="0"/>
              </a:rPr>
              <a:t>Angola</a:t>
            </a:r>
            <a:br>
              <a:rPr lang="es-CR" sz="1300" b="0" dirty="0">
                <a:effectLst/>
                <a:latin typeface="Arial Black" panose="020B0A04020102020204" pitchFamily="34" charset="0"/>
              </a:rPr>
            </a:br>
            <a:r>
              <a:rPr lang="es-CR" sz="1300" b="0" dirty="0">
                <a:effectLst/>
                <a:latin typeface="Arial Black" panose="020B0A04020102020204" pitchFamily="34" charset="0"/>
              </a:rPr>
              <a:t>Antigua y Barbuda</a:t>
            </a:r>
            <a:br>
              <a:rPr lang="es-CR" sz="1300" b="0" dirty="0">
                <a:effectLst/>
                <a:latin typeface="Arial Black" panose="020B0A04020102020204" pitchFamily="34" charset="0"/>
              </a:rPr>
            </a:br>
            <a:r>
              <a:rPr lang="es-CR" sz="1300" b="0" dirty="0">
                <a:effectLst/>
                <a:latin typeface="Arial Black" panose="020B0A04020102020204" pitchFamily="34" charset="0"/>
              </a:rPr>
              <a:t>Arabia Saudita</a:t>
            </a:r>
            <a:br>
              <a:rPr lang="es-CR" sz="1300" b="0" dirty="0">
                <a:effectLst/>
                <a:latin typeface="Arial Black" panose="020B0A04020102020204" pitchFamily="34" charset="0"/>
              </a:rPr>
            </a:br>
            <a:r>
              <a:rPr lang="es-CR" sz="1300" b="0" dirty="0">
                <a:effectLst/>
                <a:latin typeface="Arial Black" panose="020B0A04020102020204" pitchFamily="34" charset="0"/>
              </a:rPr>
              <a:t>Argelia</a:t>
            </a:r>
            <a:br>
              <a:rPr lang="es-CR" sz="1300" b="0" dirty="0">
                <a:effectLst/>
                <a:latin typeface="Arial Black" panose="020B0A04020102020204" pitchFamily="34" charset="0"/>
              </a:rPr>
            </a:br>
            <a:r>
              <a:rPr lang="es-CR" sz="1300" b="0" dirty="0">
                <a:effectLst/>
                <a:latin typeface="Arial Black" panose="020B0A04020102020204" pitchFamily="34" charset="0"/>
              </a:rPr>
              <a:t>Argentina</a:t>
            </a:r>
            <a:br>
              <a:rPr lang="es-CR" sz="1300" b="0" dirty="0">
                <a:effectLst/>
                <a:latin typeface="Arial Black" panose="020B0A04020102020204" pitchFamily="34" charset="0"/>
              </a:rPr>
            </a:br>
            <a:r>
              <a:rPr lang="es-CR" sz="1300" b="0" dirty="0">
                <a:effectLst/>
                <a:latin typeface="Arial Black" panose="020B0A04020102020204" pitchFamily="34" charset="0"/>
              </a:rPr>
              <a:t>Armenia</a:t>
            </a:r>
            <a:br>
              <a:rPr lang="es-CR" sz="1300" b="0" dirty="0">
                <a:effectLst/>
                <a:latin typeface="Arial Black" panose="020B0A04020102020204" pitchFamily="34" charset="0"/>
              </a:rPr>
            </a:br>
            <a:r>
              <a:rPr lang="es-CR" sz="1300" b="0" dirty="0">
                <a:effectLst/>
                <a:latin typeface="Arial Black" panose="020B0A04020102020204" pitchFamily="34" charset="0"/>
              </a:rPr>
              <a:t>Australia</a:t>
            </a:r>
            <a:br>
              <a:rPr lang="es-CR" sz="1300" b="0" dirty="0">
                <a:effectLst/>
                <a:latin typeface="Arial Black" panose="020B0A04020102020204" pitchFamily="34" charset="0"/>
              </a:rPr>
            </a:br>
            <a:r>
              <a:rPr lang="es-CR" sz="1300" b="0" dirty="0">
                <a:effectLst/>
                <a:latin typeface="Arial Black" panose="020B0A04020102020204" pitchFamily="34" charset="0"/>
              </a:rPr>
              <a:t>Austria</a:t>
            </a:r>
            <a:br>
              <a:rPr lang="es-CR" sz="1300" b="0" dirty="0">
                <a:effectLst/>
                <a:latin typeface="Arial Black" panose="020B0A04020102020204" pitchFamily="34" charset="0"/>
              </a:rPr>
            </a:br>
            <a:r>
              <a:rPr lang="es-CR" sz="1300" b="0" dirty="0">
                <a:effectLst/>
                <a:latin typeface="Arial Black" panose="020B0A04020102020204" pitchFamily="34" charset="0"/>
              </a:rPr>
              <a:t>Azerbaiyán</a:t>
            </a:r>
            <a:r>
              <a:rPr lang="es-CR" sz="1300" b="0" i="1" dirty="0">
                <a:effectLst/>
                <a:latin typeface="Arial Black" panose="020B0A04020102020204" pitchFamily="34" charset="0"/>
              </a:rPr>
              <a:t/>
            </a:r>
            <a:br>
              <a:rPr lang="es-CR" sz="1300" b="0" i="1" dirty="0">
                <a:effectLst/>
                <a:latin typeface="Arial Black" panose="020B0A04020102020204" pitchFamily="34" charset="0"/>
              </a:rPr>
            </a:br>
            <a:r>
              <a:rPr lang="es-CR" sz="1300" b="0" dirty="0" smtClean="0">
                <a:effectLst/>
                <a:latin typeface="Arial Black" panose="020B0A04020102020204" pitchFamily="34" charset="0"/>
              </a:rPr>
              <a:t>Bahamas</a:t>
            </a:r>
            <a:r>
              <a:rPr lang="es-CR" sz="1300" b="0" dirty="0">
                <a:effectLst/>
                <a:latin typeface="Arial Black" panose="020B0A04020102020204" pitchFamily="34" charset="0"/>
              </a:rPr>
              <a:t/>
            </a:r>
            <a:br>
              <a:rPr lang="es-CR" sz="1300" b="0" dirty="0">
                <a:effectLst/>
                <a:latin typeface="Arial Black" panose="020B0A04020102020204" pitchFamily="34" charset="0"/>
              </a:rPr>
            </a:br>
            <a:r>
              <a:rPr lang="es-CR" sz="1300" b="0" dirty="0">
                <a:effectLst/>
                <a:latin typeface="Arial Black" panose="020B0A04020102020204" pitchFamily="34" charset="0"/>
              </a:rPr>
              <a:t>Bangladés</a:t>
            </a:r>
            <a:br>
              <a:rPr lang="es-CR" sz="1300" b="0" dirty="0">
                <a:effectLst/>
                <a:latin typeface="Arial Black" panose="020B0A04020102020204" pitchFamily="34" charset="0"/>
              </a:rPr>
            </a:br>
            <a:r>
              <a:rPr lang="es-CR" sz="1300" b="0" dirty="0">
                <a:effectLst/>
                <a:latin typeface="Arial Black" panose="020B0A04020102020204" pitchFamily="34" charset="0"/>
              </a:rPr>
              <a:t>Barbados</a:t>
            </a:r>
            <a:br>
              <a:rPr lang="es-CR" sz="1300" b="0" dirty="0">
                <a:effectLst/>
                <a:latin typeface="Arial Black" panose="020B0A04020102020204" pitchFamily="34" charset="0"/>
              </a:rPr>
            </a:br>
            <a:r>
              <a:rPr lang="es-CR" sz="1300" b="0" dirty="0" smtClean="0">
                <a:effectLst/>
                <a:latin typeface="Arial Black" panose="020B0A04020102020204" pitchFamily="34" charset="0"/>
              </a:rPr>
              <a:t>Bahréin</a:t>
            </a:r>
            <a:r>
              <a:rPr lang="es-CR" sz="1300" b="0" dirty="0">
                <a:effectLst/>
                <a:latin typeface="Arial Black" panose="020B0A04020102020204" pitchFamily="34" charset="0"/>
              </a:rPr>
              <a:t/>
            </a:r>
            <a:br>
              <a:rPr lang="es-CR" sz="1300" b="0" dirty="0">
                <a:effectLst/>
                <a:latin typeface="Arial Black" panose="020B0A04020102020204" pitchFamily="34" charset="0"/>
              </a:rPr>
            </a:br>
            <a:r>
              <a:rPr lang="es-CR" sz="1300" b="0" dirty="0">
                <a:effectLst/>
                <a:latin typeface="Arial Black" panose="020B0A04020102020204" pitchFamily="34" charset="0"/>
              </a:rPr>
              <a:t>Bélgica</a:t>
            </a:r>
            <a:br>
              <a:rPr lang="es-CR" sz="1300" b="0" dirty="0">
                <a:effectLst/>
                <a:latin typeface="Arial Black" panose="020B0A04020102020204" pitchFamily="34" charset="0"/>
              </a:rPr>
            </a:br>
            <a:r>
              <a:rPr lang="es-CR" sz="1300" b="0" dirty="0">
                <a:effectLst/>
                <a:latin typeface="Arial Black" panose="020B0A04020102020204" pitchFamily="34" charset="0"/>
              </a:rPr>
              <a:t>Belice</a:t>
            </a:r>
            <a:br>
              <a:rPr lang="es-CR" sz="1300" b="0" dirty="0">
                <a:effectLst/>
                <a:latin typeface="Arial Black" panose="020B0A04020102020204" pitchFamily="34" charset="0"/>
              </a:rPr>
            </a:br>
            <a:r>
              <a:rPr lang="es-CR" sz="1300" b="0" dirty="0">
                <a:effectLst/>
                <a:latin typeface="Arial Black" panose="020B0A04020102020204" pitchFamily="34" charset="0"/>
              </a:rPr>
              <a:t>Benín</a:t>
            </a:r>
            <a:br>
              <a:rPr lang="es-CR" sz="1300" b="0" dirty="0">
                <a:effectLst/>
                <a:latin typeface="Arial Black" panose="020B0A04020102020204" pitchFamily="34" charset="0"/>
              </a:rPr>
            </a:br>
            <a:r>
              <a:rPr lang="es-CR" sz="1300" b="0" dirty="0">
                <a:effectLst/>
                <a:latin typeface="Arial Black" panose="020B0A04020102020204" pitchFamily="34" charset="0"/>
              </a:rPr>
              <a:t>Bielorrusia</a:t>
            </a:r>
            <a:br>
              <a:rPr lang="es-CR" sz="1300" b="0" dirty="0">
                <a:effectLst/>
                <a:latin typeface="Arial Black" panose="020B0A04020102020204" pitchFamily="34" charset="0"/>
              </a:rPr>
            </a:br>
            <a:r>
              <a:rPr lang="es-CR" sz="1300" b="0" dirty="0">
                <a:effectLst/>
                <a:latin typeface="Arial Black" panose="020B0A04020102020204" pitchFamily="34" charset="0"/>
              </a:rPr>
              <a:t>Birmania</a:t>
            </a:r>
            <a:br>
              <a:rPr lang="es-CR" sz="1300" b="0" dirty="0">
                <a:effectLst/>
                <a:latin typeface="Arial Black" panose="020B0A04020102020204" pitchFamily="34" charset="0"/>
              </a:rPr>
            </a:br>
            <a:r>
              <a:rPr lang="es-CR" sz="1300" b="0" dirty="0">
                <a:effectLst/>
                <a:latin typeface="Arial Black" panose="020B0A04020102020204" pitchFamily="34" charset="0"/>
              </a:rPr>
              <a:t>Bolivia</a:t>
            </a:r>
            <a:br>
              <a:rPr lang="es-CR" sz="1300" b="0" dirty="0">
                <a:effectLst/>
                <a:latin typeface="Arial Black" panose="020B0A04020102020204" pitchFamily="34" charset="0"/>
              </a:rPr>
            </a:br>
            <a:r>
              <a:rPr lang="es-CR" sz="1300" b="0" dirty="0">
                <a:effectLst/>
                <a:latin typeface="Arial Black" panose="020B0A04020102020204" pitchFamily="34" charset="0"/>
              </a:rPr>
              <a:t>Bosnia y Herzegovina</a:t>
            </a:r>
            <a:br>
              <a:rPr lang="es-CR" sz="1300" b="0" dirty="0">
                <a:effectLst/>
                <a:latin typeface="Arial Black" panose="020B0A04020102020204" pitchFamily="34" charset="0"/>
              </a:rPr>
            </a:br>
            <a:r>
              <a:rPr lang="es-CR" sz="1300" b="0" dirty="0">
                <a:effectLst/>
                <a:latin typeface="Arial Black" panose="020B0A04020102020204" pitchFamily="34" charset="0"/>
              </a:rPr>
              <a:t>Botsuana</a:t>
            </a:r>
            <a:br>
              <a:rPr lang="es-CR" sz="1300" b="0" dirty="0">
                <a:effectLst/>
                <a:latin typeface="Arial Black" panose="020B0A04020102020204" pitchFamily="34" charset="0"/>
              </a:rPr>
            </a:br>
            <a:r>
              <a:rPr lang="es-CR" sz="1300" b="0" dirty="0">
                <a:effectLst/>
                <a:latin typeface="Arial Black" panose="020B0A04020102020204" pitchFamily="34" charset="0"/>
              </a:rPr>
              <a:t>Brasil</a:t>
            </a:r>
            <a:br>
              <a:rPr lang="es-CR" sz="1300" b="0" dirty="0">
                <a:effectLst/>
                <a:latin typeface="Arial Black" panose="020B0A04020102020204" pitchFamily="34" charset="0"/>
              </a:rPr>
            </a:br>
            <a:r>
              <a:rPr lang="es-CR" sz="1300" b="0" dirty="0">
                <a:effectLst/>
                <a:latin typeface="Arial Black" panose="020B0A04020102020204" pitchFamily="34" charset="0"/>
              </a:rPr>
              <a:t>Brunéi</a:t>
            </a:r>
            <a:br>
              <a:rPr lang="es-CR" sz="1300" b="0" dirty="0">
                <a:effectLst/>
                <a:latin typeface="Arial Black" panose="020B0A04020102020204" pitchFamily="34" charset="0"/>
              </a:rPr>
            </a:br>
            <a:r>
              <a:rPr lang="es-CR" sz="1300" b="0" dirty="0">
                <a:effectLst/>
                <a:latin typeface="Arial Black" panose="020B0A04020102020204" pitchFamily="34" charset="0"/>
              </a:rPr>
              <a:t>Bulgaria</a:t>
            </a:r>
            <a:br>
              <a:rPr lang="es-CR" sz="1300" b="0" dirty="0">
                <a:effectLst/>
                <a:latin typeface="Arial Black" panose="020B0A04020102020204" pitchFamily="34" charset="0"/>
              </a:rPr>
            </a:br>
            <a:r>
              <a:rPr lang="es-CR" sz="1300" b="0" dirty="0">
                <a:effectLst/>
                <a:latin typeface="Arial Black" panose="020B0A04020102020204" pitchFamily="34" charset="0"/>
              </a:rPr>
              <a:t>Burkina Faso</a:t>
            </a:r>
            <a:br>
              <a:rPr lang="es-CR" sz="1300" b="0" dirty="0">
                <a:effectLst/>
                <a:latin typeface="Arial Black" panose="020B0A04020102020204" pitchFamily="34" charset="0"/>
              </a:rPr>
            </a:br>
            <a:r>
              <a:rPr lang="es-CR" sz="1300" b="0" dirty="0">
                <a:effectLst/>
                <a:latin typeface="Arial Black" panose="020B0A04020102020204" pitchFamily="34" charset="0"/>
              </a:rPr>
              <a:t>Burundi</a:t>
            </a:r>
            <a:br>
              <a:rPr lang="es-CR" sz="1300" b="0" dirty="0">
                <a:effectLst/>
                <a:latin typeface="Arial Black" panose="020B0A04020102020204" pitchFamily="34" charset="0"/>
              </a:rPr>
            </a:br>
            <a:r>
              <a:rPr lang="es-CR" sz="1300" b="0" dirty="0">
                <a:effectLst/>
                <a:latin typeface="Arial Black" panose="020B0A04020102020204" pitchFamily="34" charset="0"/>
              </a:rPr>
              <a:t>Bután</a:t>
            </a:r>
            <a:br>
              <a:rPr lang="es-CR" sz="1300" b="0" dirty="0">
                <a:effectLst/>
                <a:latin typeface="Arial Black" panose="020B0A04020102020204" pitchFamily="34" charset="0"/>
              </a:rPr>
            </a:br>
            <a:r>
              <a:rPr lang="es-CR" sz="1300" b="0" dirty="0">
                <a:effectLst/>
                <a:latin typeface="Arial Black" panose="020B0A04020102020204" pitchFamily="34" charset="0"/>
              </a:rPr>
              <a:t>Cabo Verde</a:t>
            </a:r>
            <a:br>
              <a:rPr lang="es-CR" sz="1300" b="0" dirty="0">
                <a:effectLst/>
                <a:latin typeface="Arial Black" panose="020B0A04020102020204" pitchFamily="34" charset="0"/>
              </a:rPr>
            </a:br>
            <a:r>
              <a:rPr lang="es-CR" sz="1300" b="0" dirty="0">
                <a:effectLst/>
                <a:latin typeface="Arial Black" panose="020B0A04020102020204" pitchFamily="34" charset="0"/>
              </a:rPr>
              <a:t>Camboya</a:t>
            </a:r>
            <a:br>
              <a:rPr lang="es-CR" sz="1300" b="0" dirty="0">
                <a:effectLst/>
                <a:latin typeface="Arial Black" panose="020B0A04020102020204" pitchFamily="34" charset="0"/>
              </a:rPr>
            </a:br>
            <a:r>
              <a:rPr lang="es-CR" sz="1300" b="0" dirty="0">
                <a:effectLst/>
                <a:latin typeface="Arial Black" panose="020B0A04020102020204" pitchFamily="34" charset="0"/>
              </a:rPr>
              <a:t>Camerún</a:t>
            </a:r>
            <a:br>
              <a:rPr lang="es-CR" sz="1300" b="0" dirty="0">
                <a:effectLst/>
                <a:latin typeface="Arial Black" panose="020B0A04020102020204" pitchFamily="34" charset="0"/>
              </a:rPr>
            </a:br>
            <a:r>
              <a:rPr lang="es-CR" sz="1300" b="0" dirty="0">
                <a:effectLst/>
                <a:latin typeface="Arial Black" panose="020B0A04020102020204" pitchFamily="34" charset="0"/>
              </a:rPr>
              <a:t>Canadá</a:t>
            </a:r>
            <a:br>
              <a:rPr lang="es-CR" sz="1300" b="0" dirty="0">
                <a:effectLst/>
                <a:latin typeface="Arial Black" panose="020B0A04020102020204" pitchFamily="34" charset="0"/>
              </a:rPr>
            </a:br>
            <a:r>
              <a:rPr lang="es-CR" sz="1300" b="0" dirty="0">
                <a:effectLst/>
                <a:latin typeface="Arial Black" panose="020B0A04020102020204" pitchFamily="34" charset="0"/>
              </a:rPr>
              <a:t>Catar</a:t>
            </a:r>
            <a:br>
              <a:rPr lang="es-CR" sz="1300" b="0" dirty="0">
                <a:effectLst/>
                <a:latin typeface="Arial Black" panose="020B0A04020102020204" pitchFamily="34" charset="0"/>
              </a:rPr>
            </a:br>
            <a:r>
              <a:rPr lang="es-CR" sz="1300" b="0" dirty="0">
                <a:effectLst/>
                <a:latin typeface="Arial Black" panose="020B0A04020102020204" pitchFamily="34" charset="0"/>
              </a:rPr>
              <a:t>Chad</a:t>
            </a:r>
            <a:br>
              <a:rPr lang="es-CR" sz="1300" b="0" dirty="0">
                <a:effectLst/>
                <a:latin typeface="Arial Black" panose="020B0A04020102020204" pitchFamily="34" charset="0"/>
              </a:rPr>
            </a:br>
            <a:r>
              <a:rPr lang="es-CR" sz="1300" b="0" dirty="0">
                <a:effectLst/>
                <a:latin typeface="Arial Black" panose="020B0A04020102020204" pitchFamily="34" charset="0"/>
              </a:rPr>
              <a:t>Chile</a:t>
            </a:r>
            <a:br>
              <a:rPr lang="es-CR" sz="1300" b="0" dirty="0">
                <a:effectLst/>
                <a:latin typeface="Arial Black" panose="020B0A04020102020204" pitchFamily="34" charset="0"/>
              </a:rPr>
            </a:br>
            <a:r>
              <a:rPr lang="es-CR" sz="1300" b="0" dirty="0">
                <a:effectLst/>
                <a:latin typeface="Arial Black" panose="020B0A04020102020204" pitchFamily="34" charset="0"/>
              </a:rPr>
              <a:t>China</a:t>
            </a:r>
            <a:br>
              <a:rPr lang="es-CR" sz="1300" b="0" dirty="0">
                <a:effectLst/>
                <a:latin typeface="Arial Black" panose="020B0A04020102020204" pitchFamily="34" charset="0"/>
              </a:rPr>
            </a:br>
            <a:r>
              <a:rPr lang="es-CR" sz="1300" b="0" dirty="0">
                <a:effectLst/>
                <a:latin typeface="Arial Black" panose="020B0A04020102020204" pitchFamily="34" charset="0"/>
              </a:rPr>
              <a:t>Chipre</a:t>
            </a:r>
            <a:br>
              <a:rPr lang="es-CR" sz="1300" b="0" dirty="0">
                <a:effectLst/>
                <a:latin typeface="Arial Black" panose="020B0A04020102020204" pitchFamily="34" charset="0"/>
              </a:rPr>
            </a:br>
            <a:r>
              <a:rPr lang="es-CR" sz="1300" b="0" dirty="0">
                <a:effectLst/>
                <a:latin typeface="Arial Black" panose="020B0A04020102020204" pitchFamily="34" charset="0"/>
              </a:rPr>
              <a:t>Colombia</a:t>
            </a:r>
            <a:br>
              <a:rPr lang="es-CR" sz="1300" b="0" dirty="0">
                <a:effectLst/>
                <a:latin typeface="Arial Black" panose="020B0A04020102020204" pitchFamily="34" charset="0"/>
              </a:rPr>
            </a:br>
            <a:r>
              <a:rPr lang="es-CR" sz="1300" b="0" dirty="0">
                <a:effectLst/>
                <a:latin typeface="Arial Black" panose="020B0A04020102020204" pitchFamily="34" charset="0"/>
              </a:rPr>
              <a:t>Comoras</a:t>
            </a:r>
            <a:br>
              <a:rPr lang="es-CR" sz="1300" b="0" dirty="0">
                <a:effectLst/>
                <a:latin typeface="Arial Black" panose="020B0A04020102020204" pitchFamily="34" charset="0"/>
              </a:rPr>
            </a:br>
            <a:r>
              <a:rPr lang="es-CR" sz="1300" b="0" dirty="0">
                <a:effectLst/>
                <a:latin typeface="Arial Black" panose="020B0A04020102020204" pitchFamily="34" charset="0"/>
              </a:rPr>
              <a:t>Corea del Norte</a:t>
            </a:r>
            <a:br>
              <a:rPr lang="es-CR" sz="1300" b="0" dirty="0">
                <a:effectLst/>
                <a:latin typeface="Arial Black" panose="020B0A04020102020204" pitchFamily="34" charset="0"/>
              </a:rPr>
            </a:br>
            <a:r>
              <a:rPr lang="es-CR" sz="1300" b="0" dirty="0">
                <a:effectLst/>
                <a:latin typeface="Arial Black" panose="020B0A04020102020204" pitchFamily="34" charset="0"/>
              </a:rPr>
              <a:t>Corea del Sur</a:t>
            </a:r>
            <a:br>
              <a:rPr lang="es-CR" sz="1300" b="0" dirty="0">
                <a:effectLst/>
                <a:latin typeface="Arial Black" panose="020B0A04020102020204" pitchFamily="34" charset="0"/>
              </a:rPr>
            </a:br>
            <a:r>
              <a:rPr lang="es-CR" sz="1300" b="0" dirty="0">
                <a:effectLst/>
                <a:latin typeface="Arial Black" panose="020B0A04020102020204" pitchFamily="34" charset="0"/>
              </a:rPr>
              <a:t>Costa de Marfil</a:t>
            </a:r>
            <a:br>
              <a:rPr lang="es-CR" sz="1300" b="0" dirty="0">
                <a:effectLst/>
                <a:latin typeface="Arial Black" panose="020B0A04020102020204" pitchFamily="34" charset="0"/>
              </a:rPr>
            </a:br>
            <a:r>
              <a:rPr lang="es-CR" sz="1300" b="0" dirty="0">
                <a:effectLst/>
                <a:latin typeface="Arial Black" panose="020B0A04020102020204" pitchFamily="34" charset="0"/>
              </a:rPr>
              <a:t>Costa Rica</a:t>
            </a:r>
            <a:br>
              <a:rPr lang="es-CR" sz="1300" b="0" dirty="0">
                <a:effectLst/>
                <a:latin typeface="Arial Black" panose="020B0A04020102020204" pitchFamily="34" charset="0"/>
              </a:rPr>
            </a:br>
            <a:r>
              <a:rPr lang="es-CR" sz="1300" b="0" dirty="0">
                <a:effectLst/>
                <a:latin typeface="Arial Black" panose="020B0A04020102020204" pitchFamily="34" charset="0"/>
              </a:rPr>
              <a:t>Croacia</a:t>
            </a:r>
            <a:br>
              <a:rPr lang="es-CR" sz="1300" b="0" dirty="0">
                <a:effectLst/>
                <a:latin typeface="Arial Black" panose="020B0A04020102020204" pitchFamily="34" charset="0"/>
              </a:rPr>
            </a:br>
            <a:r>
              <a:rPr lang="es-CR" sz="1300" b="0" dirty="0">
                <a:effectLst/>
                <a:latin typeface="Arial Black" panose="020B0A04020102020204" pitchFamily="34" charset="0"/>
              </a:rPr>
              <a:t>Cuba</a:t>
            </a:r>
            <a:br>
              <a:rPr lang="es-CR" sz="1300" b="0" dirty="0">
                <a:effectLst/>
                <a:latin typeface="Arial Black" panose="020B0A04020102020204" pitchFamily="34" charset="0"/>
              </a:rPr>
            </a:br>
            <a:r>
              <a:rPr lang="es-CR" sz="1300" b="0" dirty="0">
                <a:effectLst/>
                <a:latin typeface="Arial Black" panose="020B0A04020102020204" pitchFamily="34" charset="0"/>
              </a:rPr>
              <a:t>Dinamarca</a:t>
            </a:r>
            <a:br>
              <a:rPr lang="es-CR" sz="1300" b="0" dirty="0">
                <a:effectLst/>
                <a:latin typeface="Arial Black" panose="020B0A04020102020204" pitchFamily="34" charset="0"/>
              </a:rPr>
            </a:br>
            <a:r>
              <a:rPr lang="es-CR" sz="1300" b="0" dirty="0">
                <a:effectLst/>
                <a:latin typeface="Arial Black" panose="020B0A04020102020204" pitchFamily="34" charset="0"/>
              </a:rPr>
              <a:t>Dominica</a:t>
            </a:r>
            <a:br>
              <a:rPr lang="es-CR" sz="1300" b="0" dirty="0">
                <a:effectLst/>
                <a:latin typeface="Arial Black" panose="020B0A04020102020204" pitchFamily="34" charset="0"/>
              </a:rPr>
            </a:br>
            <a:r>
              <a:rPr lang="es-CR" sz="1300" b="0" dirty="0">
                <a:effectLst/>
                <a:latin typeface="Arial Black" panose="020B0A04020102020204" pitchFamily="34" charset="0"/>
              </a:rPr>
              <a:t>Ecuador</a:t>
            </a:r>
            <a:br>
              <a:rPr lang="es-CR" sz="1300" b="0" dirty="0">
                <a:effectLst/>
                <a:latin typeface="Arial Black" panose="020B0A04020102020204" pitchFamily="34" charset="0"/>
              </a:rPr>
            </a:br>
            <a:r>
              <a:rPr lang="es-CR" sz="1300" b="0" dirty="0">
                <a:effectLst/>
                <a:latin typeface="Arial Black" panose="020B0A04020102020204" pitchFamily="34" charset="0"/>
              </a:rPr>
              <a:t>Egipto</a:t>
            </a:r>
            <a:br>
              <a:rPr lang="es-CR" sz="1300" b="0" dirty="0">
                <a:effectLst/>
                <a:latin typeface="Arial Black" panose="020B0A04020102020204" pitchFamily="34" charset="0"/>
              </a:rPr>
            </a:br>
            <a:r>
              <a:rPr lang="es-CR" sz="1300" b="0" dirty="0">
                <a:effectLst/>
                <a:latin typeface="Arial Black" panose="020B0A04020102020204" pitchFamily="34" charset="0"/>
              </a:rPr>
              <a:t>El Salvador</a:t>
            </a:r>
            <a:br>
              <a:rPr lang="es-CR" sz="1300" b="0" dirty="0">
                <a:effectLst/>
                <a:latin typeface="Arial Black" panose="020B0A04020102020204" pitchFamily="34" charset="0"/>
              </a:rPr>
            </a:br>
            <a:r>
              <a:rPr lang="es-CR" sz="1300" b="0" dirty="0">
                <a:effectLst/>
                <a:latin typeface="Arial Black" panose="020B0A04020102020204" pitchFamily="34" charset="0"/>
              </a:rPr>
              <a:t>Emiratos Árabes Unidos</a:t>
            </a:r>
            <a:br>
              <a:rPr lang="es-CR" sz="1300" b="0" dirty="0">
                <a:effectLst/>
                <a:latin typeface="Arial Black" panose="020B0A04020102020204" pitchFamily="34" charset="0"/>
              </a:rPr>
            </a:br>
            <a:r>
              <a:rPr lang="es-CR" sz="1300" b="0" dirty="0">
                <a:effectLst/>
                <a:latin typeface="Arial Black" panose="020B0A04020102020204" pitchFamily="34" charset="0"/>
              </a:rPr>
              <a:t>Eritrea</a:t>
            </a:r>
            <a:br>
              <a:rPr lang="es-CR" sz="1300" b="0" dirty="0">
                <a:effectLst/>
                <a:latin typeface="Arial Black" panose="020B0A04020102020204" pitchFamily="34" charset="0"/>
              </a:rPr>
            </a:br>
            <a:r>
              <a:rPr lang="es-CR" sz="1300" b="0" dirty="0">
                <a:effectLst/>
                <a:latin typeface="Arial Black" panose="020B0A04020102020204" pitchFamily="34" charset="0"/>
              </a:rPr>
              <a:t>Eslovaquia</a:t>
            </a:r>
            <a:br>
              <a:rPr lang="es-CR" sz="1300" b="0" dirty="0">
                <a:effectLst/>
                <a:latin typeface="Arial Black" panose="020B0A04020102020204" pitchFamily="34" charset="0"/>
              </a:rPr>
            </a:br>
            <a:r>
              <a:rPr lang="es-CR" sz="1300" b="0" dirty="0">
                <a:effectLst/>
                <a:latin typeface="Arial Black" panose="020B0A04020102020204" pitchFamily="34" charset="0"/>
              </a:rPr>
              <a:t>Eslovenia</a:t>
            </a:r>
            <a:br>
              <a:rPr lang="es-CR" sz="1300" b="0" dirty="0">
                <a:effectLst/>
                <a:latin typeface="Arial Black" panose="020B0A04020102020204" pitchFamily="34" charset="0"/>
              </a:rPr>
            </a:br>
            <a:r>
              <a:rPr lang="es-CR" sz="1300" b="0" dirty="0">
                <a:effectLst/>
                <a:latin typeface="Arial Black" panose="020B0A04020102020204" pitchFamily="34" charset="0"/>
              </a:rPr>
              <a:t>España</a:t>
            </a:r>
            <a:br>
              <a:rPr lang="es-CR" sz="1300" b="0" dirty="0">
                <a:effectLst/>
                <a:latin typeface="Arial Black" panose="020B0A04020102020204" pitchFamily="34" charset="0"/>
              </a:rPr>
            </a:br>
            <a:r>
              <a:rPr lang="es-CR" sz="1300" b="0" dirty="0">
                <a:effectLst/>
                <a:latin typeface="Arial Black" panose="020B0A04020102020204" pitchFamily="34" charset="0"/>
              </a:rPr>
              <a:t>Estados Unidos</a:t>
            </a:r>
            <a:br>
              <a:rPr lang="es-CR" sz="1300" b="0" dirty="0">
                <a:effectLst/>
                <a:latin typeface="Arial Black" panose="020B0A04020102020204" pitchFamily="34" charset="0"/>
              </a:rPr>
            </a:br>
            <a:r>
              <a:rPr lang="es-CR" sz="1300" b="0" dirty="0">
                <a:effectLst/>
                <a:latin typeface="Arial Black" panose="020B0A04020102020204" pitchFamily="34" charset="0"/>
              </a:rPr>
              <a:t>Estonia</a:t>
            </a:r>
            <a:br>
              <a:rPr lang="es-CR" sz="1300" b="0" dirty="0">
                <a:effectLst/>
                <a:latin typeface="Arial Black" panose="020B0A04020102020204" pitchFamily="34" charset="0"/>
              </a:rPr>
            </a:br>
            <a:r>
              <a:rPr lang="es-CR" sz="1300" b="0" dirty="0">
                <a:effectLst/>
                <a:latin typeface="Arial Black" panose="020B0A04020102020204" pitchFamily="34" charset="0"/>
              </a:rPr>
              <a:t>Etiopía</a:t>
            </a:r>
            <a:br>
              <a:rPr lang="es-CR" sz="1300" b="0" dirty="0">
                <a:effectLst/>
                <a:latin typeface="Arial Black" panose="020B0A04020102020204" pitchFamily="34" charset="0"/>
              </a:rPr>
            </a:br>
            <a:r>
              <a:rPr lang="es-CR" sz="1300" b="0" dirty="0">
                <a:effectLst/>
                <a:latin typeface="Arial Black" panose="020B0A04020102020204" pitchFamily="34" charset="0"/>
              </a:rPr>
              <a:t>Filipinas</a:t>
            </a:r>
            <a:br>
              <a:rPr lang="es-CR" sz="1300" b="0" dirty="0">
                <a:effectLst/>
                <a:latin typeface="Arial Black" panose="020B0A04020102020204" pitchFamily="34" charset="0"/>
              </a:rPr>
            </a:br>
            <a:r>
              <a:rPr lang="es-CR" sz="1300" b="0" dirty="0">
                <a:effectLst/>
                <a:latin typeface="Arial Black" panose="020B0A04020102020204" pitchFamily="34" charset="0"/>
              </a:rPr>
              <a:t>Finlandia</a:t>
            </a:r>
            <a:br>
              <a:rPr lang="es-CR" sz="1300" b="0" dirty="0">
                <a:effectLst/>
                <a:latin typeface="Arial Black" panose="020B0A04020102020204" pitchFamily="34" charset="0"/>
              </a:rPr>
            </a:br>
            <a:r>
              <a:rPr lang="es-CR" sz="1300" b="0" dirty="0">
                <a:effectLst/>
                <a:latin typeface="Arial Black" panose="020B0A04020102020204" pitchFamily="34" charset="0"/>
              </a:rPr>
              <a:t>Fiyi</a:t>
            </a:r>
            <a:br>
              <a:rPr lang="es-CR" sz="1300" b="0" dirty="0">
                <a:effectLst/>
                <a:latin typeface="Arial Black" panose="020B0A04020102020204" pitchFamily="34" charset="0"/>
              </a:rPr>
            </a:br>
            <a:r>
              <a:rPr lang="es-CR" sz="1300" b="0" dirty="0">
                <a:effectLst/>
                <a:latin typeface="Arial Black" panose="020B0A04020102020204" pitchFamily="34" charset="0"/>
              </a:rPr>
              <a:t>Francia</a:t>
            </a:r>
            <a:br>
              <a:rPr lang="es-CR" sz="1300" b="0" dirty="0">
                <a:effectLst/>
                <a:latin typeface="Arial Black" panose="020B0A04020102020204" pitchFamily="34" charset="0"/>
              </a:rPr>
            </a:br>
            <a:r>
              <a:rPr lang="es-CR" sz="1300" b="0" dirty="0">
                <a:effectLst/>
                <a:latin typeface="Arial Black" panose="020B0A04020102020204" pitchFamily="34" charset="0"/>
              </a:rPr>
              <a:t>Gabón</a:t>
            </a:r>
            <a:br>
              <a:rPr lang="es-CR" sz="1300" b="0" dirty="0">
                <a:effectLst/>
                <a:latin typeface="Arial Black" panose="020B0A04020102020204" pitchFamily="34" charset="0"/>
              </a:rPr>
            </a:br>
            <a:r>
              <a:rPr lang="es-CR" sz="1300" b="0" dirty="0">
                <a:effectLst/>
                <a:latin typeface="Arial Black" panose="020B0A04020102020204" pitchFamily="34" charset="0"/>
              </a:rPr>
              <a:t>Gambia</a:t>
            </a:r>
            <a:br>
              <a:rPr lang="es-CR" sz="1300" b="0" dirty="0">
                <a:effectLst/>
                <a:latin typeface="Arial Black" panose="020B0A04020102020204" pitchFamily="34" charset="0"/>
              </a:rPr>
            </a:br>
            <a:r>
              <a:rPr lang="es-CR" sz="1300" b="0" dirty="0">
                <a:effectLst/>
                <a:latin typeface="Arial Black" panose="020B0A04020102020204" pitchFamily="34" charset="0"/>
              </a:rPr>
              <a:t>Georgia</a:t>
            </a:r>
            <a:r>
              <a:rPr lang="es-CR" sz="1300" b="0" i="1" dirty="0">
                <a:effectLst/>
                <a:latin typeface="Arial Black" panose="020B0A04020102020204" pitchFamily="34" charset="0"/>
              </a:rPr>
              <a:t/>
            </a:r>
            <a:br>
              <a:rPr lang="es-CR" sz="1300" b="0" i="1" dirty="0">
                <a:effectLst/>
                <a:latin typeface="Arial Black" panose="020B0A04020102020204" pitchFamily="34" charset="0"/>
              </a:rPr>
            </a:br>
            <a:r>
              <a:rPr lang="es-CR" sz="1300" b="0" dirty="0" smtClean="0">
                <a:effectLst/>
                <a:latin typeface="Arial Black" panose="020B0A04020102020204" pitchFamily="34" charset="0"/>
              </a:rPr>
              <a:t>Ghana</a:t>
            </a:r>
            <a:r>
              <a:rPr lang="es-CR" sz="1300" b="0" dirty="0">
                <a:effectLst/>
                <a:latin typeface="Arial Black" panose="020B0A04020102020204" pitchFamily="34" charset="0"/>
              </a:rPr>
              <a:t/>
            </a:r>
            <a:br>
              <a:rPr lang="es-CR" sz="1300" b="0" dirty="0">
                <a:effectLst/>
                <a:latin typeface="Arial Black" panose="020B0A04020102020204" pitchFamily="34" charset="0"/>
              </a:rPr>
            </a:br>
            <a:r>
              <a:rPr lang="es-CR" sz="1300" b="0" dirty="0">
                <a:effectLst/>
                <a:latin typeface="Arial Black" panose="020B0A04020102020204" pitchFamily="34" charset="0"/>
              </a:rPr>
              <a:t>Granada</a:t>
            </a:r>
            <a:br>
              <a:rPr lang="es-CR" sz="1300" b="0" dirty="0">
                <a:effectLst/>
                <a:latin typeface="Arial Black" panose="020B0A04020102020204" pitchFamily="34" charset="0"/>
              </a:rPr>
            </a:br>
            <a:r>
              <a:rPr lang="es-CR" sz="1300" b="0" dirty="0">
                <a:effectLst/>
                <a:latin typeface="Arial Black" panose="020B0A04020102020204" pitchFamily="34" charset="0"/>
              </a:rPr>
              <a:t>Grecia</a:t>
            </a:r>
            <a:br>
              <a:rPr lang="es-CR" sz="1300" b="0" dirty="0">
                <a:effectLst/>
                <a:latin typeface="Arial Black" panose="020B0A04020102020204" pitchFamily="34" charset="0"/>
              </a:rPr>
            </a:br>
            <a:r>
              <a:rPr lang="es-CR" sz="1300" b="0" dirty="0">
                <a:effectLst/>
                <a:latin typeface="Arial Black" panose="020B0A04020102020204" pitchFamily="34" charset="0"/>
              </a:rPr>
              <a:t>Guatemala</a:t>
            </a:r>
            <a:br>
              <a:rPr lang="es-CR" sz="1300" b="0" dirty="0">
                <a:effectLst/>
                <a:latin typeface="Arial Black" panose="020B0A04020102020204" pitchFamily="34" charset="0"/>
              </a:rPr>
            </a:br>
            <a:r>
              <a:rPr lang="es-CR" sz="1300" b="0" dirty="0">
                <a:effectLst/>
                <a:latin typeface="Arial Black" panose="020B0A04020102020204" pitchFamily="34" charset="0"/>
              </a:rPr>
              <a:t>Guayana</a:t>
            </a:r>
            <a:br>
              <a:rPr lang="es-CR" sz="1300" b="0" dirty="0">
                <a:effectLst/>
                <a:latin typeface="Arial Black" panose="020B0A04020102020204" pitchFamily="34" charset="0"/>
              </a:rPr>
            </a:br>
            <a:r>
              <a:rPr lang="es-CR" sz="1300" b="0" dirty="0">
                <a:effectLst/>
                <a:latin typeface="Arial Black" panose="020B0A04020102020204" pitchFamily="34" charset="0"/>
              </a:rPr>
              <a:t>Guinea</a:t>
            </a:r>
            <a:br>
              <a:rPr lang="es-CR" sz="1300" b="0" dirty="0">
                <a:effectLst/>
                <a:latin typeface="Arial Black" panose="020B0A04020102020204" pitchFamily="34" charset="0"/>
              </a:rPr>
            </a:br>
            <a:r>
              <a:rPr lang="es-CR" sz="1300" b="0" dirty="0">
                <a:effectLst/>
                <a:latin typeface="Arial Black" panose="020B0A04020102020204" pitchFamily="34" charset="0"/>
              </a:rPr>
              <a:t>Guinea ecuatorial</a:t>
            </a:r>
            <a:br>
              <a:rPr lang="es-CR" sz="1300" b="0" dirty="0">
                <a:effectLst/>
                <a:latin typeface="Arial Black" panose="020B0A04020102020204" pitchFamily="34" charset="0"/>
              </a:rPr>
            </a:br>
            <a:r>
              <a:rPr lang="es-CR" sz="1300" b="0" dirty="0">
                <a:effectLst/>
                <a:latin typeface="Arial Black" panose="020B0A04020102020204" pitchFamily="34" charset="0"/>
              </a:rPr>
              <a:t>Guinea-Bisáu</a:t>
            </a:r>
            <a:br>
              <a:rPr lang="es-CR" sz="1300" b="0" dirty="0">
                <a:effectLst/>
                <a:latin typeface="Arial Black" panose="020B0A04020102020204" pitchFamily="34" charset="0"/>
              </a:rPr>
            </a:br>
            <a:r>
              <a:rPr lang="es-CR" sz="1300" b="0" dirty="0">
                <a:effectLst/>
                <a:latin typeface="Arial Black" panose="020B0A04020102020204" pitchFamily="34" charset="0"/>
              </a:rPr>
              <a:t>Haití</a:t>
            </a:r>
            <a:br>
              <a:rPr lang="es-CR" sz="1300" b="0" dirty="0">
                <a:effectLst/>
                <a:latin typeface="Arial Black" panose="020B0A04020102020204" pitchFamily="34" charset="0"/>
              </a:rPr>
            </a:br>
            <a:r>
              <a:rPr lang="es-CR" sz="1300" b="0" dirty="0">
                <a:effectLst/>
                <a:latin typeface="Arial Black" panose="020B0A04020102020204" pitchFamily="34" charset="0"/>
              </a:rPr>
              <a:t>Honduras</a:t>
            </a:r>
            <a:br>
              <a:rPr lang="es-CR" sz="1300" b="0" dirty="0">
                <a:effectLst/>
                <a:latin typeface="Arial Black" panose="020B0A04020102020204" pitchFamily="34" charset="0"/>
              </a:rPr>
            </a:br>
            <a:r>
              <a:rPr lang="es-CR" sz="1300" b="0" dirty="0">
                <a:effectLst/>
                <a:latin typeface="Arial Black" panose="020B0A04020102020204" pitchFamily="34" charset="0"/>
              </a:rPr>
              <a:t>Hungría</a:t>
            </a:r>
            <a:br>
              <a:rPr lang="es-CR" sz="1300" b="0" dirty="0">
                <a:effectLst/>
                <a:latin typeface="Arial Black" panose="020B0A04020102020204" pitchFamily="34" charset="0"/>
              </a:rPr>
            </a:br>
            <a:r>
              <a:rPr lang="es-CR" sz="1300" b="0" dirty="0">
                <a:effectLst/>
                <a:latin typeface="Arial Black" panose="020B0A04020102020204" pitchFamily="34" charset="0"/>
              </a:rPr>
              <a:t>India</a:t>
            </a:r>
            <a:br>
              <a:rPr lang="es-CR" sz="1300" b="0" dirty="0">
                <a:effectLst/>
                <a:latin typeface="Arial Black" panose="020B0A04020102020204" pitchFamily="34" charset="0"/>
              </a:rPr>
            </a:br>
            <a:r>
              <a:rPr lang="es-CR" sz="1300" b="0" dirty="0">
                <a:effectLst/>
                <a:latin typeface="Arial Black" panose="020B0A04020102020204" pitchFamily="34" charset="0"/>
              </a:rPr>
              <a:t>Indonesia</a:t>
            </a:r>
            <a:br>
              <a:rPr lang="es-CR" sz="1300" b="0" dirty="0">
                <a:effectLst/>
                <a:latin typeface="Arial Black" panose="020B0A04020102020204" pitchFamily="34" charset="0"/>
              </a:rPr>
            </a:br>
            <a:r>
              <a:rPr lang="es-CR" sz="1300" b="0" dirty="0">
                <a:effectLst/>
                <a:latin typeface="Arial Black" panose="020B0A04020102020204" pitchFamily="34" charset="0"/>
              </a:rPr>
              <a:t>Irak</a:t>
            </a:r>
            <a:br>
              <a:rPr lang="es-CR" sz="1300" b="0" dirty="0">
                <a:effectLst/>
                <a:latin typeface="Arial Black" panose="020B0A04020102020204" pitchFamily="34" charset="0"/>
              </a:rPr>
            </a:br>
            <a:r>
              <a:rPr lang="es-CR" sz="1300" b="0" dirty="0">
                <a:effectLst/>
                <a:latin typeface="Arial Black" panose="020B0A04020102020204" pitchFamily="34" charset="0"/>
              </a:rPr>
              <a:t>Irán</a:t>
            </a:r>
            <a:br>
              <a:rPr lang="es-CR" sz="1300" b="0" dirty="0">
                <a:effectLst/>
                <a:latin typeface="Arial Black" panose="020B0A04020102020204" pitchFamily="34" charset="0"/>
              </a:rPr>
            </a:br>
            <a:r>
              <a:rPr lang="es-CR" sz="1300" b="0" dirty="0">
                <a:effectLst/>
                <a:latin typeface="Arial Black" panose="020B0A04020102020204" pitchFamily="34" charset="0"/>
              </a:rPr>
              <a:t>Irlanda</a:t>
            </a:r>
            <a:br>
              <a:rPr lang="es-CR" sz="1300" b="0" dirty="0">
                <a:effectLst/>
                <a:latin typeface="Arial Black" panose="020B0A04020102020204" pitchFamily="34" charset="0"/>
              </a:rPr>
            </a:br>
            <a:r>
              <a:rPr lang="es-CR" sz="1300" b="0" dirty="0">
                <a:effectLst/>
                <a:latin typeface="Arial Black" panose="020B0A04020102020204" pitchFamily="34" charset="0"/>
              </a:rPr>
              <a:t>Islandia</a:t>
            </a:r>
            <a:br>
              <a:rPr lang="es-CR" sz="1300" b="0" dirty="0">
                <a:effectLst/>
                <a:latin typeface="Arial Black" panose="020B0A04020102020204" pitchFamily="34" charset="0"/>
              </a:rPr>
            </a:br>
            <a:r>
              <a:rPr lang="es-CR" sz="1300" b="0" dirty="0">
                <a:effectLst/>
                <a:latin typeface="Arial Black" panose="020B0A04020102020204" pitchFamily="34" charset="0"/>
              </a:rPr>
              <a:t>Islas Marshall</a:t>
            </a:r>
            <a:br>
              <a:rPr lang="es-CR" sz="1300" b="0" dirty="0">
                <a:effectLst/>
                <a:latin typeface="Arial Black" panose="020B0A04020102020204" pitchFamily="34" charset="0"/>
              </a:rPr>
            </a:br>
            <a:r>
              <a:rPr lang="es-CR" sz="1300" b="0" dirty="0">
                <a:effectLst/>
                <a:latin typeface="Arial Black" panose="020B0A04020102020204" pitchFamily="34" charset="0"/>
              </a:rPr>
              <a:t>Islas Salomón</a:t>
            </a:r>
            <a:br>
              <a:rPr lang="es-CR" sz="1300" b="0" dirty="0">
                <a:effectLst/>
                <a:latin typeface="Arial Black" panose="020B0A04020102020204" pitchFamily="34" charset="0"/>
              </a:rPr>
            </a:br>
            <a:r>
              <a:rPr lang="es-CR" sz="1300" b="0" dirty="0">
                <a:effectLst/>
                <a:latin typeface="Arial Black" panose="020B0A04020102020204" pitchFamily="34" charset="0"/>
              </a:rPr>
              <a:t>Israel</a:t>
            </a:r>
            <a:br>
              <a:rPr lang="es-CR" sz="1300" b="0" dirty="0">
                <a:effectLst/>
                <a:latin typeface="Arial Black" panose="020B0A04020102020204" pitchFamily="34" charset="0"/>
              </a:rPr>
            </a:br>
            <a:r>
              <a:rPr lang="es-CR" sz="1300" b="0" dirty="0">
                <a:effectLst/>
                <a:latin typeface="Arial Black" panose="020B0A04020102020204" pitchFamily="34" charset="0"/>
              </a:rPr>
              <a:t>Italia</a:t>
            </a:r>
            <a:br>
              <a:rPr lang="es-CR" sz="1300" b="0" dirty="0">
                <a:effectLst/>
                <a:latin typeface="Arial Black" panose="020B0A04020102020204" pitchFamily="34" charset="0"/>
              </a:rPr>
            </a:br>
            <a:r>
              <a:rPr lang="es-CR" sz="1300" b="0" dirty="0">
                <a:effectLst/>
                <a:latin typeface="Arial Black" panose="020B0A04020102020204" pitchFamily="34" charset="0"/>
              </a:rPr>
              <a:t>Jamaica</a:t>
            </a:r>
            <a:br>
              <a:rPr lang="es-CR" sz="1300" b="0" dirty="0">
                <a:effectLst/>
                <a:latin typeface="Arial Black" panose="020B0A04020102020204" pitchFamily="34" charset="0"/>
              </a:rPr>
            </a:br>
            <a:r>
              <a:rPr lang="es-CR" sz="1300" b="0" dirty="0">
                <a:effectLst/>
                <a:latin typeface="Arial Black" panose="020B0A04020102020204" pitchFamily="34" charset="0"/>
              </a:rPr>
              <a:t>Japón</a:t>
            </a:r>
            <a:br>
              <a:rPr lang="es-CR" sz="1300" b="0" dirty="0">
                <a:effectLst/>
                <a:latin typeface="Arial Black" panose="020B0A04020102020204" pitchFamily="34" charset="0"/>
              </a:rPr>
            </a:br>
            <a:r>
              <a:rPr lang="es-CR" sz="1300" b="0" dirty="0">
                <a:effectLst/>
                <a:latin typeface="Arial Black" panose="020B0A04020102020204" pitchFamily="34" charset="0"/>
              </a:rPr>
              <a:t>Jordania</a:t>
            </a:r>
            <a:br>
              <a:rPr lang="es-CR" sz="1300" b="0" dirty="0">
                <a:effectLst/>
                <a:latin typeface="Arial Black" panose="020B0A04020102020204" pitchFamily="34" charset="0"/>
              </a:rPr>
            </a:br>
            <a:r>
              <a:rPr lang="es-CR" sz="1300" b="0" dirty="0">
                <a:effectLst/>
                <a:latin typeface="Arial Black" panose="020B0A04020102020204" pitchFamily="34" charset="0"/>
              </a:rPr>
              <a:t>Kazajistán</a:t>
            </a:r>
            <a:br>
              <a:rPr lang="es-CR" sz="1300" b="0" dirty="0">
                <a:effectLst/>
                <a:latin typeface="Arial Black" panose="020B0A04020102020204" pitchFamily="34" charset="0"/>
              </a:rPr>
            </a:br>
            <a:r>
              <a:rPr lang="es-CR" sz="1300" b="0" dirty="0">
                <a:effectLst/>
                <a:latin typeface="Arial Black" panose="020B0A04020102020204" pitchFamily="34" charset="0"/>
              </a:rPr>
              <a:t>Kenia</a:t>
            </a:r>
            <a:br>
              <a:rPr lang="es-CR" sz="1300" b="0" dirty="0">
                <a:effectLst/>
                <a:latin typeface="Arial Black" panose="020B0A04020102020204" pitchFamily="34" charset="0"/>
              </a:rPr>
            </a:br>
            <a:r>
              <a:rPr lang="es-CR" sz="1300" b="0" dirty="0">
                <a:effectLst/>
                <a:latin typeface="Arial Black" panose="020B0A04020102020204" pitchFamily="34" charset="0"/>
              </a:rPr>
              <a:t>Kirguistán</a:t>
            </a:r>
            <a:br>
              <a:rPr lang="es-CR" sz="1300" b="0" dirty="0">
                <a:effectLst/>
                <a:latin typeface="Arial Black" panose="020B0A04020102020204" pitchFamily="34" charset="0"/>
              </a:rPr>
            </a:br>
            <a:r>
              <a:rPr lang="es-CR" sz="1300" b="0" dirty="0">
                <a:effectLst/>
                <a:latin typeface="Arial Black" panose="020B0A04020102020204" pitchFamily="34" charset="0"/>
              </a:rPr>
              <a:t>Kiribati</a:t>
            </a:r>
          </a:p>
        </p:txBody>
      </p:sp>
    </p:spTree>
    <p:extLst>
      <p:ext uri="{BB962C8B-B14F-4D97-AF65-F5344CB8AC3E}">
        <p14:creationId xmlns:p14="http://schemas.microsoft.com/office/powerpoint/2010/main" val="4173877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7240" y="0"/>
            <a:ext cx="8964488" cy="6525344"/>
          </a:xfrm>
        </p:spPr>
        <p:txBody>
          <a:bodyPr numCol="3"/>
          <a:lstStyle/>
          <a:p>
            <a:pPr algn="l"/>
            <a:r>
              <a:rPr lang="es-CR" sz="1300" b="0" dirty="0">
                <a:effectLst/>
                <a:latin typeface="Arial Black" panose="020B0A04020102020204" pitchFamily="34" charset="0"/>
              </a:rPr>
              <a:t>Kuwait</a:t>
            </a:r>
            <a:br>
              <a:rPr lang="es-CR" sz="1300" b="0" dirty="0">
                <a:effectLst/>
                <a:latin typeface="Arial Black" panose="020B0A04020102020204" pitchFamily="34" charset="0"/>
              </a:rPr>
            </a:br>
            <a:r>
              <a:rPr lang="es-CR" sz="1300" b="0" dirty="0">
                <a:effectLst/>
                <a:latin typeface="Arial Black" panose="020B0A04020102020204" pitchFamily="34" charset="0"/>
              </a:rPr>
              <a:t>Laos</a:t>
            </a:r>
            <a:br>
              <a:rPr lang="es-CR" sz="1300" b="0" dirty="0">
                <a:effectLst/>
                <a:latin typeface="Arial Black" panose="020B0A04020102020204" pitchFamily="34" charset="0"/>
              </a:rPr>
            </a:br>
            <a:r>
              <a:rPr lang="es-CR" sz="1300" b="0" dirty="0">
                <a:effectLst/>
                <a:latin typeface="Arial Black" panose="020B0A04020102020204" pitchFamily="34" charset="0"/>
              </a:rPr>
              <a:t>Lesoto</a:t>
            </a:r>
            <a:br>
              <a:rPr lang="es-CR" sz="1300" b="0" dirty="0">
                <a:effectLst/>
                <a:latin typeface="Arial Black" panose="020B0A04020102020204" pitchFamily="34" charset="0"/>
              </a:rPr>
            </a:br>
            <a:r>
              <a:rPr lang="es-CR" sz="1300" b="0" dirty="0">
                <a:effectLst/>
                <a:latin typeface="Arial Black" panose="020B0A04020102020204" pitchFamily="34" charset="0"/>
              </a:rPr>
              <a:t>Letonia</a:t>
            </a:r>
            <a:br>
              <a:rPr lang="es-CR" sz="1300" b="0" dirty="0">
                <a:effectLst/>
                <a:latin typeface="Arial Black" panose="020B0A04020102020204" pitchFamily="34" charset="0"/>
              </a:rPr>
            </a:br>
            <a:r>
              <a:rPr lang="es-CR" sz="1300" b="0" dirty="0">
                <a:effectLst/>
                <a:latin typeface="Arial Black" panose="020B0A04020102020204" pitchFamily="34" charset="0"/>
              </a:rPr>
              <a:t>Líbano</a:t>
            </a:r>
            <a:br>
              <a:rPr lang="es-CR" sz="1300" b="0" dirty="0">
                <a:effectLst/>
                <a:latin typeface="Arial Black" panose="020B0A04020102020204" pitchFamily="34" charset="0"/>
              </a:rPr>
            </a:br>
            <a:r>
              <a:rPr lang="es-CR" sz="1300" b="0" dirty="0">
                <a:effectLst/>
                <a:latin typeface="Arial Black" panose="020B0A04020102020204" pitchFamily="34" charset="0"/>
              </a:rPr>
              <a:t>Liberia</a:t>
            </a:r>
            <a:br>
              <a:rPr lang="es-CR" sz="1300" b="0" dirty="0">
                <a:effectLst/>
                <a:latin typeface="Arial Black" panose="020B0A04020102020204" pitchFamily="34" charset="0"/>
              </a:rPr>
            </a:br>
            <a:r>
              <a:rPr lang="es-CR" sz="1300" b="0" dirty="0">
                <a:effectLst/>
                <a:latin typeface="Arial Black" panose="020B0A04020102020204" pitchFamily="34" charset="0"/>
              </a:rPr>
              <a:t>Libia</a:t>
            </a:r>
            <a:br>
              <a:rPr lang="es-CR" sz="1300" b="0" dirty="0">
                <a:effectLst/>
                <a:latin typeface="Arial Black" panose="020B0A04020102020204" pitchFamily="34" charset="0"/>
              </a:rPr>
            </a:br>
            <a:r>
              <a:rPr lang="es-CR" sz="1300" b="0" dirty="0">
                <a:effectLst/>
                <a:latin typeface="Arial Black" panose="020B0A04020102020204" pitchFamily="34" charset="0"/>
              </a:rPr>
              <a:t>Liechtenstein</a:t>
            </a:r>
            <a:br>
              <a:rPr lang="es-CR" sz="1300" b="0" dirty="0">
                <a:effectLst/>
                <a:latin typeface="Arial Black" panose="020B0A04020102020204" pitchFamily="34" charset="0"/>
              </a:rPr>
            </a:br>
            <a:r>
              <a:rPr lang="es-CR" sz="1300" b="0" dirty="0">
                <a:effectLst/>
                <a:latin typeface="Arial Black" panose="020B0A04020102020204" pitchFamily="34" charset="0"/>
              </a:rPr>
              <a:t>Lituania</a:t>
            </a:r>
            <a:br>
              <a:rPr lang="es-CR" sz="1300" b="0" dirty="0">
                <a:effectLst/>
                <a:latin typeface="Arial Black" panose="020B0A04020102020204" pitchFamily="34" charset="0"/>
              </a:rPr>
            </a:br>
            <a:r>
              <a:rPr lang="es-CR" sz="1300" b="0" dirty="0">
                <a:effectLst/>
                <a:latin typeface="Arial Black" panose="020B0A04020102020204" pitchFamily="34" charset="0"/>
              </a:rPr>
              <a:t>Luxemburgo</a:t>
            </a:r>
            <a:br>
              <a:rPr lang="es-CR" sz="1300" b="0" dirty="0">
                <a:effectLst/>
                <a:latin typeface="Arial Black" panose="020B0A04020102020204" pitchFamily="34" charset="0"/>
              </a:rPr>
            </a:br>
            <a:r>
              <a:rPr lang="es-CR" sz="1300" b="0" dirty="0">
                <a:effectLst/>
                <a:latin typeface="Arial Black" panose="020B0A04020102020204" pitchFamily="34" charset="0"/>
              </a:rPr>
              <a:t>Madagascar</a:t>
            </a:r>
            <a:br>
              <a:rPr lang="es-CR" sz="1300" b="0" dirty="0">
                <a:effectLst/>
                <a:latin typeface="Arial Black" panose="020B0A04020102020204" pitchFamily="34" charset="0"/>
              </a:rPr>
            </a:br>
            <a:r>
              <a:rPr lang="es-CR" sz="1300" b="0" dirty="0">
                <a:effectLst/>
                <a:latin typeface="Arial Black" panose="020B0A04020102020204" pitchFamily="34" charset="0"/>
              </a:rPr>
              <a:t>Malasia</a:t>
            </a:r>
            <a:br>
              <a:rPr lang="es-CR" sz="1300" b="0" dirty="0">
                <a:effectLst/>
                <a:latin typeface="Arial Black" panose="020B0A04020102020204" pitchFamily="34" charset="0"/>
              </a:rPr>
            </a:br>
            <a:r>
              <a:rPr lang="es-CR" sz="1300" b="0" dirty="0">
                <a:effectLst/>
                <a:latin typeface="Arial Black" panose="020B0A04020102020204" pitchFamily="34" charset="0"/>
              </a:rPr>
              <a:t>Malaui</a:t>
            </a:r>
            <a:br>
              <a:rPr lang="es-CR" sz="1300" b="0" dirty="0">
                <a:effectLst/>
                <a:latin typeface="Arial Black" panose="020B0A04020102020204" pitchFamily="34" charset="0"/>
              </a:rPr>
            </a:br>
            <a:r>
              <a:rPr lang="es-CR" sz="1300" b="0" dirty="0">
                <a:effectLst/>
                <a:latin typeface="Arial Black" panose="020B0A04020102020204" pitchFamily="34" charset="0"/>
              </a:rPr>
              <a:t>Maldivas</a:t>
            </a:r>
            <a:br>
              <a:rPr lang="es-CR" sz="1300" b="0" dirty="0">
                <a:effectLst/>
                <a:latin typeface="Arial Black" panose="020B0A04020102020204" pitchFamily="34" charset="0"/>
              </a:rPr>
            </a:br>
            <a:r>
              <a:rPr lang="es-CR" sz="1300" b="0" dirty="0">
                <a:effectLst/>
                <a:latin typeface="Arial Black" panose="020B0A04020102020204" pitchFamily="34" charset="0"/>
              </a:rPr>
              <a:t>Malí</a:t>
            </a:r>
            <a:br>
              <a:rPr lang="es-CR" sz="1300" b="0" dirty="0">
                <a:effectLst/>
                <a:latin typeface="Arial Black" panose="020B0A04020102020204" pitchFamily="34" charset="0"/>
              </a:rPr>
            </a:br>
            <a:r>
              <a:rPr lang="es-CR" sz="1300" b="0" dirty="0">
                <a:effectLst/>
                <a:latin typeface="Arial Black" panose="020B0A04020102020204" pitchFamily="34" charset="0"/>
              </a:rPr>
              <a:t>Malta</a:t>
            </a:r>
            <a:br>
              <a:rPr lang="es-CR" sz="1300" b="0" dirty="0">
                <a:effectLst/>
                <a:latin typeface="Arial Black" panose="020B0A04020102020204" pitchFamily="34" charset="0"/>
              </a:rPr>
            </a:br>
            <a:r>
              <a:rPr lang="es-CR" sz="1300" b="0" dirty="0">
                <a:effectLst/>
                <a:latin typeface="Arial Black" panose="020B0A04020102020204" pitchFamily="34" charset="0"/>
              </a:rPr>
              <a:t>Marruecos</a:t>
            </a:r>
            <a:br>
              <a:rPr lang="es-CR" sz="1300" b="0" dirty="0">
                <a:effectLst/>
                <a:latin typeface="Arial Black" panose="020B0A04020102020204" pitchFamily="34" charset="0"/>
              </a:rPr>
            </a:br>
            <a:r>
              <a:rPr lang="es-CR" sz="1300" b="0" dirty="0">
                <a:effectLst/>
                <a:latin typeface="Arial Black" panose="020B0A04020102020204" pitchFamily="34" charset="0"/>
              </a:rPr>
              <a:t>Mauricio</a:t>
            </a:r>
            <a:br>
              <a:rPr lang="es-CR" sz="1300" b="0" dirty="0">
                <a:effectLst/>
                <a:latin typeface="Arial Black" panose="020B0A04020102020204" pitchFamily="34" charset="0"/>
              </a:rPr>
            </a:br>
            <a:r>
              <a:rPr lang="es-CR" sz="1300" b="0" dirty="0">
                <a:effectLst/>
                <a:latin typeface="Arial Black" panose="020B0A04020102020204" pitchFamily="34" charset="0"/>
              </a:rPr>
              <a:t>Mauritania</a:t>
            </a:r>
            <a:br>
              <a:rPr lang="es-CR" sz="1300" b="0" dirty="0">
                <a:effectLst/>
                <a:latin typeface="Arial Black" panose="020B0A04020102020204" pitchFamily="34" charset="0"/>
              </a:rPr>
            </a:br>
            <a:r>
              <a:rPr lang="es-CR" sz="1300" b="0" dirty="0">
                <a:effectLst/>
                <a:latin typeface="Arial Black" panose="020B0A04020102020204" pitchFamily="34" charset="0"/>
              </a:rPr>
              <a:t>México</a:t>
            </a:r>
            <a:br>
              <a:rPr lang="es-CR" sz="1300" b="0" dirty="0">
                <a:effectLst/>
                <a:latin typeface="Arial Black" panose="020B0A04020102020204" pitchFamily="34" charset="0"/>
              </a:rPr>
            </a:br>
            <a:r>
              <a:rPr lang="es-CR" sz="1300" b="0" dirty="0">
                <a:effectLst/>
                <a:latin typeface="Arial Black" panose="020B0A04020102020204" pitchFamily="34" charset="0"/>
              </a:rPr>
              <a:t>Micronesia</a:t>
            </a:r>
            <a:br>
              <a:rPr lang="es-CR" sz="1300" b="0" dirty="0">
                <a:effectLst/>
                <a:latin typeface="Arial Black" panose="020B0A04020102020204" pitchFamily="34" charset="0"/>
              </a:rPr>
            </a:br>
            <a:r>
              <a:rPr lang="es-CR" sz="1300" b="0" dirty="0">
                <a:effectLst/>
                <a:latin typeface="Arial Black" panose="020B0A04020102020204" pitchFamily="34" charset="0"/>
              </a:rPr>
              <a:t>Moldavia</a:t>
            </a:r>
            <a:br>
              <a:rPr lang="es-CR" sz="1300" b="0" dirty="0">
                <a:effectLst/>
                <a:latin typeface="Arial Black" panose="020B0A04020102020204" pitchFamily="34" charset="0"/>
              </a:rPr>
            </a:br>
            <a:r>
              <a:rPr lang="es-CR" sz="1300" b="0" dirty="0">
                <a:effectLst/>
                <a:latin typeface="Arial Black" panose="020B0A04020102020204" pitchFamily="34" charset="0"/>
              </a:rPr>
              <a:t>Mónaco</a:t>
            </a:r>
            <a:br>
              <a:rPr lang="es-CR" sz="1300" b="0" dirty="0">
                <a:effectLst/>
                <a:latin typeface="Arial Black" panose="020B0A04020102020204" pitchFamily="34" charset="0"/>
              </a:rPr>
            </a:br>
            <a:r>
              <a:rPr lang="es-CR" sz="1300" b="0" dirty="0">
                <a:effectLst/>
                <a:latin typeface="Arial Black" panose="020B0A04020102020204" pitchFamily="34" charset="0"/>
              </a:rPr>
              <a:t>Mongolia</a:t>
            </a:r>
            <a:br>
              <a:rPr lang="es-CR" sz="1300" b="0" dirty="0">
                <a:effectLst/>
                <a:latin typeface="Arial Black" panose="020B0A04020102020204" pitchFamily="34" charset="0"/>
              </a:rPr>
            </a:br>
            <a:r>
              <a:rPr lang="es-CR" sz="1300" b="0" dirty="0">
                <a:effectLst/>
                <a:latin typeface="Arial Black" panose="020B0A04020102020204" pitchFamily="34" charset="0"/>
              </a:rPr>
              <a:t>Montenegro</a:t>
            </a:r>
            <a:br>
              <a:rPr lang="es-CR" sz="1300" b="0" dirty="0">
                <a:effectLst/>
                <a:latin typeface="Arial Black" panose="020B0A04020102020204" pitchFamily="34" charset="0"/>
              </a:rPr>
            </a:br>
            <a:r>
              <a:rPr lang="es-CR" sz="1300" b="0" dirty="0">
                <a:effectLst/>
                <a:latin typeface="Arial Black" panose="020B0A04020102020204" pitchFamily="34" charset="0"/>
              </a:rPr>
              <a:t>Mozambique</a:t>
            </a:r>
            <a:br>
              <a:rPr lang="es-CR" sz="1300" b="0" dirty="0">
                <a:effectLst/>
                <a:latin typeface="Arial Black" panose="020B0A04020102020204" pitchFamily="34" charset="0"/>
              </a:rPr>
            </a:br>
            <a:r>
              <a:rPr lang="es-CR" sz="1300" b="0" dirty="0">
                <a:effectLst/>
                <a:latin typeface="Arial Black" panose="020B0A04020102020204" pitchFamily="34" charset="0"/>
              </a:rPr>
              <a:t>Namibia</a:t>
            </a:r>
            <a:br>
              <a:rPr lang="es-CR" sz="1300" b="0" dirty="0">
                <a:effectLst/>
                <a:latin typeface="Arial Black" panose="020B0A04020102020204" pitchFamily="34" charset="0"/>
              </a:rPr>
            </a:br>
            <a:r>
              <a:rPr lang="es-CR" sz="1300" b="0" dirty="0">
                <a:effectLst/>
                <a:latin typeface="Arial Black" panose="020B0A04020102020204" pitchFamily="34" charset="0"/>
              </a:rPr>
              <a:t>Nauru</a:t>
            </a:r>
            <a:br>
              <a:rPr lang="es-CR" sz="1300" b="0" dirty="0">
                <a:effectLst/>
                <a:latin typeface="Arial Black" panose="020B0A04020102020204" pitchFamily="34" charset="0"/>
              </a:rPr>
            </a:br>
            <a:r>
              <a:rPr lang="es-CR" sz="1300" b="0" dirty="0">
                <a:effectLst/>
                <a:latin typeface="Arial Black" panose="020B0A04020102020204" pitchFamily="34" charset="0"/>
              </a:rPr>
              <a:t>Nepal</a:t>
            </a:r>
            <a:br>
              <a:rPr lang="es-CR" sz="1300" b="0" dirty="0">
                <a:effectLst/>
                <a:latin typeface="Arial Black" panose="020B0A04020102020204" pitchFamily="34" charset="0"/>
              </a:rPr>
            </a:br>
            <a:r>
              <a:rPr lang="es-CR" sz="1300" b="0" dirty="0">
                <a:effectLst/>
                <a:latin typeface="Arial Black" panose="020B0A04020102020204" pitchFamily="34" charset="0"/>
              </a:rPr>
              <a:t>Nicaragua</a:t>
            </a:r>
            <a:br>
              <a:rPr lang="es-CR" sz="1300" b="0" dirty="0">
                <a:effectLst/>
                <a:latin typeface="Arial Black" panose="020B0A04020102020204" pitchFamily="34" charset="0"/>
              </a:rPr>
            </a:br>
            <a:r>
              <a:rPr lang="es-CR" sz="1300" b="0" dirty="0">
                <a:effectLst/>
                <a:latin typeface="Arial Black" panose="020B0A04020102020204" pitchFamily="34" charset="0"/>
              </a:rPr>
              <a:t>Níger</a:t>
            </a:r>
            <a:br>
              <a:rPr lang="es-CR" sz="1300" b="0" dirty="0">
                <a:effectLst/>
                <a:latin typeface="Arial Black" panose="020B0A04020102020204" pitchFamily="34" charset="0"/>
              </a:rPr>
            </a:br>
            <a:r>
              <a:rPr lang="es-CR" sz="1300" b="0" dirty="0">
                <a:effectLst/>
                <a:latin typeface="Arial Black" panose="020B0A04020102020204" pitchFamily="34" charset="0"/>
              </a:rPr>
              <a:t>Nigeria</a:t>
            </a:r>
            <a:br>
              <a:rPr lang="es-CR" sz="1300" b="0" dirty="0">
                <a:effectLst/>
                <a:latin typeface="Arial Black" panose="020B0A04020102020204" pitchFamily="34" charset="0"/>
              </a:rPr>
            </a:br>
            <a:r>
              <a:rPr lang="es-CR" sz="1300" b="0" dirty="0">
                <a:effectLst/>
                <a:latin typeface="Arial Black" panose="020B0A04020102020204" pitchFamily="34" charset="0"/>
              </a:rPr>
              <a:t>Noruega</a:t>
            </a:r>
            <a:br>
              <a:rPr lang="es-CR" sz="1300" b="0" dirty="0">
                <a:effectLst/>
                <a:latin typeface="Arial Black" panose="020B0A04020102020204" pitchFamily="34" charset="0"/>
              </a:rPr>
            </a:br>
            <a:r>
              <a:rPr lang="es-CR" sz="1300" b="0" dirty="0">
                <a:effectLst/>
                <a:latin typeface="Arial Black" panose="020B0A04020102020204" pitchFamily="34" charset="0"/>
              </a:rPr>
              <a:t>Nueva Zelanda</a:t>
            </a:r>
            <a:br>
              <a:rPr lang="es-CR" sz="1300" b="0" dirty="0">
                <a:effectLst/>
                <a:latin typeface="Arial Black" panose="020B0A04020102020204" pitchFamily="34" charset="0"/>
              </a:rPr>
            </a:br>
            <a:r>
              <a:rPr lang="es-CR" sz="1300" b="0" dirty="0">
                <a:effectLst/>
                <a:latin typeface="Arial Black" panose="020B0A04020102020204" pitchFamily="34" charset="0"/>
              </a:rPr>
              <a:t>Omán</a:t>
            </a:r>
            <a:br>
              <a:rPr lang="es-CR" sz="1300" b="0" dirty="0">
                <a:effectLst/>
                <a:latin typeface="Arial Black" panose="020B0A04020102020204" pitchFamily="34" charset="0"/>
              </a:rPr>
            </a:br>
            <a:r>
              <a:rPr lang="es-CR" sz="1300" b="0" dirty="0">
                <a:effectLst/>
                <a:latin typeface="Arial Black" panose="020B0A04020102020204" pitchFamily="34" charset="0"/>
              </a:rPr>
              <a:t>Países Bajos</a:t>
            </a:r>
            <a:br>
              <a:rPr lang="es-CR" sz="1300" b="0" dirty="0">
                <a:effectLst/>
                <a:latin typeface="Arial Black" panose="020B0A04020102020204" pitchFamily="34" charset="0"/>
              </a:rPr>
            </a:br>
            <a:r>
              <a:rPr lang="es-CR" sz="1300" b="0" dirty="0">
                <a:effectLst/>
                <a:latin typeface="Arial Black" panose="020B0A04020102020204" pitchFamily="34" charset="0"/>
              </a:rPr>
              <a:t>Pakistán</a:t>
            </a:r>
            <a:br>
              <a:rPr lang="es-CR" sz="1300" b="0" dirty="0">
                <a:effectLst/>
                <a:latin typeface="Arial Black" panose="020B0A04020102020204" pitchFamily="34" charset="0"/>
              </a:rPr>
            </a:br>
            <a:r>
              <a:rPr lang="es-CR" sz="1300" b="0" dirty="0">
                <a:effectLst/>
                <a:latin typeface="Arial Black" panose="020B0A04020102020204" pitchFamily="34" charset="0"/>
              </a:rPr>
              <a:t>Palaos</a:t>
            </a:r>
            <a:br>
              <a:rPr lang="es-CR" sz="1300" b="0" dirty="0">
                <a:effectLst/>
                <a:latin typeface="Arial Black" panose="020B0A04020102020204" pitchFamily="34" charset="0"/>
              </a:rPr>
            </a:br>
            <a:r>
              <a:rPr lang="es-CR" sz="1300" b="0" dirty="0">
                <a:effectLst/>
                <a:latin typeface="Arial Black" panose="020B0A04020102020204" pitchFamily="34" charset="0"/>
              </a:rPr>
              <a:t>Panamá</a:t>
            </a:r>
            <a:br>
              <a:rPr lang="es-CR" sz="1300" b="0" dirty="0">
                <a:effectLst/>
                <a:latin typeface="Arial Black" panose="020B0A04020102020204" pitchFamily="34" charset="0"/>
              </a:rPr>
            </a:br>
            <a:r>
              <a:rPr lang="es-CR" sz="1300" b="0" dirty="0">
                <a:effectLst/>
                <a:latin typeface="Arial Black" panose="020B0A04020102020204" pitchFamily="34" charset="0"/>
              </a:rPr>
              <a:t>Papúa Nueva Guinea</a:t>
            </a:r>
            <a:br>
              <a:rPr lang="es-CR" sz="1300" b="0" dirty="0">
                <a:effectLst/>
                <a:latin typeface="Arial Black" panose="020B0A04020102020204" pitchFamily="34" charset="0"/>
              </a:rPr>
            </a:br>
            <a:r>
              <a:rPr lang="es-CR" sz="1300" b="0" dirty="0">
                <a:effectLst/>
                <a:latin typeface="Arial Black" panose="020B0A04020102020204" pitchFamily="34" charset="0"/>
              </a:rPr>
              <a:t>Paraguay</a:t>
            </a:r>
            <a:br>
              <a:rPr lang="es-CR" sz="1300" b="0" dirty="0">
                <a:effectLst/>
                <a:latin typeface="Arial Black" panose="020B0A04020102020204" pitchFamily="34" charset="0"/>
              </a:rPr>
            </a:br>
            <a:r>
              <a:rPr lang="es-CR" sz="1300" b="0" dirty="0">
                <a:effectLst/>
                <a:latin typeface="Arial Black" panose="020B0A04020102020204" pitchFamily="34" charset="0"/>
              </a:rPr>
              <a:t>Perú</a:t>
            </a:r>
            <a:br>
              <a:rPr lang="es-CR" sz="1300" b="0" dirty="0">
                <a:effectLst/>
                <a:latin typeface="Arial Black" panose="020B0A04020102020204" pitchFamily="34" charset="0"/>
              </a:rPr>
            </a:br>
            <a:r>
              <a:rPr lang="es-CR" sz="1300" b="0" dirty="0">
                <a:effectLst/>
                <a:latin typeface="Arial Black" panose="020B0A04020102020204" pitchFamily="34" charset="0"/>
              </a:rPr>
              <a:t>Polonia</a:t>
            </a:r>
            <a:br>
              <a:rPr lang="es-CR" sz="1300" b="0" dirty="0">
                <a:effectLst/>
                <a:latin typeface="Arial Black" panose="020B0A04020102020204" pitchFamily="34" charset="0"/>
              </a:rPr>
            </a:br>
            <a:r>
              <a:rPr lang="es-CR" sz="1300" b="0" dirty="0">
                <a:effectLst/>
                <a:latin typeface="Arial Black" panose="020B0A04020102020204" pitchFamily="34" charset="0"/>
              </a:rPr>
              <a:t>Portugal</a:t>
            </a:r>
            <a:br>
              <a:rPr lang="es-CR" sz="1300" b="0" dirty="0">
                <a:effectLst/>
                <a:latin typeface="Arial Black" panose="020B0A04020102020204" pitchFamily="34" charset="0"/>
              </a:rPr>
            </a:br>
            <a:r>
              <a:rPr lang="es-CR" sz="1300" b="0" dirty="0">
                <a:effectLst/>
                <a:latin typeface="Arial Black" panose="020B0A04020102020204" pitchFamily="34" charset="0"/>
              </a:rPr>
              <a:t>Reino Unido</a:t>
            </a:r>
            <a:br>
              <a:rPr lang="es-CR" sz="1300" b="0" dirty="0">
                <a:effectLst/>
                <a:latin typeface="Arial Black" panose="020B0A04020102020204" pitchFamily="34" charset="0"/>
              </a:rPr>
            </a:br>
            <a:r>
              <a:rPr lang="es-CR" sz="1300" b="0" dirty="0">
                <a:effectLst/>
                <a:latin typeface="Arial Black" panose="020B0A04020102020204" pitchFamily="34" charset="0"/>
              </a:rPr>
              <a:t>República Centroafricana</a:t>
            </a:r>
            <a:br>
              <a:rPr lang="es-CR" sz="1300" b="0" dirty="0">
                <a:effectLst/>
                <a:latin typeface="Arial Black" panose="020B0A04020102020204" pitchFamily="34" charset="0"/>
              </a:rPr>
            </a:br>
            <a:r>
              <a:rPr lang="es-CR" sz="1300" b="0" dirty="0">
                <a:effectLst/>
                <a:latin typeface="Arial Black" panose="020B0A04020102020204" pitchFamily="34" charset="0"/>
              </a:rPr>
              <a:t>República Checa</a:t>
            </a:r>
            <a:br>
              <a:rPr lang="es-CR" sz="1300" b="0" dirty="0">
                <a:effectLst/>
                <a:latin typeface="Arial Black" panose="020B0A04020102020204" pitchFamily="34" charset="0"/>
              </a:rPr>
            </a:br>
            <a:r>
              <a:rPr lang="es-CR" sz="1300" b="0" dirty="0">
                <a:effectLst/>
                <a:latin typeface="Arial Black" panose="020B0A04020102020204" pitchFamily="34" charset="0"/>
              </a:rPr>
              <a:t>República de Macedonia</a:t>
            </a:r>
            <a:br>
              <a:rPr lang="es-CR" sz="1300" b="0" dirty="0">
                <a:effectLst/>
                <a:latin typeface="Arial Black" panose="020B0A04020102020204" pitchFamily="34" charset="0"/>
              </a:rPr>
            </a:br>
            <a:r>
              <a:rPr lang="es-CR" sz="1300" b="0" dirty="0">
                <a:effectLst/>
                <a:latin typeface="Arial Black" panose="020B0A04020102020204" pitchFamily="34" charset="0"/>
              </a:rPr>
              <a:t>República del Congo</a:t>
            </a:r>
            <a:br>
              <a:rPr lang="es-CR" sz="1300" b="0" dirty="0">
                <a:effectLst/>
                <a:latin typeface="Arial Black" panose="020B0A04020102020204" pitchFamily="34" charset="0"/>
              </a:rPr>
            </a:br>
            <a:r>
              <a:rPr lang="es-CR" sz="1300" b="0" dirty="0">
                <a:effectLst/>
                <a:latin typeface="Arial Black" panose="020B0A04020102020204" pitchFamily="34" charset="0"/>
              </a:rPr>
              <a:t>República Democrática del Congo</a:t>
            </a:r>
            <a:br>
              <a:rPr lang="es-CR" sz="1300" b="0" dirty="0">
                <a:effectLst/>
                <a:latin typeface="Arial Black" panose="020B0A04020102020204" pitchFamily="34" charset="0"/>
              </a:rPr>
            </a:br>
            <a:r>
              <a:rPr lang="es-CR" sz="1300" b="0" dirty="0">
                <a:effectLst/>
                <a:latin typeface="Arial Black" panose="020B0A04020102020204" pitchFamily="34" charset="0"/>
              </a:rPr>
              <a:t>República Dominicana</a:t>
            </a:r>
            <a:br>
              <a:rPr lang="es-CR" sz="1300" b="0" dirty="0">
                <a:effectLst/>
                <a:latin typeface="Arial Black" panose="020B0A04020102020204" pitchFamily="34" charset="0"/>
              </a:rPr>
            </a:br>
            <a:r>
              <a:rPr lang="es-CR" sz="1300" b="0" dirty="0">
                <a:effectLst/>
                <a:latin typeface="Arial Black" panose="020B0A04020102020204" pitchFamily="34" charset="0"/>
              </a:rPr>
              <a:t>República Sudafricana</a:t>
            </a:r>
            <a:br>
              <a:rPr lang="es-CR" sz="1300" b="0" dirty="0">
                <a:effectLst/>
                <a:latin typeface="Arial Black" panose="020B0A04020102020204" pitchFamily="34" charset="0"/>
              </a:rPr>
            </a:br>
            <a:r>
              <a:rPr lang="es-CR" sz="1300" b="0" dirty="0">
                <a:effectLst/>
                <a:latin typeface="Arial Black" panose="020B0A04020102020204" pitchFamily="34" charset="0"/>
              </a:rPr>
              <a:t>Ruanda</a:t>
            </a:r>
            <a:br>
              <a:rPr lang="es-CR" sz="1300" b="0" dirty="0">
                <a:effectLst/>
                <a:latin typeface="Arial Black" panose="020B0A04020102020204" pitchFamily="34" charset="0"/>
              </a:rPr>
            </a:br>
            <a:r>
              <a:rPr lang="es-CR" sz="1300" b="0" dirty="0">
                <a:effectLst/>
                <a:latin typeface="Arial Black" panose="020B0A04020102020204" pitchFamily="34" charset="0"/>
              </a:rPr>
              <a:t>Rumanía</a:t>
            </a:r>
            <a:br>
              <a:rPr lang="es-CR" sz="1300" b="0" dirty="0">
                <a:effectLst/>
                <a:latin typeface="Arial Black" panose="020B0A04020102020204" pitchFamily="34" charset="0"/>
              </a:rPr>
            </a:br>
            <a:r>
              <a:rPr lang="es-CR" sz="1300" b="0" dirty="0">
                <a:effectLst/>
                <a:latin typeface="Arial Black" panose="020B0A04020102020204" pitchFamily="34" charset="0"/>
              </a:rPr>
              <a:t>Rusia</a:t>
            </a:r>
            <a:br>
              <a:rPr lang="es-CR" sz="1300" b="0" dirty="0">
                <a:effectLst/>
                <a:latin typeface="Arial Black" panose="020B0A04020102020204" pitchFamily="34" charset="0"/>
              </a:rPr>
            </a:br>
            <a:r>
              <a:rPr lang="es-CR" sz="1300" b="0" dirty="0">
                <a:effectLst/>
                <a:latin typeface="Arial Black" panose="020B0A04020102020204" pitchFamily="34" charset="0"/>
              </a:rPr>
              <a:t>Samoa</a:t>
            </a:r>
            <a:br>
              <a:rPr lang="es-CR" sz="1300" b="0" dirty="0">
                <a:effectLst/>
                <a:latin typeface="Arial Black" panose="020B0A04020102020204" pitchFamily="34" charset="0"/>
              </a:rPr>
            </a:br>
            <a:r>
              <a:rPr lang="es-CR" sz="1300" b="0" dirty="0">
                <a:effectLst/>
                <a:latin typeface="Arial Black" panose="020B0A04020102020204" pitchFamily="34" charset="0"/>
              </a:rPr>
              <a:t>San Cristóbal y Nieves</a:t>
            </a:r>
            <a:br>
              <a:rPr lang="es-CR" sz="1300" b="0" dirty="0">
                <a:effectLst/>
                <a:latin typeface="Arial Black" panose="020B0A04020102020204" pitchFamily="34" charset="0"/>
              </a:rPr>
            </a:br>
            <a:r>
              <a:rPr lang="es-CR" sz="1300" b="0" dirty="0">
                <a:effectLst/>
                <a:latin typeface="Arial Black" panose="020B0A04020102020204" pitchFamily="34" charset="0"/>
              </a:rPr>
              <a:t>San Marino</a:t>
            </a:r>
            <a:br>
              <a:rPr lang="es-CR" sz="1300" b="0" dirty="0">
                <a:effectLst/>
                <a:latin typeface="Arial Black" panose="020B0A04020102020204" pitchFamily="34" charset="0"/>
              </a:rPr>
            </a:br>
            <a:r>
              <a:rPr lang="es-CR" sz="1300" b="0" dirty="0">
                <a:effectLst/>
                <a:latin typeface="Arial Black" panose="020B0A04020102020204" pitchFamily="34" charset="0"/>
              </a:rPr>
              <a:t>San Vicente y las Granadinas</a:t>
            </a:r>
            <a:br>
              <a:rPr lang="es-CR" sz="1300" b="0" dirty="0">
                <a:effectLst/>
                <a:latin typeface="Arial Black" panose="020B0A04020102020204" pitchFamily="34" charset="0"/>
              </a:rPr>
            </a:br>
            <a:r>
              <a:rPr lang="es-CR" sz="1300" b="0" dirty="0">
                <a:effectLst/>
                <a:latin typeface="Arial Black" panose="020B0A04020102020204" pitchFamily="34" charset="0"/>
              </a:rPr>
              <a:t>Santa Lucía</a:t>
            </a:r>
            <a:br>
              <a:rPr lang="es-CR" sz="1300" b="0" dirty="0">
                <a:effectLst/>
                <a:latin typeface="Arial Black" panose="020B0A04020102020204" pitchFamily="34" charset="0"/>
              </a:rPr>
            </a:br>
            <a:r>
              <a:rPr lang="es-CR" sz="1300" b="0" dirty="0">
                <a:effectLst/>
                <a:latin typeface="Arial Black" panose="020B0A04020102020204" pitchFamily="34" charset="0"/>
              </a:rPr>
              <a:t>Santo Tomé y Príncipe</a:t>
            </a:r>
            <a:br>
              <a:rPr lang="es-CR" sz="1300" b="0" dirty="0">
                <a:effectLst/>
                <a:latin typeface="Arial Black" panose="020B0A04020102020204" pitchFamily="34" charset="0"/>
              </a:rPr>
            </a:br>
            <a:r>
              <a:rPr lang="es-CR" sz="1300" b="0" dirty="0">
                <a:effectLst/>
                <a:latin typeface="Arial Black" panose="020B0A04020102020204" pitchFamily="34" charset="0"/>
              </a:rPr>
              <a:t>Senegal</a:t>
            </a:r>
            <a:br>
              <a:rPr lang="es-CR" sz="1300" b="0" dirty="0">
                <a:effectLst/>
                <a:latin typeface="Arial Black" panose="020B0A04020102020204" pitchFamily="34" charset="0"/>
              </a:rPr>
            </a:br>
            <a:r>
              <a:rPr lang="es-CR" sz="1300" b="0" dirty="0">
                <a:effectLst/>
                <a:latin typeface="Arial Black" panose="020B0A04020102020204" pitchFamily="34" charset="0"/>
              </a:rPr>
              <a:t>Serbia</a:t>
            </a:r>
            <a:br>
              <a:rPr lang="es-CR" sz="1300" b="0" dirty="0">
                <a:effectLst/>
                <a:latin typeface="Arial Black" panose="020B0A04020102020204" pitchFamily="34" charset="0"/>
              </a:rPr>
            </a:br>
            <a:r>
              <a:rPr lang="es-CR" sz="1300" b="0" dirty="0">
                <a:effectLst/>
                <a:latin typeface="Arial Black" panose="020B0A04020102020204" pitchFamily="34" charset="0"/>
              </a:rPr>
              <a:t>Seychelles</a:t>
            </a:r>
            <a:br>
              <a:rPr lang="es-CR" sz="1300" b="0" dirty="0">
                <a:effectLst/>
                <a:latin typeface="Arial Black" panose="020B0A04020102020204" pitchFamily="34" charset="0"/>
              </a:rPr>
            </a:br>
            <a:r>
              <a:rPr lang="es-CR" sz="1300" b="0" dirty="0">
                <a:effectLst/>
                <a:latin typeface="Arial Black" panose="020B0A04020102020204" pitchFamily="34" charset="0"/>
              </a:rPr>
              <a:t>Sierra Leona</a:t>
            </a:r>
            <a:br>
              <a:rPr lang="es-CR" sz="1300" b="0" dirty="0">
                <a:effectLst/>
                <a:latin typeface="Arial Black" panose="020B0A04020102020204" pitchFamily="34" charset="0"/>
              </a:rPr>
            </a:br>
            <a:r>
              <a:rPr lang="es-CR" sz="1300" b="0" dirty="0">
                <a:effectLst/>
                <a:latin typeface="Arial Black" panose="020B0A04020102020204" pitchFamily="34" charset="0"/>
              </a:rPr>
              <a:t>Singapur</a:t>
            </a:r>
            <a:br>
              <a:rPr lang="es-CR" sz="1300" b="0" dirty="0">
                <a:effectLst/>
                <a:latin typeface="Arial Black" panose="020B0A04020102020204" pitchFamily="34" charset="0"/>
              </a:rPr>
            </a:br>
            <a:r>
              <a:rPr lang="es-CR" sz="1300" b="0" dirty="0">
                <a:effectLst/>
                <a:latin typeface="Arial Black" panose="020B0A04020102020204" pitchFamily="34" charset="0"/>
              </a:rPr>
              <a:t>Siria</a:t>
            </a:r>
            <a:br>
              <a:rPr lang="es-CR" sz="1300" b="0" dirty="0">
                <a:effectLst/>
                <a:latin typeface="Arial Black" panose="020B0A04020102020204" pitchFamily="34" charset="0"/>
              </a:rPr>
            </a:br>
            <a:r>
              <a:rPr lang="es-CR" sz="1300" b="0" dirty="0">
                <a:effectLst/>
                <a:latin typeface="Arial Black" panose="020B0A04020102020204" pitchFamily="34" charset="0"/>
              </a:rPr>
              <a:t>Somalia</a:t>
            </a:r>
            <a:br>
              <a:rPr lang="es-CR" sz="1300" b="0" dirty="0">
                <a:effectLst/>
                <a:latin typeface="Arial Black" panose="020B0A04020102020204" pitchFamily="34" charset="0"/>
              </a:rPr>
            </a:br>
            <a:r>
              <a:rPr lang="es-CR" sz="1300" b="0" dirty="0">
                <a:effectLst/>
                <a:latin typeface="Arial Black" panose="020B0A04020102020204" pitchFamily="34" charset="0"/>
              </a:rPr>
              <a:t>Sri Lanka</a:t>
            </a:r>
            <a:br>
              <a:rPr lang="es-CR" sz="1300" b="0" dirty="0">
                <a:effectLst/>
                <a:latin typeface="Arial Black" panose="020B0A04020102020204" pitchFamily="34" charset="0"/>
              </a:rPr>
            </a:br>
            <a:r>
              <a:rPr lang="es-CR" sz="1300" b="0" dirty="0">
                <a:effectLst/>
                <a:latin typeface="Arial Black" panose="020B0A04020102020204" pitchFamily="34" charset="0"/>
              </a:rPr>
              <a:t>Suazilandia</a:t>
            </a:r>
            <a:br>
              <a:rPr lang="es-CR" sz="1300" b="0" dirty="0">
                <a:effectLst/>
                <a:latin typeface="Arial Black" panose="020B0A04020102020204" pitchFamily="34" charset="0"/>
              </a:rPr>
            </a:br>
            <a:r>
              <a:rPr lang="es-CR" sz="1300" b="0" dirty="0">
                <a:effectLst/>
                <a:latin typeface="Arial Black" panose="020B0A04020102020204" pitchFamily="34" charset="0"/>
              </a:rPr>
              <a:t>Sudán</a:t>
            </a:r>
            <a:br>
              <a:rPr lang="es-CR" sz="1300" b="0" dirty="0">
                <a:effectLst/>
                <a:latin typeface="Arial Black" panose="020B0A04020102020204" pitchFamily="34" charset="0"/>
              </a:rPr>
            </a:br>
            <a:r>
              <a:rPr lang="es-CR" sz="1300" b="0" dirty="0">
                <a:effectLst/>
                <a:latin typeface="Arial Black" panose="020B0A04020102020204" pitchFamily="34" charset="0"/>
              </a:rPr>
              <a:t>Sudán del Sur</a:t>
            </a:r>
            <a:br>
              <a:rPr lang="es-CR" sz="1300" b="0" dirty="0">
                <a:effectLst/>
                <a:latin typeface="Arial Black" panose="020B0A04020102020204" pitchFamily="34" charset="0"/>
              </a:rPr>
            </a:br>
            <a:r>
              <a:rPr lang="es-CR" sz="1300" b="0" dirty="0">
                <a:effectLst/>
                <a:latin typeface="Arial Black" panose="020B0A04020102020204" pitchFamily="34" charset="0"/>
              </a:rPr>
              <a:t>Suecia</a:t>
            </a:r>
            <a:br>
              <a:rPr lang="es-CR" sz="1300" b="0" dirty="0">
                <a:effectLst/>
                <a:latin typeface="Arial Black" panose="020B0A04020102020204" pitchFamily="34" charset="0"/>
              </a:rPr>
            </a:br>
            <a:r>
              <a:rPr lang="es-CR" sz="1300" b="0" dirty="0">
                <a:effectLst/>
                <a:latin typeface="Arial Black" panose="020B0A04020102020204" pitchFamily="34" charset="0"/>
              </a:rPr>
              <a:t>Suiza</a:t>
            </a:r>
            <a:br>
              <a:rPr lang="es-CR" sz="1300" b="0" dirty="0">
                <a:effectLst/>
                <a:latin typeface="Arial Black" panose="020B0A04020102020204" pitchFamily="34" charset="0"/>
              </a:rPr>
            </a:br>
            <a:r>
              <a:rPr lang="es-CR" sz="1300" b="0" dirty="0">
                <a:effectLst/>
                <a:latin typeface="Arial Black" panose="020B0A04020102020204" pitchFamily="34" charset="0"/>
              </a:rPr>
              <a:t>Surinam</a:t>
            </a:r>
            <a:br>
              <a:rPr lang="es-CR" sz="1300" b="0" dirty="0">
                <a:effectLst/>
                <a:latin typeface="Arial Black" panose="020B0A04020102020204" pitchFamily="34" charset="0"/>
              </a:rPr>
            </a:br>
            <a:r>
              <a:rPr lang="es-CR" sz="1300" b="0" dirty="0">
                <a:effectLst/>
                <a:latin typeface="Arial Black" panose="020B0A04020102020204" pitchFamily="34" charset="0"/>
              </a:rPr>
              <a:t>Tailandia</a:t>
            </a:r>
            <a:br>
              <a:rPr lang="es-CR" sz="1300" b="0" dirty="0">
                <a:effectLst/>
                <a:latin typeface="Arial Black" panose="020B0A04020102020204" pitchFamily="34" charset="0"/>
              </a:rPr>
            </a:br>
            <a:r>
              <a:rPr lang="es-CR" sz="1300" b="0" dirty="0">
                <a:effectLst/>
                <a:latin typeface="Arial Black" panose="020B0A04020102020204" pitchFamily="34" charset="0"/>
              </a:rPr>
              <a:t>Tanzania</a:t>
            </a:r>
            <a:br>
              <a:rPr lang="es-CR" sz="1300" b="0" dirty="0">
                <a:effectLst/>
                <a:latin typeface="Arial Black" panose="020B0A04020102020204" pitchFamily="34" charset="0"/>
              </a:rPr>
            </a:br>
            <a:r>
              <a:rPr lang="es-CR" sz="1300" b="0" dirty="0">
                <a:effectLst/>
                <a:latin typeface="Arial Black" panose="020B0A04020102020204" pitchFamily="34" charset="0"/>
              </a:rPr>
              <a:t>Tayikistán</a:t>
            </a:r>
            <a:br>
              <a:rPr lang="es-CR" sz="1300" b="0" dirty="0">
                <a:effectLst/>
                <a:latin typeface="Arial Black" panose="020B0A04020102020204" pitchFamily="34" charset="0"/>
              </a:rPr>
            </a:br>
            <a:r>
              <a:rPr lang="es-CR" sz="1300" b="0" dirty="0">
                <a:effectLst/>
                <a:latin typeface="Arial Black" panose="020B0A04020102020204" pitchFamily="34" charset="0"/>
              </a:rPr>
              <a:t>Timor Oriental</a:t>
            </a:r>
            <a:br>
              <a:rPr lang="es-CR" sz="1300" b="0" dirty="0">
                <a:effectLst/>
                <a:latin typeface="Arial Black" panose="020B0A04020102020204" pitchFamily="34" charset="0"/>
              </a:rPr>
            </a:br>
            <a:r>
              <a:rPr lang="es-CR" sz="1300" b="0" dirty="0">
                <a:effectLst/>
                <a:latin typeface="Arial Black" panose="020B0A04020102020204" pitchFamily="34" charset="0"/>
              </a:rPr>
              <a:t>Togo</a:t>
            </a:r>
            <a:br>
              <a:rPr lang="es-CR" sz="1300" b="0" dirty="0">
                <a:effectLst/>
                <a:latin typeface="Arial Black" panose="020B0A04020102020204" pitchFamily="34" charset="0"/>
              </a:rPr>
            </a:br>
            <a:r>
              <a:rPr lang="es-CR" sz="1300" b="0" dirty="0">
                <a:effectLst/>
                <a:latin typeface="Arial Black" panose="020B0A04020102020204" pitchFamily="34" charset="0"/>
              </a:rPr>
              <a:t>Tonga</a:t>
            </a:r>
            <a:br>
              <a:rPr lang="es-CR" sz="1300" b="0" dirty="0">
                <a:effectLst/>
                <a:latin typeface="Arial Black" panose="020B0A04020102020204" pitchFamily="34" charset="0"/>
              </a:rPr>
            </a:br>
            <a:r>
              <a:rPr lang="es-CR" sz="1300" b="0" dirty="0">
                <a:effectLst/>
                <a:latin typeface="Arial Black" panose="020B0A04020102020204" pitchFamily="34" charset="0"/>
              </a:rPr>
              <a:t>Trinidad y Tobago</a:t>
            </a:r>
            <a:br>
              <a:rPr lang="es-CR" sz="1300" b="0" dirty="0">
                <a:effectLst/>
                <a:latin typeface="Arial Black" panose="020B0A04020102020204" pitchFamily="34" charset="0"/>
              </a:rPr>
            </a:br>
            <a:r>
              <a:rPr lang="es-CR" sz="1300" b="0" dirty="0">
                <a:effectLst/>
                <a:latin typeface="Arial Black" panose="020B0A04020102020204" pitchFamily="34" charset="0"/>
              </a:rPr>
              <a:t>Túnez</a:t>
            </a:r>
            <a:br>
              <a:rPr lang="es-CR" sz="1300" b="0" dirty="0">
                <a:effectLst/>
                <a:latin typeface="Arial Black" panose="020B0A04020102020204" pitchFamily="34" charset="0"/>
              </a:rPr>
            </a:br>
            <a:r>
              <a:rPr lang="es-CR" sz="1300" b="0" dirty="0">
                <a:effectLst/>
                <a:latin typeface="Arial Black" panose="020B0A04020102020204" pitchFamily="34" charset="0"/>
              </a:rPr>
              <a:t>Turkmenistán</a:t>
            </a:r>
            <a:br>
              <a:rPr lang="es-CR" sz="1300" b="0" dirty="0">
                <a:effectLst/>
                <a:latin typeface="Arial Black" panose="020B0A04020102020204" pitchFamily="34" charset="0"/>
              </a:rPr>
            </a:br>
            <a:r>
              <a:rPr lang="es-CR" sz="1300" b="0" dirty="0">
                <a:effectLst/>
                <a:latin typeface="Arial Black" panose="020B0A04020102020204" pitchFamily="34" charset="0"/>
              </a:rPr>
              <a:t>Turquía</a:t>
            </a:r>
            <a:br>
              <a:rPr lang="es-CR" sz="1300" b="0" dirty="0">
                <a:effectLst/>
                <a:latin typeface="Arial Black" panose="020B0A04020102020204" pitchFamily="34" charset="0"/>
              </a:rPr>
            </a:br>
            <a:r>
              <a:rPr lang="es-CR" sz="1300" b="0" dirty="0">
                <a:effectLst/>
                <a:latin typeface="Arial Black" panose="020B0A04020102020204" pitchFamily="34" charset="0"/>
              </a:rPr>
              <a:t>Tuvalu</a:t>
            </a:r>
            <a:br>
              <a:rPr lang="es-CR" sz="1300" b="0" dirty="0">
                <a:effectLst/>
                <a:latin typeface="Arial Black" panose="020B0A04020102020204" pitchFamily="34" charset="0"/>
              </a:rPr>
            </a:br>
            <a:r>
              <a:rPr lang="es-CR" sz="1300" b="0" dirty="0">
                <a:effectLst/>
                <a:latin typeface="Arial Black" panose="020B0A04020102020204" pitchFamily="34" charset="0"/>
              </a:rPr>
              <a:t>Ucrania</a:t>
            </a:r>
            <a:br>
              <a:rPr lang="es-CR" sz="1300" b="0" dirty="0">
                <a:effectLst/>
                <a:latin typeface="Arial Black" panose="020B0A04020102020204" pitchFamily="34" charset="0"/>
              </a:rPr>
            </a:br>
            <a:r>
              <a:rPr lang="es-CR" sz="1300" b="0" dirty="0">
                <a:effectLst/>
                <a:latin typeface="Arial Black" panose="020B0A04020102020204" pitchFamily="34" charset="0"/>
              </a:rPr>
              <a:t>Uganda</a:t>
            </a:r>
            <a:br>
              <a:rPr lang="es-CR" sz="1300" b="0" dirty="0">
                <a:effectLst/>
                <a:latin typeface="Arial Black" panose="020B0A04020102020204" pitchFamily="34" charset="0"/>
              </a:rPr>
            </a:br>
            <a:r>
              <a:rPr lang="es-CR" sz="1300" b="0" dirty="0">
                <a:effectLst/>
                <a:latin typeface="Arial Black" panose="020B0A04020102020204" pitchFamily="34" charset="0"/>
              </a:rPr>
              <a:t>Uruguay</a:t>
            </a:r>
            <a:br>
              <a:rPr lang="es-CR" sz="1300" b="0" dirty="0">
                <a:effectLst/>
                <a:latin typeface="Arial Black" panose="020B0A04020102020204" pitchFamily="34" charset="0"/>
              </a:rPr>
            </a:br>
            <a:r>
              <a:rPr lang="es-CR" sz="1300" b="0" dirty="0">
                <a:effectLst/>
                <a:latin typeface="Arial Black" panose="020B0A04020102020204" pitchFamily="34" charset="0"/>
              </a:rPr>
              <a:t>Uzbekistán</a:t>
            </a:r>
            <a:br>
              <a:rPr lang="es-CR" sz="1300" b="0" dirty="0">
                <a:effectLst/>
                <a:latin typeface="Arial Black" panose="020B0A04020102020204" pitchFamily="34" charset="0"/>
              </a:rPr>
            </a:br>
            <a:r>
              <a:rPr lang="es-CR" sz="1300" b="0" dirty="0">
                <a:effectLst/>
                <a:latin typeface="Arial Black" panose="020B0A04020102020204" pitchFamily="34" charset="0"/>
              </a:rPr>
              <a:t>Vanuatu</a:t>
            </a:r>
            <a:br>
              <a:rPr lang="es-CR" sz="1300" b="0" dirty="0">
                <a:effectLst/>
                <a:latin typeface="Arial Black" panose="020B0A04020102020204" pitchFamily="34" charset="0"/>
              </a:rPr>
            </a:br>
            <a:r>
              <a:rPr lang="es-CR" sz="1300" b="0" dirty="0">
                <a:effectLst/>
                <a:latin typeface="Arial Black" panose="020B0A04020102020204" pitchFamily="34" charset="0"/>
              </a:rPr>
              <a:t>Venezuela</a:t>
            </a:r>
            <a:br>
              <a:rPr lang="es-CR" sz="1300" b="0" dirty="0">
                <a:effectLst/>
                <a:latin typeface="Arial Black" panose="020B0A04020102020204" pitchFamily="34" charset="0"/>
              </a:rPr>
            </a:br>
            <a:r>
              <a:rPr lang="es-CR" sz="1300" b="0" dirty="0">
                <a:effectLst/>
                <a:latin typeface="Arial Black" panose="020B0A04020102020204" pitchFamily="34" charset="0"/>
              </a:rPr>
              <a:t>Vietnam</a:t>
            </a:r>
            <a:br>
              <a:rPr lang="es-CR" sz="1300" b="0" dirty="0">
                <a:effectLst/>
                <a:latin typeface="Arial Black" panose="020B0A04020102020204" pitchFamily="34" charset="0"/>
              </a:rPr>
            </a:br>
            <a:r>
              <a:rPr lang="es-CR" sz="1300" b="0" dirty="0">
                <a:effectLst/>
                <a:latin typeface="Arial Black" panose="020B0A04020102020204" pitchFamily="34" charset="0"/>
              </a:rPr>
              <a:t>Yemen</a:t>
            </a:r>
            <a:br>
              <a:rPr lang="es-CR" sz="1300" b="0" dirty="0">
                <a:effectLst/>
                <a:latin typeface="Arial Black" panose="020B0A04020102020204" pitchFamily="34" charset="0"/>
              </a:rPr>
            </a:br>
            <a:r>
              <a:rPr lang="es-CR" sz="1300" b="0" dirty="0">
                <a:effectLst/>
                <a:latin typeface="Arial Black" panose="020B0A04020102020204" pitchFamily="34" charset="0"/>
              </a:rPr>
              <a:t>Yibuti</a:t>
            </a:r>
            <a:br>
              <a:rPr lang="es-CR" sz="1300" b="0" dirty="0">
                <a:effectLst/>
                <a:latin typeface="Arial Black" panose="020B0A04020102020204" pitchFamily="34" charset="0"/>
              </a:rPr>
            </a:br>
            <a:r>
              <a:rPr lang="es-CR" sz="1300" b="0" dirty="0">
                <a:effectLst/>
                <a:latin typeface="Arial Black" panose="020B0A04020102020204" pitchFamily="34" charset="0"/>
              </a:rPr>
              <a:t>Zambia</a:t>
            </a:r>
            <a:br>
              <a:rPr lang="es-CR" sz="1300" b="0" dirty="0">
                <a:effectLst/>
                <a:latin typeface="Arial Black" panose="020B0A04020102020204" pitchFamily="34" charset="0"/>
              </a:rPr>
            </a:br>
            <a:r>
              <a:rPr lang="es-CR" sz="1300" b="0" dirty="0">
                <a:effectLst/>
                <a:latin typeface="Arial Black" panose="020B0A04020102020204" pitchFamily="34" charset="0"/>
              </a:rPr>
              <a:t>Zimbabue</a:t>
            </a:r>
            <a:br>
              <a:rPr lang="es-CR" sz="1300" b="0" dirty="0">
                <a:effectLst/>
                <a:latin typeface="Arial Black" panose="020B0A04020102020204" pitchFamily="34" charset="0"/>
              </a:rPr>
            </a:br>
            <a:endParaRPr lang="es-CR" sz="1300" dirty="0">
              <a:latin typeface="Arial Black" panose="020B0A04020102020204" pitchFamily="34" charset="0"/>
            </a:endParaRPr>
          </a:p>
        </p:txBody>
      </p:sp>
    </p:spTree>
    <p:extLst>
      <p:ext uri="{BB962C8B-B14F-4D97-AF65-F5344CB8AC3E}">
        <p14:creationId xmlns:p14="http://schemas.microsoft.com/office/powerpoint/2010/main" val="4173877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716" y="188640"/>
            <a:ext cx="6512511" cy="5976664"/>
          </a:xfrm>
        </p:spPr>
        <p:txBody>
          <a:bodyPr/>
          <a:lstStyle/>
          <a:p>
            <a:pPr algn="l"/>
            <a:r>
              <a:rPr lang="es-CR" sz="1600" dirty="0" smtClean="0">
                <a:latin typeface="Arial Black" panose="020B0A04020102020204" pitchFamily="34" charset="0"/>
              </a:rPr>
              <a:t>UE</a:t>
            </a:r>
            <a:br>
              <a:rPr lang="es-CR" sz="1600" dirty="0" smtClean="0">
                <a:latin typeface="Arial Black" panose="020B0A04020102020204" pitchFamily="34" charset="0"/>
              </a:rPr>
            </a:br>
            <a:r>
              <a:rPr lang="es-CR" sz="1600" dirty="0" smtClean="0">
                <a:latin typeface="Arial Black" panose="020B0A04020102020204" pitchFamily="34" charset="0"/>
              </a:rPr>
              <a:t>“Unión europea</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establece normas de carácter supranacional para el funcionamiento del mercado.</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Funciones de asistencia a los estados, como, educación salud e industria.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3-considerada la economía mas grande del mundo.</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Está sustentada en una ideología democrática representativa.</a:t>
            </a:r>
            <a:endParaRPr lang="es-CR" sz="1600" dirty="0">
              <a:latin typeface="Arial Black" panose="020B0A04020102020204" pitchFamily="34" charset="0"/>
            </a:endParaRPr>
          </a:p>
        </p:txBody>
      </p:sp>
      <p:sp>
        <p:nvSpPr>
          <p:cNvPr id="3" name="1 Título"/>
          <p:cNvSpPr txBox="1">
            <a:spLocks/>
          </p:cNvSpPr>
          <p:nvPr/>
        </p:nvSpPr>
        <p:spPr>
          <a:xfrm>
            <a:off x="8028384" y="1259008"/>
            <a:ext cx="6512511" cy="499401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CR" sz="1600" dirty="0">
              <a:latin typeface="Arial Black" panose="020B0A04020102020204" pitchFamily="34" charset="0"/>
            </a:endParaRPr>
          </a:p>
        </p:txBody>
      </p:sp>
      <p:sp>
        <p:nvSpPr>
          <p:cNvPr id="32" name="1 Título"/>
          <p:cNvSpPr txBox="1">
            <a:spLocks/>
          </p:cNvSpPr>
          <p:nvPr/>
        </p:nvSpPr>
        <p:spPr>
          <a:xfrm>
            <a:off x="251520" y="3573016"/>
            <a:ext cx="6768752" cy="2160240"/>
          </a:xfrm>
          <a:prstGeom prst="rect">
            <a:avLst/>
          </a:prstGeom>
          <a:effectLst/>
        </p:spPr>
        <p:txBody>
          <a:bodyPr vert="horz" lIns="91440" tIns="45720" rIns="91440" bIns="45720" numCol="2"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s-CR" sz="1400" dirty="0">
                <a:effectLst/>
                <a:latin typeface="Arial Black" panose="020B0A04020102020204" pitchFamily="34" charset="0"/>
              </a:rPr>
              <a:t>Alemania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Austria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Bélgica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Bulgaria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Chipre</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Croacia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Dinamarca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Eslovaquia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Eslovenia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España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Estonia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Finlandia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Francia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Grecia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Hungría</a:t>
            </a:r>
            <a:endParaRPr lang="es-CR" sz="1400" b="0" dirty="0">
              <a:effectLst/>
              <a:latin typeface="Arial Black" panose="020B0A04020102020204" pitchFamily="34" charset="0"/>
            </a:endParaRPr>
          </a:p>
          <a:p>
            <a:pPr marL="0" indent="0" algn="l">
              <a:buNone/>
            </a:pPr>
            <a:endParaRPr lang="es-CR" sz="1400" dirty="0" smtClean="0">
              <a:effectLst/>
              <a:latin typeface="Arial Black" panose="020B0A04020102020204" pitchFamily="34" charset="0"/>
            </a:endParaRPr>
          </a:p>
          <a:p>
            <a:pPr marL="0" indent="0" algn="l">
              <a:buNone/>
            </a:pPr>
            <a:r>
              <a:rPr lang="es-CR" sz="1400" dirty="0" smtClean="0">
                <a:effectLst/>
                <a:latin typeface="Arial Black" panose="020B0A04020102020204" pitchFamily="34" charset="0"/>
              </a:rPr>
              <a:t>Irlanda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Italia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Letonia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Lituania</a:t>
            </a:r>
            <a:endParaRPr lang="es-CR" sz="1400" b="0" dirty="0">
              <a:effectLst/>
              <a:latin typeface="Arial Black" panose="020B0A04020102020204" pitchFamily="34" charset="0"/>
            </a:endParaRPr>
          </a:p>
          <a:p>
            <a:pPr marL="0" indent="0" algn="l">
              <a:buNone/>
            </a:pPr>
            <a:r>
              <a:rPr lang="es-CR" sz="1400" dirty="0" smtClean="0">
                <a:effectLst/>
                <a:latin typeface="Arial Black" panose="020B0A04020102020204" pitchFamily="34" charset="0"/>
              </a:rPr>
              <a:t>Luxemburgo</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Malta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Países Bajos</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Polonia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Portugal</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Reino Unido</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República Checa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Rumanía</a:t>
            </a:r>
            <a:endParaRPr lang="es-CR" sz="1400" b="0" dirty="0">
              <a:effectLst/>
              <a:latin typeface="Arial Black" panose="020B0A04020102020204" pitchFamily="34" charset="0"/>
            </a:endParaRPr>
          </a:p>
          <a:p>
            <a:pPr marL="0" indent="0" algn="l">
              <a:buNone/>
            </a:pPr>
            <a:r>
              <a:rPr lang="es-CR" sz="1400" dirty="0">
                <a:effectLst/>
                <a:latin typeface="Arial Black" panose="020B0A04020102020204" pitchFamily="34" charset="0"/>
              </a:rPr>
              <a:t>Suecia</a:t>
            </a:r>
            <a:endParaRPr lang="es-CR" sz="1400" b="0" dirty="0">
              <a:effectLst/>
              <a:latin typeface="Arial Black" panose="020B0A04020102020204" pitchFamily="34" charset="0"/>
            </a:endParaRPr>
          </a:p>
          <a:p>
            <a:pPr algn="l"/>
            <a:endParaRPr lang="es-CR" sz="1600" dirty="0">
              <a:latin typeface="Arial Black" panose="020B0A04020102020204" pitchFamily="34" charset="0"/>
            </a:endParaRPr>
          </a:p>
        </p:txBody>
      </p:sp>
      <p:pic>
        <p:nvPicPr>
          <p:cNvPr id="12290" name="Picture 2" descr="http://potabilitzacio.galeon.com/unioeuropea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139" y="3882001"/>
            <a:ext cx="2788309" cy="1851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4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6512511" cy="4464496"/>
          </a:xfrm>
        </p:spPr>
        <p:txBody>
          <a:bodyPr/>
          <a:lstStyle/>
          <a:p>
            <a:pPr algn="l"/>
            <a:r>
              <a:rPr lang="es-CR" sz="1600" dirty="0" smtClean="0">
                <a:latin typeface="Arial Black" panose="020B0A04020102020204" pitchFamily="34" charset="0"/>
              </a:rPr>
              <a:t>G-8</a:t>
            </a:r>
            <a:br>
              <a:rPr lang="es-CR" sz="1600" dirty="0" smtClean="0">
                <a:latin typeface="Arial Black" panose="020B0A04020102020204" pitchFamily="34" charset="0"/>
              </a:rPr>
            </a:br>
            <a:r>
              <a:rPr lang="es-CR" sz="1600" dirty="0" smtClean="0">
                <a:latin typeface="Arial Black" panose="020B0A04020102020204" pitchFamily="34" charset="0"/>
              </a:rPr>
              <a:t>“Grupo de los g-8”</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1-Incorporado por las naciones mas industrializadas del mundo</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Discuten problemas globales como la crisis de petróleo.</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3- Velan por la evolución de la economía mundial.</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Discuten los conflictos mundiales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endParaRPr lang="es-CR" sz="1600" dirty="0">
              <a:latin typeface="Arial Black" panose="020B0A04020102020204" pitchFamily="34" charset="0"/>
            </a:endParaRPr>
          </a:p>
        </p:txBody>
      </p:sp>
      <p:sp>
        <p:nvSpPr>
          <p:cNvPr id="3" name="2 CuadroTexto"/>
          <p:cNvSpPr txBox="1"/>
          <p:nvPr/>
        </p:nvSpPr>
        <p:spPr>
          <a:xfrm>
            <a:off x="1187624" y="3717032"/>
            <a:ext cx="4248472" cy="2062103"/>
          </a:xfrm>
          <a:prstGeom prst="rect">
            <a:avLst/>
          </a:prstGeom>
          <a:noFill/>
        </p:spPr>
        <p:txBody>
          <a:bodyPr wrap="square" rtlCol="0">
            <a:spAutoFit/>
          </a:bodyPr>
          <a:lstStyle/>
          <a:p>
            <a:r>
              <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Reino </a:t>
            </a:r>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Unido</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EEUU</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Canadá</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Francia</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Alemania</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Italia</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Japón</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Rusia</a:t>
            </a:r>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p:txBody>
      </p:sp>
      <p:pic>
        <p:nvPicPr>
          <p:cNvPr id="13314" name="Picture 2" descr="https://soundmigration.files.wordpress.com/2012/11/g8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45612"/>
            <a:ext cx="2880320" cy="2400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86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992888" cy="2952328"/>
          </a:xfrm>
        </p:spPr>
        <p:txBody>
          <a:bodyPr/>
          <a:lstStyle/>
          <a:p>
            <a:pPr algn="l"/>
            <a:r>
              <a:rPr lang="es-CR" sz="1600" dirty="0" smtClean="0">
                <a:latin typeface="Arial Black" panose="020B0A04020102020204" pitchFamily="34" charset="0"/>
              </a:rPr>
              <a:t>G77</a:t>
            </a:r>
            <a:br>
              <a:rPr lang="es-CR" sz="1600" dirty="0" smtClean="0">
                <a:latin typeface="Arial Black" panose="020B0A04020102020204" pitchFamily="34" charset="0"/>
              </a:rPr>
            </a:br>
            <a:r>
              <a:rPr lang="es-CR" sz="1600" dirty="0" smtClean="0">
                <a:latin typeface="Arial Black" panose="020B0A04020102020204" pitchFamily="34" charset="0"/>
              </a:rPr>
              <a:t>“Grupo de los </a:t>
            </a:r>
            <a:r>
              <a:rPr lang="es-CR" sz="1600" dirty="0" smtClean="0">
                <a:latin typeface="Arial Black" panose="020B0A04020102020204" pitchFamily="34" charset="0"/>
              </a:rPr>
              <a:t>G77”</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Conformado por países en vía de desarrollo.</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Promover intereses económicos.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Ofrecer opciones alternativas a las medidas propuestas por los países desarrollados.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Se coordinó un programa de ayuda en campos como, comercio, industria y finanzas.</a:t>
            </a:r>
            <a:br>
              <a:rPr lang="es-CR" sz="1600" dirty="0" smtClean="0">
                <a:latin typeface="Arial Black" panose="020B0A04020102020204" pitchFamily="34" charset="0"/>
              </a:rPr>
            </a:br>
            <a:r>
              <a:rPr lang="es-CR" dirty="0" smtClean="0"/>
              <a:t/>
            </a:r>
            <a:br>
              <a:rPr lang="es-CR" dirty="0" smtClean="0"/>
            </a:br>
            <a:endParaRPr lang="es-CR" dirty="0"/>
          </a:p>
        </p:txBody>
      </p:sp>
      <p:pic>
        <p:nvPicPr>
          <p:cNvPr id="22530" name="Picture 2" descr="https://upload.wikimedia.org/wikipedia/commons/thumb/0/04/G77countries.png/400px-G77count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134405"/>
            <a:ext cx="3810000" cy="166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bloquesyorganismosenlaactualidad.wikispaces.com/file/view/grupo_77.JPG/279785714/800x584/grupo_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44" y="404664"/>
            <a:ext cx="8426112" cy="6151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97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251520" y="260648"/>
            <a:ext cx="8208912" cy="6048672"/>
          </a:xfrm>
        </p:spPr>
        <p:txBody>
          <a:bodyPr>
            <a:normAutofit/>
          </a:bodyPr>
          <a:lstStyle/>
          <a:p>
            <a:pPr marL="285750" indent="-285750">
              <a:buFont typeface="Arial" panose="020B0604020202020204" pitchFamily="34" charset="0"/>
              <a:buChar char="•"/>
            </a:pPr>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TLC</a:t>
            </a: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“Tratado de libre comercio</a:t>
            </a:r>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a:t>
            </a:r>
          </a:p>
          <a:p>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1- Proteger los derechos de propiedad intelectual.</a:t>
            </a:r>
          </a:p>
          <a:p>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2- Eliminar o disminuir los aranceles (impuestos de aduana).</a:t>
            </a:r>
            <a:endPar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endPar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3- Firmar acuerdos específicos para la prestación de servicios.</a:t>
            </a:r>
          </a:p>
          <a:p>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r>
              <a:rPr lang="es-CR" sz="1600" b="1" dirty="0" smtClean="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rPr>
              <a:t>4- Mejorar la capacidad de las empresas productoras y comerciales.</a:t>
            </a:r>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a:p>
            <a:endParaRPr lang="es-CR" sz="1600" b="1" dirty="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Arial Black" panose="020B0A04020102020204" pitchFamily="34" charset="0"/>
              <a:ea typeface="+mj-ea"/>
              <a:cs typeface="+mj-cs"/>
            </a:endParaRPr>
          </a:p>
        </p:txBody>
      </p:sp>
      <p:sp>
        <p:nvSpPr>
          <p:cNvPr id="4" name="Rectangle 1"/>
          <p:cNvSpPr>
            <a:spLocks noGrp="1" noChangeArrowheads="1"/>
          </p:cNvSpPr>
          <p:nvPr>
            <p:ph type="ctrTitle"/>
          </p:nvPr>
        </p:nvSpPr>
        <p:spPr bwMode="auto">
          <a:xfrm>
            <a:off x="467544" y="4221088"/>
            <a:ext cx="7175351" cy="179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lvl="0" indent="0" algn="l">
              <a:buClrTx/>
              <a:buSzTx/>
              <a:buNone/>
            </a:pP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USA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Canadá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México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Costa Rica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El Salvador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República Dominicana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Guatemala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Honduras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Nicaragua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Perú </a:t>
            </a:r>
            <a:b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br>
            <a:r>
              <a:rPr 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rPr>
              <a:t>Colombia</a:t>
            </a:r>
            <a:endParaRPr lang="es-CR" altLang="es-CR" sz="1600" dirty="0">
              <a:gradFill>
                <a:gsLst>
                  <a:gs pos="0">
                    <a:schemeClr val="tx1"/>
                  </a:gs>
                  <a:gs pos="40000">
                    <a:schemeClr val="tx1">
                      <a:lumMod val="75000"/>
                      <a:lumOff val="25000"/>
                    </a:schemeClr>
                  </a:gs>
                  <a:gs pos="100000">
                    <a:schemeClr val="tx2">
                      <a:alpha val="65000"/>
                    </a:schemeClr>
                  </a:gs>
                </a:gsLst>
                <a:lin ang="5400000" scaled="0"/>
              </a:gradFill>
              <a:latin typeface="Arial Black" panose="020B0A04020102020204" pitchFamily="34" charset="0"/>
              <a:cs typeface="+mj-cs"/>
            </a:endParaRPr>
          </a:p>
        </p:txBody>
      </p:sp>
      <p:pic>
        <p:nvPicPr>
          <p:cNvPr id="15362" name="Picture 2" descr="http://1.bp.blogspot.com/-Oyb0JdcJDNE/T9s-2V0mMAI/AAAAAAAAAa8/UeszbpYklq8/s1600/Costa+Rica+finiquita+detalles+de+TLC+con+Canad%C3%A1+y+Asociaci%C3%B3n+Europea.JPG"/>
          <p:cNvPicPr>
            <a:picLocks noChangeAspect="1" noChangeArrowheads="1"/>
          </p:cNvPicPr>
          <p:nvPr/>
        </p:nvPicPr>
        <p:blipFill rotWithShape="1">
          <a:blip r:embed="rId2">
            <a:extLst>
              <a:ext uri="{28A0092B-C50C-407E-A947-70E740481C1C}">
                <a14:useLocalDpi xmlns:a14="http://schemas.microsoft.com/office/drawing/2010/main" val="0"/>
              </a:ext>
            </a:extLst>
          </a:blip>
          <a:srcRect l="18438" r="31035"/>
          <a:stretch/>
        </p:blipFill>
        <p:spPr bwMode="auto">
          <a:xfrm>
            <a:off x="5652120" y="4149080"/>
            <a:ext cx="1828800" cy="1971676"/>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292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88640"/>
            <a:ext cx="6512511" cy="5328592"/>
          </a:xfrm>
        </p:spPr>
        <p:txBody>
          <a:bodyPr/>
          <a:lstStyle/>
          <a:p>
            <a:pPr algn="l"/>
            <a:r>
              <a:rPr lang="es-CR" sz="1600" dirty="0" smtClean="0">
                <a:latin typeface="Arial Black" panose="020B0A04020102020204" pitchFamily="34" charset="0"/>
              </a:rPr>
              <a:t>ALCA</a:t>
            </a:r>
            <a:br>
              <a:rPr lang="es-CR" sz="1600" dirty="0" smtClean="0">
                <a:latin typeface="Arial Black" panose="020B0A04020102020204" pitchFamily="34" charset="0"/>
              </a:rPr>
            </a:br>
            <a:r>
              <a:rPr lang="es-CR" sz="1600" dirty="0" smtClean="0">
                <a:latin typeface="Arial Black" panose="020B0A04020102020204" pitchFamily="34" charset="0"/>
              </a:rPr>
              <a:t>“Área </a:t>
            </a:r>
            <a:r>
              <a:rPr lang="es-CR" sz="1600" dirty="0" smtClean="0">
                <a:latin typeface="Arial Black" panose="020B0A04020102020204" pitchFamily="34" charset="0"/>
              </a:rPr>
              <a:t>de libre comercio de las </a:t>
            </a:r>
            <a:r>
              <a:rPr lang="es-CR" sz="1600" dirty="0" smtClean="0">
                <a:latin typeface="Arial Black" panose="020B0A04020102020204" pitchFamily="34" charset="0"/>
              </a:rPr>
              <a:t>Américas”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Impulsar el comercio americano con excepción de cuba.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Reducir barreras arancelarias entre miembros.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Velar por la democracia.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Combatir la pobreza.</a:t>
            </a: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endParaRPr lang="es-CR" sz="1600" dirty="0">
              <a:latin typeface="Arial Black" panose="020B0A04020102020204" pitchFamily="34" charset="0"/>
            </a:endParaRPr>
          </a:p>
        </p:txBody>
      </p:sp>
      <p:pic>
        <p:nvPicPr>
          <p:cNvPr id="16386" name="Picture 2" descr="http://logos-vector.com/images/logo/xxl/1/0/1/101327/ALCA_96f94_450x4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20887"/>
            <a:ext cx="2448272" cy="3893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10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88640"/>
            <a:ext cx="8568952" cy="6669360"/>
          </a:xfrm>
        </p:spPr>
        <p:txBody>
          <a:bodyPr numCol="2"/>
          <a:lstStyle/>
          <a:p>
            <a:pPr algn="l"/>
            <a:r>
              <a:rPr lang="es-CR" sz="1600" b="0" dirty="0">
                <a:effectLst/>
                <a:latin typeface="Arial Black" panose="020B0A04020102020204" pitchFamily="34" charset="0"/>
              </a:rPr>
              <a:t>Antigua y Barbuda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Argentina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Bahamas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Barbados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Belice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Bolivia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Brasil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Canadá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Chile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Colombia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Costa Rica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Dominica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Ecuador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El Salvador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Estados Unidos de América </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Granada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Guatemala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Guyana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Haití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Honduras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Jamaica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México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Nicaragua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Panamá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Paraguay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Perú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República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Dominicana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Saint </a:t>
            </a:r>
            <a:r>
              <a:rPr lang="es-CR" sz="1600" b="0" dirty="0" smtClean="0">
                <a:effectLst/>
                <a:latin typeface="Arial Black" panose="020B0A04020102020204" pitchFamily="34" charset="0"/>
              </a:rPr>
              <a:t>Kits </a:t>
            </a:r>
            <a:r>
              <a:rPr lang="es-CR" sz="1600" b="0" dirty="0">
                <a:effectLst/>
                <a:latin typeface="Arial Black" panose="020B0A04020102020204" pitchFamily="34" charset="0"/>
              </a:rPr>
              <a:t>y Nevis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San Vicente y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las Granadinas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Santa Lucía </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Surinam</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Trinidad y Tobago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Uruguay </a:t>
            </a:r>
            <a:r>
              <a:rPr lang="es-CR" sz="1600" dirty="0">
                <a:latin typeface="Arial Black" panose="020B0A04020102020204" pitchFamily="34" charset="0"/>
              </a:rPr>
              <a:t/>
            </a:r>
            <a:br>
              <a:rPr lang="es-CR" sz="1600" dirty="0">
                <a:latin typeface="Arial Black" panose="020B0A04020102020204" pitchFamily="34" charset="0"/>
              </a:rPr>
            </a:br>
            <a:r>
              <a:rPr lang="es-CR" sz="1600" b="0" dirty="0">
                <a:effectLst/>
                <a:latin typeface="Arial Black" panose="020B0A04020102020204" pitchFamily="34" charset="0"/>
              </a:rPr>
              <a:t>Venezuela</a:t>
            </a:r>
            <a:endParaRPr lang="es-CR" sz="1600" dirty="0">
              <a:latin typeface="Arial Black" panose="020B0A04020102020204" pitchFamily="34" charset="0"/>
            </a:endParaRPr>
          </a:p>
        </p:txBody>
      </p:sp>
    </p:spTree>
    <p:extLst>
      <p:ext uri="{BB962C8B-B14F-4D97-AF65-F5344CB8AC3E}">
        <p14:creationId xmlns:p14="http://schemas.microsoft.com/office/powerpoint/2010/main" val="308745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6512511" cy="1143000"/>
          </a:xfrm>
        </p:spPr>
        <p:txBody>
          <a:bodyPr>
            <a:normAutofit/>
          </a:bodyPr>
          <a:lstStyle/>
          <a:p>
            <a:r>
              <a:rPr lang="es-CR" sz="2000" dirty="0" smtClean="0">
                <a:latin typeface="Arial" panose="020B0604020202020204" pitchFamily="34" charset="0"/>
                <a:cs typeface="Arial" panose="020B0604020202020204" pitchFamily="34" charset="0"/>
              </a:rPr>
              <a:t>Conflictos 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África.</a:t>
            </a:r>
            <a:endParaRPr lang="es-CR" sz="2000" dirty="0"/>
          </a:p>
        </p:txBody>
      </p:sp>
      <p:sp>
        <p:nvSpPr>
          <p:cNvPr id="3" name="2 Marcador de contenido"/>
          <p:cNvSpPr>
            <a:spLocks noGrp="1"/>
          </p:cNvSpPr>
          <p:nvPr>
            <p:ph idx="4294967295"/>
          </p:nvPr>
        </p:nvSpPr>
        <p:spPr>
          <a:xfrm>
            <a:off x="457200" y="1600200"/>
            <a:ext cx="8229600" cy="4525963"/>
          </a:xfrm>
          <a:prstGeom prst="rect">
            <a:avLst/>
          </a:prstGeom>
        </p:spPr>
        <p:txBody>
          <a:bodyPr>
            <a:normAutofit/>
          </a:bodyPr>
          <a:lstStyle/>
          <a:p>
            <a:r>
              <a:rPr lang="es-CR" sz="1600" dirty="0" smtClean="0">
                <a:latin typeface="Arial" panose="020B0604020202020204" pitchFamily="34" charset="0"/>
                <a:cs typeface="Arial" panose="020B0604020202020204" pitchFamily="34" charset="0"/>
              </a:rPr>
              <a:t>Conflicto: Ruanda.</a:t>
            </a:r>
          </a:p>
          <a:p>
            <a:r>
              <a:rPr lang="es-CR" sz="1600" dirty="0" smtClean="0">
                <a:latin typeface="Arial" panose="020B0604020202020204" pitchFamily="34" charset="0"/>
                <a:cs typeface="Arial" panose="020B0604020202020204" pitchFamily="34" charset="0"/>
              </a:rPr>
              <a:t>Tiempo:1963-1994.</a:t>
            </a:r>
          </a:p>
          <a:p>
            <a:r>
              <a:rPr lang="es-CR" sz="1600" dirty="0" smtClean="0">
                <a:latin typeface="Arial" panose="020B0604020202020204" pitchFamily="34" charset="0"/>
                <a:cs typeface="Arial" panose="020B0604020202020204" pitchFamily="34" charset="0"/>
              </a:rPr>
              <a:t>Espacio: regiones de Ruanda.</a:t>
            </a:r>
          </a:p>
          <a:p>
            <a:r>
              <a:rPr lang="es-CR" sz="1600" dirty="0" smtClean="0">
                <a:latin typeface="Arial" panose="020B0604020202020204" pitchFamily="34" charset="0"/>
                <a:cs typeface="Arial" panose="020B0604020202020204" pitchFamily="34" charset="0"/>
              </a:rPr>
              <a:t>Causas: ataques entre los grupos de Ruanda.</a:t>
            </a:r>
          </a:p>
          <a:p>
            <a:r>
              <a:rPr lang="es-CR" sz="1600" dirty="0" smtClean="0">
                <a:latin typeface="Arial" panose="020B0604020202020204" pitchFamily="34" charset="0"/>
                <a:cs typeface="Arial" panose="020B0604020202020204" pitchFamily="34" charset="0"/>
              </a:rPr>
              <a:t>Objetivo del conflicto: posesión del territorio.</a:t>
            </a:r>
          </a:p>
          <a:p>
            <a:r>
              <a:rPr lang="es-CR" sz="1600" dirty="0" smtClean="0">
                <a:latin typeface="Arial" panose="020B0604020202020204" pitchFamily="34" charset="0"/>
                <a:cs typeface="Arial" panose="020B0604020202020204" pitchFamily="34" charset="0"/>
              </a:rPr>
              <a:t>Características: exilio de 200 000 tutsis.</a:t>
            </a:r>
          </a:p>
          <a:p>
            <a:r>
              <a:rPr lang="es-CR" sz="1600" dirty="0" smtClean="0">
                <a:latin typeface="Arial" panose="020B0604020202020204" pitchFamily="34" charset="0"/>
                <a:cs typeface="Arial" panose="020B0604020202020204" pitchFamily="34" charset="0"/>
              </a:rPr>
              <a:t>Regiones participantes: tutsis y hutus.</a:t>
            </a:r>
          </a:p>
          <a:p>
            <a:r>
              <a:rPr lang="es-CR" sz="1600" dirty="0" smtClean="0">
                <a:latin typeface="Arial" panose="020B0604020202020204" pitchFamily="34" charset="0"/>
                <a:cs typeface="Arial" panose="020B0604020202020204" pitchFamily="34" charset="0"/>
              </a:rPr>
              <a:t>Consecuencias:</a:t>
            </a:r>
          </a:p>
          <a:p>
            <a:r>
              <a:rPr lang="es-CR" sz="1600" dirty="0" smtClean="0">
                <a:latin typeface="Arial" panose="020B0604020202020204" pitchFamily="34" charset="0"/>
                <a:cs typeface="Arial" panose="020B0604020202020204" pitchFamily="34" charset="0"/>
              </a:rPr>
              <a:t>Políticas: muerte de miles de tutsis.</a:t>
            </a:r>
          </a:p>
          <a:p>
            <a:r>
              <a:rPr lang="es-CR" sz="1600" dirty="0" smtClean="0">
                <a:latin typeface="Arial" panose="020B0604020202020204" pitchFamily="34" charset="0"/>
                <a:cs typeface="Arial" panose="020B0604020202020204" pitchFamily="34" charset="0"/>
              </a:rPr>
              <a:t>Sociales: exilio de tutsis y muerte de hutus.</a:t>
            </a:r>
          </a:p>
          <a:p>
            <a:r>
              <a:rPr lang="es-CR" sz="1600" dirty="0" smtClean="0">
                <a:latin typeface="Arial" panose="020B0604020202020204" pitchFamily="34" charset="0"/>
                <a:cs typeface="Arial" panose="020B0604020202020204" pitchFamily="34" charset="0"/>
              </a:rPr>
              <a:t>Económicas: pelea por el poder económico.</a:t>
            </a:r>
          </a:p>
          <a:p>
            <a:endParaRPr lang="es-CR" sz="1600" dirty="0" smtClean="0">
              <a:latin typeface="Arial" panose="020B0604020202020204" pitchFamily="34" charset="0"/>
              <a:cs typeface="Arial" panose="020B0604020202020204" pitchFamily="34" charset="0"/>
            </a:endParaRPr>
          </a:p>
          <a:p>
            <a:pPr marL="0" indent="0">
              <a:buNone/>
            </a:pPr>
            <a:endParaRPr lang="es-CR" sz="1600" dirty="0" smtClean="0">
              <a:latin typeface="Arial" panose="020B0604020202020204" pitchFamily="34" charset="0"/>
              <a:cs typeface="Arial" panose="020B0604020202020204" pitchFamily="34" charset="0"/>
            </a:endParaRPr>
          </a:p>
          <a:p>
            <a:endParaRPr lang="es-CR" sz="1600" dirty="0" smtClean="0">
              <a:latin typeface="Arial" panose="020B0604020202020204" pitchFamily="34" charset="0"/>
              <a:cs typeface="Arial" panose="020B0604020202020204" pitchFamily="34" charset="0"/>
            </a:endParaRPr>
          </a:p>
          <a:p>
            <a:endParaRPr lang="es-CR" sz="1600" dirty="0" smtClean="0">
              <a:latin typeface="Arial" panose="020B0604020202020204" pitchFamily="34" charset="0"/>
              <a:cs typeface="Arial" panose="020B0604020202020204" pitchFamily="34" charset="0"/>
            </a:endParaRPr>
          </a:p>
          <a:p>
            <a:endParaRPr lang="es-CR" sz="1600"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4372">
            <a:off x="5106351" y="4336290"/>
            <a:ext cx="2736304"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639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6512511" cy="5976664"/>
          </a:xfrm>
        </p:spPr>
        <p:txBody>
          <a:bodyPr/>
          <a:lstStyle/>
          <a:p>
            <a:pPr algn="l"/>
            <a:r>
              <a:rPr lang="es-CR" sz="1600" dirty="0" smtClean="0">
                <a:latin typeface="Arial Black" panose="020B0A04020102020204" pitchFamily="34" charset="0"/>
              </a:rPr>
              <a:t>OMC</a:t>
            </a:r>
            <a:br>
              <a:rPr lang="es-CR" sz="1600" dirty="0" smtClean="0">
                <a:latin typeface="Arial Black" panose="020B0A04020102020204" pitchFamily="34" charset="0"/>
              </a:rPr>
            </a:br>
            <a:r>
              <a:rPr lang="es-CR" sz="1600" dirty="0" smtClean="0">
                <a:latin typeface="Arial Black" panose="020B0A04020102020204" pitchFamily="34" charset="0"/>
              </a:rPr>
              <a:t>“Organización mundial de comercio</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Servir de foro para negociaciones  comerciales de mercancía.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Servir de foro para resolver diferencias de carácter comercial.</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Liberalizar el comercio, con excepciones permitidas.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Ayudar a productores y comerciantes a aumentar sus actividades.</a:t>
            </a:r>
            <a:br>
              <a:rPr lang="es-CR" sz="1600" dirty="0" smtClean="0">
                <a:latin typeface="Arial Black" panose="020B0A04020102020204" pitchFamily="34" charset="0"/>
              </a:rPr>
            </a:br>
            <a:endParaRPr lang="es-CR" sz="1600" dirty="0">
              <a:latin typeface="Arial Black" panose="020B0A04020102020204" pitchFamily="34" charset="0"/>
            </a:endParaRPr>
          </a:p>
        </p:txBody>
      </p:sp>
      <p:pic>
        <p:nvPicPr>
          <p:cNvPr id="17410" name="Picture 2" descr="http://www.inver10.co/images/o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149080"/>
            <a:ext cx="3786455" cy="228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6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820472" cy="6120680"/>
          </a:xfrm>
        </p:spPr>
        <p:txBody>
          <a:bodyPr numCol="2"/>
          <a:lstStyle/>
          <a:p>
            <a:pPr algn="l"/>
            <a:r>
              <a:rPr lang="es-CR" sz="1600" dirty="0" smtClean="0">
                <a:effectLst/>
                <a:latin typeface="Arial Black" panose="020B0A04020102020204" pitchFamily="34" charset="0"/>
              </a:rPr>
              <a:t>Albania</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effectLst/>
                <a:latin typeface="Arial Black" panose="020B0A04020102020204" pitchFamily="34" charset="0"/>
              </a:rPr>
              <a:t>Alemania</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effectLst/>
                <a:latin typeface="Arial Black" panose="020B0A04020102020204" pitchFamily="34" charset="0"/>
              </a:rPr>
              <a:t>Angola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Antigua y Barbuda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Arabia Saudita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Argentina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Armenia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effectLst/>
                <a:latin typeface="Arial Black" panose="020B0A04020102020204" pitchFamily="34" charset="0"/>
              </a:rPr>
              <a:t>Australia</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effectLst/>
                <a:latin typeface="Arial Black" panose="020B0A04020102020204" pitchFamily="34" charset="0"/>
              </a:rPr>
              <a:t>Austria</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Bahréin</a:t>
            </a:r>
            <a:r>
              <a:rPr lang="es-CR" sz="1600" dirty="0" smtClean="0">
                <a:effectLst/>
                <a:latin typeface="Arial Black" panose="020B0A04020102020204" pitchFamily="34" charset="0"/>
              </a:rPr>
              <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Bangladesh</a:t>
            </a:r>
            <a:r>
              <a:rPr lang="es-CR" sz="1600" b="0" dirty="0">
                <a:effectLst/>
                <a:latin typeface="Arial Black" panose="020B0A04020102020204" pitchFamily="34" charset="0"/>
              </a:rPr>
              <a:t> </a:t>
            </a:r>
            <a:br>
              <a:rPr lang="es-CR" sz="1600" b="0" dirty="0">
                <a:effectLst/>
                <a:latin typeface="Arial Black" panose="020B0A04020102020204" pitchFamily="34" charset="0"/>
              </a:rPr>
            </a:br>
            <a:r>
              <a:rPr lang="es-CR" sz="1600" dirty="0" smtClean="0">
                <a:effectLst/>
                <a:latin typeface="Arial Black" panose="020B0A04020102020204" pitchFamily="34" charset="0"/>
              </a:rPr>
              <a:t>Barbados</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Bélgica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Belice</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Benín</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Bolivia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Botswana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Brasil</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Brunei </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Darussalam</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Bulgaria</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Burkina </a:t>
            </a:r>
            <a:r>
              <a:rPr lang="es-CR" sz="1600" dirty="0">
                <a:effectLst/>
                <a:latin typeface="Arial Black" panose="020B0A04020102020204" pitchFamily="34" charset="0"/>
              </a:rPr>
              <a:t>Faso</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Burundi</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Camboya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effectLst/>
                <a:latin typeface="Arial Black" panose="020B0A04020102020204" pitchFamily="34" charset="0"/>
              </a:rPr>
              <a:t>Camerún</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Canadá</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Chad</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Chile</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China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Chipre</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Colombia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Congo</a:t>
            </a:r>
            <a:br>
              <a:rPr lang="es-CR" sz="1600" dirty="0" smtClean="0">
                <a:effectLst/>
                <a:latin typeface="Arial Black" panose="020B0A04020102020204" pitchFamily="34" charset="0"/>
              </a:rPr>
            </a:br>
            <a:r>
              <a:rPr lang="es-CR" sz="1600" dirty="0" smtClean="0">
                <a:effectLst/>
                <a:latin typeface="Arial Black" panose="020B0A04020102020204" pitchFamily="34" charset="0"/>
              </a:rPr>
              <a:t>Corea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Costa </a:t>
            </a:r>
            <a:r>
              <a:rPr lang="es-CR" sz="1600" dirty="0">
                <a:effectLst/>
                <a:latin typeface="Arial Black" panose="020B0A04020102020204" pitchFamily="34" charset="0"/>
              </a:rPr>
              <a:t>Rica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Costa de Marfil</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Croacia</a:t>
            </a:r>
            <a:r>
              <a:rPr lang="es-CR" sz="1600" b="0" dirty="0">
                <a:effectLst/>
                <a:latin typeface="Arial Black" panose="020B0A04020102020204" pitchFamily="34" charset="0"/>
              </a:rPr>
              <a:t>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dirty="0" smtClean="0">
                <a:effectLst/>
                <a:latin typeface="Arial Black" panose="020B0A04020102020204" pitchFamily="34" charset="0"/>
              </a:rPr>
              <a:t>Cuba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Dinamarca</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dirty="0">
                <a:effectLst/>
                <a:latin typeface="Arial Black" panose="020B0A04020102020204" pitchFamily="34" charset="0"/>
              </a:rPr>
              <a:t>Djibouti</a:t>
            </a:r>
            <a:r>
              <a:rPr lang="es-CR" sz="1600" b="0" dirty="0">
                <a:effectLst/>
                <a:latin typeface="Arial Black" panose="020B0A04020102020204" pitchFamily="34" charset="0"/>
              </a:rPr>
              <a:t> </a:t>
            </a:r>
            <a:endParaRPr lang="es-CR" sz="1600" dirty="0">
              <a:latin typeface="Arial Black" panose="020B0A04020102020204" pitchFamily="34" charset="0"/>
            </a:endParaRPr>
          </a:p>
        </p:txBody>
      </p:sp>
    </p:spTree>
    <p:extLst>
      <p:ext uri="{BB962C8B-B14F-4D97-AF65-F5344CB8AC3E}">
        <p14:creationId xmlns:p14="http://schemas.microsoft.com/office/powerpoint/2010/main" val="214962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165" y="836712"/>
            <a:ext cx="6512511" cy="6381328"/>
          </a:xfrm>
        </p:spPr>
        <p:txBody>
          <a:bodyPr/>
          <a:lstStyle/>
          <a:p>
            <a:pPr algn="l"/>
            <a:r>
              <a:rPr lang="es-CR" sz="1600" dirty="0" smtClean="0">
                <a:latin typeface="Arial Black" panose="020B0A04020102020204" pitchFamily="34" charset="0"/>
              </a:rPr>
              <a:t>OEA</a:t>
            </a:r>
            <a:br>
              <a:rPr lang="es-CR" sz="1600" dirty="0" smtClean="0">
                <a:latin typeface="Arial Black" panose="020B0A04020102020204" pitchFamily="34" charset="0"/>
              </a:rPr>
            </a:br>
            <a:r>
              <a:rPr lang="es-CR" sz="1600" dirty="0" smtClean="0">
                <a:latin typeface="Arial Black" panose="020B0A04020102020204" pitchFamily="34" charset="0"/>
              </a:rPr>
              <a:t>“Organización de estados americanos</a:t>
            </a:r>
            <a:r>
              <a:rPr lang="es-CR" sz="1600" dirty="0" smtClean="0">
                <a:latin typeface="Arial Black" panose="020B0A04020102020204" pitchFamily="34" charset="0"/>
              </a:rPr>
              <a:t>”</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Desarrolla funciones de interés común para los Estados.</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r>
              <a:rPr lang="es-CR" sz="1600" dirty="0" smtClean="0">
                <a:latin typeface="Arial Black" panose="020B0A04020102020204" pitchFamily="34" charset="0"/>
              </a:rPr>
              <a:t>2- Vela por las buenas relaciones entre Estados.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3-Promueve y protege los derechos humanos.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Vela por el desarrollo integral de los Estados.</a:t>
            </a:r>
            <a:br>
              <a:rPr lang="es-CR" sz="1600" dirty="0" smtClean="0">
                <a:latin typeface="Arial Black" panose="020B0A04020102020204" pitchFamily="34" charset="0"/>
              </a:rPr>
            </a:br>
            <a:endParaRPr lang="es-CR" sz="1600" dirty="0">
              <a:latin typeface="Arial Black" panose="020B0A04020102020204" pitchFamily="34" charset="0"/>
            </a:endParaRPr>
          </a:p>
        </p:txBody>
      </p:sp>
      <p:pic>
        <p:nvPicPr>
          <p:cNvPr id="3" name="Picture 2" descr="http://www.cronicon.net/paginas/edicanter/Ediciones71/img/No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244" y="4628017"/>
            <a:ext cx="1944216" cy="1944217"/>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83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052736"/>
            <a:ext cx="6512511" cy="1143000"/>
          </a:xfrm>
        </p:spPr>
        <p:txBody>
          <a:bodyPr numCol="2"/>
          <a:lstStyle/>
          <a:p>
            <a:pPr algn="l"/>
            <a:r>
              <a:rPr lang="es-CR" sz="1600" b="0" dirty="0">
                <a:effectLst/>
                <a:latin typeface="Arial Black" panose="020B0A04020102020204" pitchFamily="34" charset="0"/>
              </a:rPr>
              <a:t>Antigua y Barbuda</a:t>
            </a:r>
            <a:br>
              <a:rPr lang="es-CR" sz="1600" b="0" dirty="0">
                <a:effectLst/>
                <a:latin typeface="Arial Black" panose="020B0A04020102020204" pitchFamily="34" charset="0"/>
              </a:rPr>
            </a:br>
            <a:r>
              <a:rPr lang="es-CR" sz="1600" b="0" dirty="0">
                <a:effectLst/>
                <a:latin typeface="Arial Black" panose="020B0A04020102020204" pitchFamily="34" charset="0"/>
              </a:rPr>
              <a:t>Argentina</a:t>
            </a:r>
            <a:br>
              <a:rPr lang="es-CR" sz="1600" b="0" dirty="0">
                <a:effectLst/>
                <a:latin typeface="Arial Black" panose="020B0A04020102020204" pitchFamily="34" charset="0"/>
              </a:rPr>
            </a:br>
            <a:r>
              <a:rPr lang="es-CR" sz="1600" b="0" dirty="0">
                <a:effectLst/>
                <a:latin typeface="Arial Black" panose="020B0A04020102020204" pitchFamily="34" charset="0"/>
              </a:rPr>
              <a:t>Bahamas</a:t>
            </a:r>
            <a:br>
              <a:rPr lang="es-CR" sz="1600" b="0" dirty="0">
                <a:effectLst/>
                <a:latin typeface="Arial Black" panose="020B0A04020102020204" pitchFamily="34" charset="0"/>
              </a:rPr>
            </a:br>
            <a:r>
              <a:rPr lang="es-CR" sz="1600" b="0" dirty="0">
                <a:effectLst/>
                <a:latin typeface="Arial Black" panose="020B0A04020102020204" pitchFamily="34" charset="0"/>
              </a:rPr>
              <a:t>Barbados</a:t>
            </a:r>
            <a:br>
              <a:rPr lang="es-CR" sz="1600" b="0" dirty="0">
                <a:effectLst/>
                <a:latin typeface="Arial Black" panose="020B0A04020102020204" pitchFamily="34" charset="0"/>
              </a:rPr>
            </a:br>
            <a:r>
              <a:rPr lang="es-CR" sz="1600" b="0" dirty="0">
                <a:effectLst/>
                <a:latin typeface="Arial Black" panose="020B0A04020102020204" pitchFamily="34" charset="0"/>
              </a:rPr>
              <a:t>Belice</a:t>
            </a:r>
            <a:br>
              <a:rPr lang="es-CR" sz="1600" b="0" dirty="0">
                <a:effectLst/>
                <a:latin typeface="Arial Black" panose="020B0A04020102020204" pitchFamily="34" charset="0"/>
              </a:rPr>
            </a:br>
            <a:r>
              <a:rPr lang="es-CR" sz="1600" b="0" dirty="0">
                <a:effectLst/>
                <a:latin typeface="Arial Black" panose="020B0A04020102020204" pitchFamily="34" charset="0"/>
              </a:rPr>
              <a:t>Bolivia</a:t>
            </a:r>
            <a:br>
              <a:rPr lang="es-CR" sz="1600" b="0" dirty="0">
                <a:effectLst/>
                <a:latin typeface="Arial Black" panose="020B0A04020102020204" pitchFamily="34" charset="0"/>
              </a:rPr>
            </a:br>
            <a:r>
              <a:rPr lang="es-CR" sz="1600" b="0" dirty="0">
                <a:effectLst/>
                <a:latin typeface="Arial Black" panose="020B0A04020102020204" pitchFamily="34" charset="0"/>
              </a:rPr>
              <a:t>Brasil</a:t>
            </a:r>
            <a:br>
              <a:rPr lang="es-CR" sz="1600" b="0" dirty="0">
                <a:effectLst/>
                <a:latin typeface="Arial Black" panose="020B0A04020102020204" pitchFamily="34" charset="0"/>
              </a:rPr>
            </a:br>
            <a:r>
              <a:rPr lang="es-CR" sz="1600" b="0" dirty="0">
                <a:effectLst/>
                <a:latin typeface="Arial Black" panose="020B0A04020102020204" pitchFamily="34" charset="0"/>
              </a:rPr>
              <a:t>Canadá</a:t>
            </a:r>
            <a:br>
              <a:rPr lang="es-CR" sz="1600" b="0" dirty="0">
                <a:effectLst/>
                <a:latin typeface="Arial Black" panose="020B0A04020102020204" pitchFamily="34" charset="0"/>
              </a:rPr>
            </a:br>
            <a:r>
              <a:rPr lang="es-CR" sz="1600" b="0" dirty="0">
                <a:effectLst/>
                <a:latin typeface="Arial Black" panose="020B0A04020102020204" pitchFamily="34" charset="0"/>
              </a:rPr>
              <a:t>Chile</a:t>
            </a:r>
            <a:br>
              <a:rPr lang="es-CR" sz="1600" b="0" dirty="0">
                <a:effectLst/>
                <a:latin typeface="Arial Black" panose="020B0A04020102020204" pitchFamily="34" charset="0"/>
              </a:rPr>
            </a:br>
            <a:r>
              <a:rPr lang="es-CR" sz="1600" b="0" dirty="0">
                <a:effectLst/>
                <a:latin typeface="Arial Black" panose="020B0A04020102020204" pitchFamily="34" charset="0"/>
              </a:rPr>
              <a:t>Colombia</a:t>
            </a:r>
            <a:br>
              <a:rPr lang="es-CR" sz="1600" b="0" dirty="0">
                <a:effectLst/>
                <a:latin typeface="Arial Black" panose="020B0A04020102020204" pitchFamily="34" charset="0"/>
              </a:rPr>
            </a:br>
            <a:r>
              <a:rPr lang="es-CR" sz="1600" b="0" dirty="0">
                <a:effectLst/>
                <a:latin typeface="Arial Black" panose="020B0A04020102020204" pitchFamily="34" charset="0"/>
              </a:rPr>
              <a:t>Costa Rica</a:t>
            </a:r>
            <a:br>
              <a:rPr lang="es-CR" sz="1600" b="0" dirty="0">
                <a:effectLst/>
                <a:latin typeface="Arial Black" panose="020B0A04020102020204" pitchFamily="34" charset="0"/>
              </a:rPr>
            </a:br>
            <a:r>
              <a:rPr lang="es-CR" sz="1600" b="0" dirty="0">
                <a:effectLst/>
                <a:latin typeface="Arial Black" panose="020B0A04020102020204" pitchFamily="34" charset="0"/>
              </a:rPr>
              <a:t>Cuba</a:t>
            </a:r>
            <a:br>
              <a:rPr lang="es-CR" sz="1600" b="0" dirty="0">
                <a:effectLst/>
                <a:latin typeface="Arial Black" panose="020B0A04020102020204" pitchFamily="34" charset="0"/>
              </a:rPr>
            </a:br>
            <a:r>
              <a:rPr lang="es-CR" sz="1600" b="0" dirty="0">
                <a:effectLst/>
                <a:latin typeface="Arial Black" panose="020B0A04020102020204" pitchFamily="34" charset="0"/>
              </a:rPr>
              <a:t>Dominica</a:t>
            </a:r>
            <a:br>
              <a:rPr lang="es-CR" sz="1600" b="0" dirty="0">
                <a:effectLst/>
                <a:latin typeface="Arial Black" panose="020B0A04020102020204" pitchFamily="34" charset="0"/>
              </a:rPr>
            </a:br>
            <a:r>
              <a:rPr lang="es-CR" sz="1600" b="0" dirty="0">
                <a:effectLst/>
                <a:latin typeface="Arial Black" panose="020B0A04020102020204" pitchFamily="34" charset="0"/>
              </a:rPr>
              <a:t>Ecuador</a:t>
            </a:r>
            <a:br>
              <a:rPr lang="es-CR" sz="1600" b="0" dirty="0">
                <a:effectLst/>
                <a:latin typeface="Arial Black" panose="020B0A04020102020204" pitchFamily="34" charset="0"/>
              </a:rPr>
            </a:br>
            <a:r>
              <a:rPr lang="es-CR" sz="1600" b="0" dirty="0">
                <a:effectLst/>
                <a:latin typeface="Arial Black" panose="020B0A04020102020204" pitchFamily="34" charset="0"/>
              </a:rPr>
              <a:t>El Salvador</a:t>
            </a:r>
            <a:br>
              <a:rPr lang="es-CR" sz="1600" b="0" dirty="0">
                <a:effectLst/>
                <a:latin typeface="Arial Black" panose="020B0A04020102020204" pitchFamily="34" charset="0"/>
              </a:rPr>
            </a:br>
            <a:r>
              <a:rPr lang="es-CR" sz="1600" b="0" dirty="0">
                <a:effectLst/>
                <a:latin typeface="Arial Black" panose="020B0A04020102020204" pitchFamily="34" charset="0"/>
              </a:rPr>
              <a:t>Estados Unidos</a:t>
            </a:r>
            <a:br>
              <a:rPr lang="es-CR" sz="1600" b="0" dirty="0">
                <a:effectLst/>
                <a:latin typeface="Arial Black" panose="020B0A04020102020204" pitchFamily="34" charset="0"/>
              </a:rPr>
            </a:br>
            <a:r>
              <a:rPr lang="es-CR" sz="1600" b="0" dirty="0">
                <a:effectLst/>
                <a:latin typeface="Arial Black" panose="020B0A04020102020204" pitchFamily="34" charset="0"/>
              </a:rPr>
              <a:t>Granada</a:t>
            </a:r>
            <a:br>
              <a:rPr lang="es-CR" sz="1600" b="0" dirty="0">
                <a:effectLst/>
                <a:latin typeface="Arial Black" panose="020B0A04020102020204" pitchFamily="34" charset="0"/>
              </a:rPr>
            </a:br>
            <a:r>
              <a:rPr lang="es-CR" sz="1600" b="0" dirty="0">
                <a:effectLst/>
                <a:latin typeface="Arial Black" panose="020B0A04020102020204" pitchFamily="34" charset="0"/>
              </a:rPr>
              <a:t>Guatemala</a:t>
            </a:r>
            <a:br>
              <a:rPr lang="es-CR" sz="1600" b="0" dirty="0">
                <a:effectLst/>
                <a:latin typeface="Arial Black" panose="020B0A04020102020204" pitchFamily="34" charset="0"/>
              </a:rPr>
            </a:br>
            <a:r>
              <a:rPr lang="es-CR" sz="1600" b="0" dirty="0">
                <a:effectLst/>
                <a:latin typeface="Arial Black" panose="020B0A04020102020204" pitchFamily="34" charset="0"/>
              </a:rPr>
              <a:t>Guyana</a:t>
            </a:r>
            <a:br>
              <a:rPr lang="es-CR" sz="1600" b="0" dirty="0">
                <a:effectLst/>
                <a:latin typeface="Arial Black" panose="020B0A04020102020204" pitchFamily="34" charset="0"/>
              </a:rPr>
            </a:br>
            <a:r>
              <a:rPr lang="es-CR" sz="1600" b="0" dirty="0">
                <a:effectLst/>
                <a:latin typeface="Arial Black" panose="020B0A04020102020204" pitchFamily="34" charset="0"/>
              </a:rPr>
              <a:t>Haití</a:t>
            </a:r>
            <a:br>
              <a:rPr lang="es-CR" sz="1600" b="0" dirty="0">
                <a:effectLst/>
                <a:latin typeface="Arial Black" panose="020B0A04020102020204" pitchFamily="34" charset="0"/>
              </a:rPr>
            </a:br>
            <a:r>
              <a:rPr lang="es-CR" sz="1600" b="0" dirty="0">
                <a:effectLst/>
                <a:latin typeface="Arial Black" panose="020B0A04020102020204" pitchFamily="34" charset="0"/>
              </a:rPr>
              <a:t>Honduras</a:t>
            </a:r>
            <a:br>
              <a:rPr lang="es-CR" sz="1600" b="0" dirty="0">
                <a:effectLst/>
                <a:latin typeface="Arial Black" panose="020B0A04020102020204" pitchFamily="34" charset="0"/>
              </a:rPr>
            </a:br>
            <a:r>
              <a:rPr lang="es-CR" sz="1600" b="0" dirty="0">
                <a:effectLst/>
                <a:latin typeface="Arial Black" panose="020B0A04020102020204" pitchFamily="34" charset="0"/>
              </a:rPr>
              <a:t>Jamaica</a:t>
            </a:r>
            <a:br>
              <a:rPr lang="es-CR" sz="1600" b="0" dirty="0">
                <a:effectLst/>
                <a:latin typeface="Arial Black" panose="020B0A04020102020204" pitchFamily="34" charset="0"/>
              </a:rPr>
            </a:br>
            <a:r>
              <a:rPr lang="es-CR" sz="1600" b="0" dirty="0">
                <a:effectLst/>
                <a:latin typeface="Arial Black" panose="020B0A04020102020204" pitchFamily="34" charset="0"/>
              </a:rPr>
              <a:t>México</a:t>
            </a:r>
            <a:br>
              <a:rPr lang="es-CR" sz="1600" b="0" dirty="0">
                <a:effectLst/>
                <a:latin typeface="Arial Black" panose="020B0A04020102020204" pitchFamily="34" charset="0"/>
              </a:rPr>
            </a:br>
            <a:r>
              <a:rPr lang="es-CR" sz="1600" b="0" dirty="0">
                <a:effectLst/>
                <a:latin typeface="Arial Black" panose="020B0A04020102020204" pitchFamily="34" charset="0"/>
              </a:rPr>
              <a:t>Nicaragua</a:t>
            </a:r>
            <a:br>
              <a:rPr lang="es-CR" sz="1600" b="0" dirty="0">
                <a:effectLst/>
                <a:latin typeface="Arial Black" panose="020B0A04020102020204" pitchFamily="34" charset="0"/>
              </a:rPr>
            </a:br>
            <a:r>
              <a:rPr lang="es-CR" sz="1600" b="0" dirty="0">
                <a:effectLst/>
                <a:latin typeface="Arial Black" panose="020B0A04020102020204" pitchFamily="34" charset="0"/>
              </a:rPr>
              <a:t>Panamá</a:t>
            </a:r>
            <a:br>
              <a:rPr lang="es-CR" sz="1600" b="0" dirty="0">
                <a:effectLst/>
                <a:latin typeface="Arial Black" panose="020B0A04020102020204" pitchFamily="34" charset="0"/>
              </a:rPr>
            </a:br>
            <a:r>
              <a:rPr lang="es-CR" sz="1600" b="0" dirty="0">
                <a:effectLst/>
                <a:latin typeface="Arial Black" panose="020B0A04020102020204" pitchFamily="34" charset="0"/>
              </a:rPr>
              <a:t>Paraguay</a:t>
            </a:r>
            <a:br>
              <a:rPr lang="es-CR" sz="1600" b="0" dirty="0">
                <a:effectLst/>
                <a:latin typeface="Arial Black" panose="020B0A04020102020204" pitchFamily="34" charset="0"/>
              </a:rPr>
            </a:br>
            <a:r>
              <a:rPr lang="es-CR" sz="1600" b="0" dirty="0">
                <a:effectLst/>
                <a:latin typeface="Arial Black" panose="020B0A04020102020204" pitchFamily="34" charset="0"/>
              </a:rPr>
              <a:t>Perú</a:t>
            </a:r>
            <a:br>
              <a:rPr lang="es-CR" sz="1600" b="0" dirty="0">
                <a:effectLst/>
                <a:latin typeface="Arial Black" panose="020B0A04020102020204" pitchFamily="34" charset="0"/>
              </a:rPr>
            </a:br>
            <a:r>
              <a:rPr lang="es-CR" sz="1600" b="0" dirty="0">
                <a:effectLst/>
                <a:latin typeface="Arial Black" panose="020B0A04020102020204" pitchFamily="34" charset="0"/>
              </a:rPr>
              <a:t>República Dominicana</a:t>
            </a:r>
            <a:br>
              <a:rPr lang="es-CR" sz="1600" b="0" dirty="0">
                <a:effectLst/>
                <a:latin typeface="Arial Black" panose="020B0A04020102020204" pitchFamily="34" charset="0"/>
              </a:rPr>
            </a:br>
            <a:r>
              <a:rPr lang="es-CR" sz="1600" b="0" dirty="0">
                <a:effectLst/>
                <a:latin typeface="Arial Black" panose="020B0A04020102020204" pitchFamily="34" charset="0"/>
              </a:rPr>
              <a:t>San Cristóbal y Nieves</a:t>
            </a:r>
            <a:br>
              <a:rPr lang="es-CR" sz="1600" b="0" dirty="0">
                <a:effectLst/>
                <a:latin typeface="Arial Black" panose="020B0A04020102020204" pitchFamily="34" charset="0"/>
              </a:rPr>
            </a:br>
            <a:r>
              <a:rPr lang="es-CR" sz="1600" b="0" dirty="0">
                <a:effectLst/>
                <a:latin typeface="Arial Black" panose="020B0A04020102020204" pitchFamily="34" charset="0"/>
              </a:rPr>
              <a:t>San Vicente y las Granadinas</a:t>
            </a:r>
            <a:br>
              <a:rPr lang="es-CR" sz="1600" b="0" dirty="0">
                <a:effectLst/>
                <a:latin typeface="Arial Black" panose="020B0A04020102020204" pitchFamily="34" charset="0"/>
              </a:rPr>
            </a:br>
            <a:r>
              <a:rPr lang="es-CR" sz="1600" b="0" dirty="0">
                <a:effectLst/>
                <a:latin typeface="Arial Black" panose="020B0A04020102020204" pitchFamily="34" charset="0"/>
              </a:rPr>
              <a:t>Santa Lucía</a:t>
            </a:r>
            <a:br>
              <a:rPr lang="es-CR" sz="1600" b="0" dirty="0">
                <a:effectLst/>
                <a:latin typeface="Arial Black" panose="020B0A04020102020204" pitchFamily="34" charset="0"/>
              </a:rPr>
            </a:br>
            <a:r>
              <a:rPr lang="es-CR" sz="1600" b="0" dirty="0">
                <a:effectLst/>
                <a:latin typeface="Arial Black" panose="020B0A04020102020204" pitchFamily="34" charset="0"/>
              </a:rPr>
              <a:t>Surinam</a:t>
            </a:r>
            <a:br>
              <a:rPr lang="es-CR" sz="1600" b="0" dirty="0">
                <a:effectLst/>
                <a:latin typeface="Arial Black" panose="020B0A04020102020204" pitchFamily="34" charset="0"/>
              </a:rPr>
            </a:br>
            <a:r>
              <a:rPr lang="es-CR" sz="1600" b="0" dirty="0">
                <a:effectLst/>
                <a:latin typeface="Arial Black" panose="020B0A04020102020204" pitchFamily="34" charset="0"/>
              </a:rPr>
              <a:t>Trinidad y Tobago</a:t>
            </a:r>
            <a:br>
              <a:rPr lang="es-CR" sz="1600" b="0" dirty="0">
                <a:effectLst/>
                <a:latin typeface="Arial Black" panose="020B0A04020102020204" pitchFamily="34" charset="0"/>
              </a:rPr>
            </a:br>
            <a:r>
              <a:rPr lang="es-CR" sz="1600" b="0" dirty="0">
                <a:effectLst/>
                <a:latin typeface="Arial Black" panose="020B0A04020102020204" pitchFamily="34" charset="0"/>
              </a:rPr>
              <a:t>Uruguay</a:t>
            </a:r>
            <a:br>
              <a:rPr lang="es-CR" sz="1600" b="0" dirty="0">
                <a:effectLst/>
                <a:latin typeface="Arial Black" panose="020B0A04020102020204" pitchFamily="34" charset="0"/>
              </a:rPr>
            </a:br>
            <a:r>
              <a:rPr lang="es-CR" sz="1600" b="0" dirty="0">
                <a:effectLst/>
                <a:latin typeface="Arial Black" panose="020B0A04020102020204" pitchFamily="34" charset="0"/>
              </a:rPr>
              <a:t>Venezuela</a:t>
            </a:r>
            <a:br>
              <a:rPr lang="es-CR" sz="1600" b="0" dirty="0">
                <a:effectLst/>
                <a:latin typeface="Arial Black" panose="020B0A04020102020204" pitchFamily="34" charset="0"/>
              </a:rPr>
            </a:br>
            <a:endParaRPr lang="es-CR" sz="1600" dirty="0">
              <a:latin typeface="Arial Black" panose="020B0A04020102020204" pitchFamily="34" charset="0"/>
            </a:endParaRPr>
          </a:p>
        </p:txBody>
      </p:sp>
    </p:spTree>
    <p:extLst>
      <p:ext uri="{BB962C8B-B14F-4D97-AF65-F5344CB8AC3E}">
        <p14:creationId xmlns:p14="http://schemas.microsoft.com/office/powerpoint/2010/main" val="4197987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6512511" cy="5976664"/>
          </a:xfrm>
        </p:spPr>
        <p:txBody>
          <a:bodyPr/>
          <a:lstStyle/>
          <a:p>
            <a:pPr algn="l"/>
            <a:r>
              <a:rPr lang="es-CR" sz="1600" dirty="0" smtClean="0">
                <a:latin typeface="Arial Black" panose="020B0A04020102020204" pitchFamily="34" charset="0"/>
              </a:rPr>
              <a:t>CAME</a:t>
            </a:r>
            <a:br>
              <a:rPr lang="es-CR" sz="1600" dirty="0" smtClean="0">
                <a:latin typeface="Arial Black" panose="020B0A04020102020204" pitchFamily="34" charset="0"/>
              </a:rPr>
            </a:br>
            <a:r>
              <a:rPr lang="es-CR" sz="1600" dirty="0" smtClean="0">
                <a:latin typeface="Arial Black" panose="020B0A04020102020204" pitchFamily="34" charset="0"/>
              </a:rPr>
              <a:t>“Consejo de asistencia económica mutua”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Fomentaba </a:t>
            </a:r>
            <a:r>
              <a:rPr lang="es-CR" sz="1600" dirty="0">
                <a:latin typeface="Arial Black" panose="020B0A04020102020204" pitchFamily="34" charset="0"/>
              </a:rPr>
              <a:t>de las relaciones comerciales entre los estados </a:t>
            </a:r>
            <a:r>
              <a:rPr lang="es-CR" sz="1600" dirty="0" smtClean="0">
                <a:latin typeface="Arial Black" panose="020B0A04020102020204" pitchFamily="34" charset="0"/>
              </a:rPr>
              <a:t>miembros.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a:t>
            </a:r>
            <a:r>
              <a:rPr lang="es-CR" sz="1600" dirty="0">
                <a:latin typeface="Arial Black" panose="020B0A04020102020204" pitchFamily="34" charset="0"/>
              </a:rPr>
              <a:t>Intentó </a:t>
            </a:r>
            <a:r>
              <a:rPr lang="es-CR" sz="1600" dirty="0">
                <a:latin typeface="Arial Black" panose="020B0A04020102020204" pitchFamily="34" charset="0"/>
              </a:rPr>
              <a:t>de contrarrestar a los organismos económicos internacionales de economía </a:t>
            </a:r>
            <a:r>
              <a:rPr lang="es-CR" sz="1600" dirty="0">
                <a:latin typeface="Arial Black" panose="020B0A04020102020204" pitchFamily="34" charset="0"/>
              </a:rPr>
              <a:t>capitalista.</a:t>
            </a:r>
            <a:br>
              <a:rPr lang="es-CR" sz="1600" dirty="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a:latin typeface="Arial Black" panose="020B0A04020102020204" pitchFamily="34" charset="0"/>
              </a:rPr>
              <a:t>3- Presentó una </a:t>
            </a:r>
            <a:r>
              <a:rPr lang="es-CR" sz="1600" dirty="0">
                <a:latin typeface="Arial Black" panose="020B0A04020102020204" pitchFamily="34" charset="0"/>
              </a:rPr>
              <a:t>alternativa al denominado Plan Marshall desarrollado por los Estados Unidos para la reorganización de la economía europea tras la Segunda Guerra </a:t>
            </a:r>
            <a:r>
              <a:rPr lang="es-CR" sz="1600" dirty="0">
                <a:latin typeface="Arial Black" panose="020B0A04020102020204" pitchFamily="34" charset="0"/>
              </a:rPr>
              <a:t>Mundial.</a:t>
            </a:r>
            <a:br>
              <a:rPr lang="es-CR" sz="1600" dirty="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a:latin typeface="Arial Black" panose="020B0A04020102020204" pitchFamily="34" charset="0"/>
              </a:rPr>
              <a:t>4-Era equivalente al Pacto de Varsovia aunque la CAME era mas </a:t>
            </a:r>
            <a:r>
              <a:rPr lang="es-CR" sz="1600" dirty="0" smtClean="0">
                <a:latin typeface="Arial Black" panose="020B0A04020102020204" pitchFamily="34" charset="0"/>
              </a:rPr>
              <a:t>amplia.</a:t>
            </a:r>
            <a:endParaRPr lang="es-CR" sz="1600" dirty="0">
              <a:latin typeface="Arial Black" panose="020B0A04020102020204" pitchFamily="34" charset="0"/>
            </a:endParaRPr>
          </a:p>
        </p:txBody>
      </p:sp>
      <p:pic>
        <p:nvPicPr>
          <p:cNvPr id="18434" name="Picture 2" descr="Flag of Comec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509120"/>
            <a:ext cx="2808312"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605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794480"/>
            <a:ext cx="6512511" cy="6048672"/>
          </a:xfrm>
        </p:spPr>
        <p:txBody>
          <a:bodyPr/>
          <a:lstStyle/>
          <a:p>
            <a:pPr algn="l"/>
            <a:r>
              <a:rPr lang="es-CR" sz="1600" b="0" dirty="0" smtClean="0">
                <a:effectLst/>
                <a:latin typeface="Arial Black" panose="020B0A04020102020204" pitchFamily="34" charset="0"/>
              </a:rPr>
              <a:t>Bulgaria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Unión Soviética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Polonia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Hungría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Rumanía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Checoslovaquia </a:t>
            </a:r>
            <a:r>
              <a:rPr lang="es-CR" sz="1600" b="0" dirty="0">
                <a:effectLst/>
                <a:latin typeface="Arial Black" panose="020B0A04020102020204" pitchFamily="34" charset="0"/>
              </a:rPr>
              <a:t>y </a:t>
            </a:r>
            <a:r>
              <a:rPr lang="es-CR" sz="1600" b="0" dirty="0" smtClean="0">
                <a:effectLst/>
                <a:latin typeface="Arial Black" panose="020B0A04020102020204" pitchFamily="34" charset="0"/>
              </a:rPr>
              <a:t>Albania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República </a:t>
            </a:r>
            <a:r>
              <a:rPr lang="es-CR" sz="1600" b="0" dirty="0">
                <a:effectLst/>
                <a:latin typeface="Arial Black" panose="020B0A04020102020204" pitchFamily="34" charset="0"/>
              </a:rPr>
              <a:t>Democrática </a:t>
            </a:r>
            <a:r>
              <a:rPr lang="es-CR" sz="1600" b="0" dirty="0" smtClean="0">
                <a:effectLst/>
                <a:latin typeface="Arial Black" panose="020B0A04020102020204" pitchFamily="34" charset="0"/>
              </a:rPr>
              <a:t>Alemana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Mongolia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Cuba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Vietnam</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Yugoslavia</a:t>
            </a:r>
            <a:br>
              <a:rPr lang="es-CR" sz="1600" b="0" dirty="0" smtClean="0">
                <a:effectLst/>
                <a:latin typeface="Arial Black" panose="020B0A04020102020204" pitchFamily="34" charset="0"/>
              </a:rPr>
            </a:br>
            <a:r>
              <a:rPr lang="es-CR" sz="1600" b="0" dirty="0">
                <a:effectLst/>
                <a:latin typeface="Arial Black" panose="020B0A04020102020204" pitchFamily="34" charset="0"/>
              </a:rPr>
              <a:t>C</a:t>
            </a:r>
            <a:r>
              <a:rPr lang="es-CR" sz="1600" b="0" dirty="0" smtClean="0">
                <a:effectLst/>
                <a:latin typeface="Arial Black" panose="020B0A04020102020204" pitchFamily="34" charset="0"/>
              </a:rPr>
              <a:t>uba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Nicaragua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Mozambique</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Irak</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Vietnam</a:t>
            </a:r>
            <a:endParaRPr lang="es-CR" sz="1600" dirty="0">
              <a:latin typeface="Arial Black" panose="020B0A04020102020204" pitchFamily="34" charset="0"/>
            </a:endParaRPr>
          </a:p>
        </p:txBody>
      </p:sp>
    </p:spTree>
    <p:extLst>
      <p:ext uri="{BB962C8B-B14F-4D97-AF65-F5344CB8AC3E}">
        <p14:creationId xmlns:p14="http://schemas.microsoft.com/office/powerpoint/2010/main" val="4281027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6512511" cy="6048672"/>
          </a:xfrm>
        </p:spPr>
        <p:txBody>
          <a:bodyPr/>
          <a:lstStyle/>
          <a:p>
            <a:pPr algn="l"/>
            <a:r>
              <a:rPr lang="es-CR" sz="1600" dirty="0" smtClean="0">
                <a:latin typeface="Arial Black" panose="020B0A04020102020204" pitchFamily="34" charset="0"/>
              </a:rPr>
              <a:t>Liga </a:t>
            </a:r>
            <a:r>
              <a:rPr lang="es-CR" sz="1600" dirty="0" smtClean="0">
                <a:latin typeface="Arial Black" panose="020B0A04020102020204" pitchFamily="34" charset="0"/>
              </a:rPr>
              <a:t>árabe</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Defiende los intereses del mundo árabe.</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Lucha contra el crimen y la drogadicción de los miembros.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Consolidar relaciones con Estados árabes.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Reducir barreras arancelarias.</a:t>
            </a:r>
            <a:br>
              <a:rPr lang="es-CR" sz="1600" dirty="0" smtClean="0">
                <a:latin typeface="Arial Black" panose="020B0A04020102020204" pitchFamily="34" charset="0"/>
              </a:rPr>
            </a:br>
            <a:r>
              <a:rPr lang="es-CR" sz="1600" dirty="0" smtClean="0">
                <a:latin typeface="Arial Black" panose="020B0A04020102020204" pitchFamily="34" charset="0"/>
              </a:rPr>
              <a:t/>
            </a:r>
            <a:br>
              <a:rPr lang="es-CR" sz="1600" dirty="0" smtClean="0">
                <a:latin typeface="Arial Black" panose="020B0A04020102020204" pitchFamily="34" charset="0"/>
              </a:rPr>
            </a:br>
            <a:endParaRPr lang="es-CR" sz="1600" dirty="0">
              <a:latin typeface="Arial Black" panose="020B0A04020102020204" pitchFamily="34" charset="0"/>
            </a:endParaRPr>
          </a:p>
        </p:txBody>
      </p:sp>
      <p:pic>
        <p:nvPicPr>
          <p:cNvPr id="20482" name="Picture 2" descr="Escudo de la جامعة الدول العربيةYāmi`at ad-Duwal al-`Arabiyya Liga de Estados Ára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324" y="3212976"/>
            <a:ext cx="2520280" cy="2688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8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566"/>
            <a:ext cx="8964488" cy="6830434"/>
          </a:xfrm>
        </p:spPr>
        <p:txBody>
          <a:bodyPr/>
          <a:lstStyle/>
          <a:p>
            <a:pPr algn="l"/>
            <a:r>
              <a:rPr lang="es-CR" sz="1600" b="0" dirty="0" smtClean="0">
                <a:effectLst/>
                <a:latin typeface="Arial Black" panose="020B0A04020102020204" pitchFamily="34" charset="0"/>
              </a:rPr>
              <a:t>Egipto</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Iraq</a:t>
            </a: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J</a:t>
            </a:r>
            <a:r>
              <a:rPr lang="es-CR" sz="1600" b="0" dirty="0" smtClean="0">
                <a:effectLst/>
                <a:latin typeface="Arial Black" panose="020B0A04020102020204" pitchFamily="34" charset="0"/>
              </a:rPr>
              <a:t>ordania</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Líbano</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Arabia </a:t>
            </a:r>
            <a:r>
              <a:rPr lang="es-CR" sz="1600" b="0" dirty="0">
                <a:effectLst/>
                <a:latin typeface="Arial Black" panose="020B0A04020102020204" pitchFamily="34" charset="0"/>
              </a:rPr>
              <a:t>Saudí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Siria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Yemen </a:t>
            </a:r>
            <a:r>
              <a:rPr lang="es-CR" sz="1600" b="0" dirty="0">
                <a:effectLst/>
                <a:latin typeface="Arial Black" panose="020B0A04020102020204" pitchFamily="34" charset="0"/>
              </a:rPr>
              <a:t>del Norte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Libia </a:t>
            </a:r>
            <a:r>
              <a:rPr lang="es-CR" sz="1600" b="0" dirty="0">
                <a:effectLst/>
                <a:latin typeface="Arial Black" panose="020B0A04020102020204" pitchFamily="34" charset="0"/>
              </a:rPr>
              <a:t> </a:t>
            </a:r>
            <a:r>
              <a:rPr lang="es-CR" sz="1600" dirty="0">
                <a:latin typeface="Arial Black" panose="020B0A04020102020204" pitchFamily="34" charset="0"/>
              </a:rPr>
              <a:t/>
            </a:r>
            <a:br>
              <a:rPr lang="es-CR" sz="1600" dirty="0">
                <a:latin typeface="Arial Black" panose="020B0A04020102020204" pitchFamily="34" charset="0"/>
              </a:rPr>
            </a:br>
            <a:r>
              <a:rPr lang="es-CR" sz="1600" b="0" dirty="0" smtClean="0">
                <a:effectLst/>
                <a:latin typeface="Arial Black" panose="020B0A04020102020204" pitchFamily="34" charset="0"/>
              </a:rPr>
              <a:t>Sudán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Marruecos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Túnez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Kuwait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Argelia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Yemen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Emiratos </a:t>
            </a:r>
            <a:r>
              <a:rPr lang="es-CR" sz="1600" b="0" dirty="0">
                <a:effectLst/>
                <a:latin typeface="Arial Black" panose="020B0A04020102020204" pitchFamily="34" charset="0"/>
              </a:rPr>
              <a:t>Árabes Unidos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Bahréin </a:t>
            </a:r>
            <a:r>
              <a:rPr lang="es-CR" sz="1600" b="0" dirty="0" smtClean="0">
                <a:effectLst/>
                <a:latin typeface="Arial Black" panose="020B0A04020102020204" pitchFamily="34" charset="0"/>
              </a:rPr>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Qatar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Omán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Mauritania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Somalia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Palestina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Yibuti </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Comoras </a:t>
            </a:r>
            <a:r>
              <a:rPr lang="es-CR" sz="1600" dirty="0" smtClean="0">
                <a:latin typeface="Arial Black" panose="020B0A04020102020204" pitchFamily="34" charset="0"/>
              </a:rPr>
              <a:t/>
            </a:r>
            <a:br>
              <a:rPr lang="es-CR" sz="1600" dirty="0" smtClean="0">
                <a:latin typeface="Arial Black" panose="020B0A04020102020204" pitchFamily="34" charset="0"/>
              </a:rPr>
            </a:br>
            <a:endParaRPr lang="es-CR" sz="1600" dirty="0">
              <a:latin typeface="Arial Black" panose="020B0A04020102020204" pitchFamily="34" charset="0"/>
            </a:endParaRPr>
          </a:p>
        </p:txBody>
      </p:sp>
    </p:spTree>
    <p:extLst>
      <p:ext uri="{BB962C8B-B14F-4D97-AF65-F5344CB8AC3E}">
        <p14:creationId xmlns:p14="http://schemas.microsoft.com/office/powerpoint/2010/main" val="3966915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80" y="404664"/>
            <a:ext cx="6512511" cy="6281754"/>
          </a:xfrm>
        </p:spPr>
        <p:txBody>
          <a:bodyPr/>
          <a:lstStyle/>
          <a:p>
            <a:pPr algn="l"/>
            <a:r>
              <a:rPr lang="es-CR" sz="1600" dirty="0">
                <a:latin typeface="Arial Black" panose="020B0A04020102020204" pitchFamily="34" charset="0"/>
              </a:rPr>
              <a:t>Pacto de </a:t>
            </a:r>
            <a:r>
              <a:rPr lang="es-CR" sz="1600" dirty="0" smtClean="0">
                <a:latin typeface="Arial Black" panose="020B0A04020102020204" pitchFamily="34" charset="0"/>
              </a:rPr>
              <a:t>Varsovia</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1- Hecho para la defensa militar de los países comunistas.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2- Modernización de las fuerzas armadas.</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3- Fortalecimiento de la amistad.</a:t>
            </a:r>
            <a:br>
              <a:rPr lang="es-CR" sz="1600" dirty="0" smtClean="0">
                <a:latin typeface="Arial Black" panose="020B0A04020102020204" pitchFamily="34" charset="0"/>
              </a:rPr>
            </a:br>
            <a:r>
              <a:rPr lang="es-CR" sz="1600" dirty="0">
                <a:latin typeface="Arial Black" panose="020B0A04020102020204" pitchFamily="34" charset="0"/>
              </a:rPr>
              <a:t/>
            </a:r>
            <a:br>
              <a:rPr lang="es-CR" sz="1600" dirty="0">
                <a:latin typeface="Arial Black" panose="020B0A04020102020204" pitchFamily="34" charset="0"/>
              </a:rPr>
            </a:br>
            <a:r>
              <a:rPr lang="es-CR" sz="1600" dirty="0" smtClean="0">
                <a:latin typeface="Arial Black" panose="020B0A04020102020204" pitchFamily="34" charset="0"/>
              </a:rPr>
              <a:t>4- Asistencia recíproca.</a:t>
            </a:r>
            <a:endParaRPr lang="es-CR" sz="1600" dirty="0">
              <a:latin typeface="Arial Black" panose="020B0A04020102020204" pitchFamily="34" charset="0"/>
            </a:endParaRPr>
          </a:p>
        </p:txBody>
      </p:sp>
      <p:sp>
        <p:nvSpPr>
          <p:cNvPr id="3" name="1 Título"/>
          <p:cNvSpPr txBox="1">
            <a:spLocks/>
          </p:cNvSpPr>
          <p:nvPr/>
        </p:nvSpPr>
        <p:spPr>
          <a:xfrm>
            <a:off x="571640" y="4149080"/>
            <a:ext cx="4680520" cy="1899053"/>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s-CR" sz="1600" b="0" dirty="0" smtClean="0">
                <a:effectLst/>
                <a:latin typeface="Arial Black" panose="020B0A04020102020204" pitchFamily="34" charset="0"/>
              </a:rPr>
              <a:t>Albania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Bulgaria</a:t>
            </a:r>
            <a:br>
              <a:rPr lang="es-CR" sz="1600" b="0" dirty="0" smtClean="0">
                <a:effectLst/>
                <a:latin typeface="Arial Black" panose="020B0A04020102020204" pitchFamily="34" charset="0"/>
              </a:rPr>
            </a:br>
            <a:r>
              <a:rPr lang="es-CR" sz="1600" dirty="0" smtClean="0">
                <a:latin typeface="Arial Black" panose="020B0A04020102020204" pitchFamily="34" charset="0"/>
              </a:rPr>
              <a:t>C</a:t>
            </a:r>
            <a:r>
              <a:rPr lang="es-CR" sz="1600" b="0" dirty="0" smtClean="0">
                <a:effectLst/>
                <a:latin typeface="Arial Black" panose="020B0A04020102020204" pitchFamily="34" charset="0"/>
              </a:rPr>
              <a:t>hecoslovaquia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Hungría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Polonia</a:t>
            </a:r>
            <a:br>
              <a:rPr lang="es-CR" sz="1600" b="0" dirty="0" smtClean="0">
                <a:effectLst/>
                <a:latin typeface="Arial Black" panose="020B0A04020102020204" pitchFamily="34" charset="0"/>
              </a:rPr>
            </a:br>
            <a:r>
              <a:rPr lang="es-CR" sz="1600" b="0" dirty="0" smtClean="0">
                <a:effectLst/>
                <a:latin typeface="Arial Black" panose="020B0A04020102020204" pitchFamily="34" charset="0"/>
              </a:rPr>
              <a:t>República Democrática Alemana</a:t>
            </a:r>
            <a:endParaRPr lang="es-CR" dirty="0"/>
          </a:p>
        </p:txBody>
      </p:sp>
      <p:pic>
        <p:nvPicPr>
          <p:cNvPr id="21506" name="Picture 2" descr="Situación de Pacto de Varsov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09683"/>
            <a:ext cx="2381250" cy="2838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69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1489" y="1772816"/>
            <a:ext cx="6512511" cy="1143000"/>
          </a:xfrm>
        </p:spPr>
        <p:txBody>
          <a:bodyPr/>
          <a:lstStyle/>
          <a:p>
            <a:pPr marL="0" indent="0" algn="l">
              <a:buNone/>
            </a:pPr>
            <a:r>
              <a:rPr lang="es-CR" sz="5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a typeface="+mn-ea"/>
                <a:cs typeface="+mn-cs"/>
              </a:rPr>
              <a:t>Revolución científica y tecnológica</a:t>
            </a:r>
            <a:endParaRPr lang="es-CR" sz="54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a typeface="+mn-ea"/>
              <a:cs typeface="+mn-cs"/>
            </a:endParaRPr>
          </a:p>
        </p:txBody>
      </p:sp>
    </p:spTree>
    <p:extLst>
      <p:ext uri="{BB962C8B-B14F-4D97-AF65-F5344CB8AC3E}">
        <p14:creationId xmlns:p14="http://schemas.microsoft.com/office/powerpoint/2010/main" val="324194645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88640"/>
            <a:ext cx="6512511" cy="1143000"/>
          </a:xfrm>
        </p:spPr>
        <p:txBody>
          <a:bodyPr>
            <a:normAutofit/>
          </a:bodyPr>
          <a:lstStyle/>
          <a:p>
            <a:r>
              <a:rPr lang="es-CR" sz="2000" dirty="0" smtClean="0">
                <a:latin typeface="Arial" panose="020B0604020202020204" pitchFamily="34" charset="0"/>
                <a:cs typeface="Arial" panose="020B0604020202020204" pitchFamily="34" charset="0"/>
              </a:rPr>
              <a:t>Conflictos 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África.</a:t>
            </a:r>
            <a:endParaRPr lang="es-CR" sz="2000" dirty="0">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457200" y="1600200"/>
            <a:ext cx="8229600" cy="4525963"/>
          </a:xfrm>
          <a:prstGeom prst="rect">
            <a:avLst/>
          </a:prstGeom>
        </p:spPr>
        <p:txBody>
          <a:bodyPr>
            <a:normAutofit/>
          </a:bodyPr>
          <a:lstStyle/>
          <a:p>
            <a:r>
              <a:rPr lang="es-CR" sz="1600" dirty="0" smtClean="0">
                <a:latin typeface="Arial" panose="020B0604020202020204" pitchFamily="34" charset="0"/>
                <a:cs typeface="Arial" panose="020B0604020202020204" pitchFamily="34" charset="0"/>
              </a:rPr>
              <a:t>Conflicto: Uganda.</a:t>
            </a:r>
          </a:p>
          <a:p>
            <a:r>
              <a:rPr lang="es-CR" sz="1600" dirty="0" smtClean="0">
                <a:latin typeface="Arial" panose="020B0604020202020204" pitchFamily="34" charset="0"/>
                <a:cs typeface="Arial" panose="020B0604020202020204" pitchFamily="34" charset="0"/>
              </a:rPr>
              <a:t>Tiempo: 1966-2006.</a:t>
            </a:r>
          </a:p>
          <a:p>
            <a:r>
              <a:rPr lang="es-CR" sz="1600" dirty="0" smtClean="0">
                <a:latin typeface="Arial" panose="020B0604020202020204" pitchFamily="34" charset="0"/>
                <a:cs typeface="Arial" panose="020B0604020202020204" pitchFamily="34" charset="0"/>
              </a:rPr>
              <a:t>Espacio: Uganda.</a:t>
            </a:r>
          </a:p>
          <a:p>
            <a:r>
              <a:rPr lang="es-CR" sz="1600" dirty="0" smtClean="0">
                <a:latin typeface="Arial" panose="020B0604020202020204" pitchFamily="34" charset="0"/>
                <a:cs typeface="Arial" panose="020B0604020202020204" pitchFamily="34" charset="0"/>
              </a:rPr>
              <a:t>Causas: el terror causado por anterior dictador.</a:t>
            </a:r>
          </a:p>
          <a:p>
            <a:r>
              <a:rPr lang="es-CR" sz="1600" dirty="0" smtClean="0">
                <a:latin typeface="Arial" panose="020B0604020202020204" pitchFamily="34" charset="0"/>
                <a:cs typeface="Arial" panose="020B0604020202020204" pitchFamily="34" charset="0"/>
              </a:rPr>
              <a:t>Objetivo del conflicto: búsqueda independiente del poder.</a:t>
            </a:r>
          </a:p>
          <a:p>
            <a:r>
              <a:rPr lang="es-CR" sz="1600" dirty="0" smtClean="0">
                <a:latin typeface="Arial" panose="020B0604020202020204" pitchFamily="34" charset="0"/>
                <a:cs typeface="Arial" panose="020B0604020202020204" pitchFamily="34" charset="0"/>
              </a:rPr>
              <a:t>Características: se creo el ERS (ejercito de resistencia del señor).</a:t>
            </a:r>
          </a:p>
          <a:p>
            <a:r>
              <a:rPr lang="es-CR" sz="1600" dirty="0" smtClean="0">
                <a:latin typeface="Arial" panose="020B0604020202020204" pitchFamily="34" charset="0"/>
                <a:cs typeface="Arial" panose="020B0604020202020204" pitchFamily="34" charset="0"/>
              </a:rPr>
              <a:t>Regiones participantes: los diferentes bandos de  Uganda.</a:t>
            </a:r>
          </a:p>
          <a:p>
            <a:r>
              <a:rPr lang="es-CR" sz="1600" dirty="0" smtClean="0">
                <a:latin typeface="Arial" panose="020B0604020202020204" pitchFamily="34" charset="0"/>
                <a:cs typeface="Arial" panose="020B0604020202020204" pitchFamily="34" charset="0"/>
              </a:rPr>
              <a:t>Consecuencias:</a:t>
            </a:r>
          </a:p>
          <a:p>
            <a:r>
              <a:rPr lang="es-CR" sz="1600" dirty="0" smtClean="0">
                <a:latin typeface="Arial" panose="020B0604020202020204" pitchFamily="34" charset="0"/>
                <a:cs typeface="Arial" panose="020B0604020202020204" pitchFamily="34" charset="0"/>
              </a:rPr>
              <a:t>Políticas: múltiples golpes de estado.</a:t>
            </a:r>
          </a:p>
          <a:p>
            <a:r>
              <a:rPr lang="es-CR" sz="1600" dirty="0" smtClean="0">
                <a:latin typeface="Arial" panose="020B0604020202020204" pitchFamily="34" charset="0"/>
                <a:cs typeface="Arial" panose="020B0604020202020204" pitchFamily="34" charset="0"/>
              </a:rPr>
              <a:t>Sociales: terrorismo por parte de ciertos ciudadanos.</a:t>
            </a:r>
          </a:p>
          <a:p>
            <a:r>
              <a:rPr lang="es-CR" sz="1600" dirty="0" smtClean="0">
                <a:latin typeface="Arial" panose="020B0604020202020204" pitchFamily="34" charset="0"/>
                <a:cs typeface="Arial" panose="020B0604020202020204" pitchFamily="34" charset="0"/>
              </a:rPr>
              <a:t>Económicas: inmigración de los pobladores.</a:t>
            </a:r>
          </a:p>
          <a:p>
            <a:endParaRPr lang="es-CR" sz="1600" dirty="0" smtClean="0">
              <a:latin typeface="Arial" panose="020B0604020202020204" pitchFamily="34" charset="0"/>
              <a:cs typeface="Arial" panose="020B0604020202020204" pitchFamily="34" charset="0"/>
            </a:endParaRPr>
          </a:p>
          <a:p>
            <a:pPr marL="0" indent="0">
              <a:buNone/>
            </a:pPr>
            <a:r>
              <a:rPr lang="es-CR" sz="1600" dirty="0">
                <a:latin typeface="Arial" panose="020B0604020202020204" pitchFamily="34" charset="0"/>
                <a:cs typeface="Arial" panose="020B0604020202020204" pitchFamily="34" charset="0"/>
              </a:rPr>
              <a:t> </a:t>
            </a:r>
            <a:endParaRPr lang="es-CR" sz="1600" dirty="0" smtClean="0">
              <a:latin typeface="Arial" panose="020B0604020202020204" pitchFamily="34" charset="0"/>
              <a:cs typeface="Arial" panose="020B0604020202020204" pitchFamily="34" charset="0"/>
            </a:endParaRPr>
          </a:p>
          <a:p>
            <a:endParaRPr lang="es-CR" sz="1600"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4859">
            <a:off x="6027831" y="4543909"/>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8096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6512511" cy="1143000"/>
          </a:xfrm>
        </p:spPr>
        <p:txBody>
          <a:bodyPr/>
          <a:lstStyle/>
          <a:p>
            <a:pPr algn="l"/>
            <a:r>
              <a:rPr lang="es-ES" sz="1600" dirty="0">
                <a:effectLst/>
                <a:latin typeface="Arial Black" panose="020B0A04020102020204" pitchFamily="34" charset="0"/>
              </a:rPr>
              <a:t>Revolución científico tecnológica</a:t>
            </a: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 </a:t>
            </a: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Ésta “revolución” fue impulsada y desarrollada como una forma de poder sustentar los procesos económicos, en especial luego de la 2ª guerra mundial, tomando así un papel preponderante en la dinámica económica incorporando nuevas fuentes de productividad a altísimos niveles de </a:t>
            </a:r>
            <a:r>
              <a:rPr lang="es-ES" sz="1600" dirty="0" smtClean="0">
                <a:effectLst/>
                <a:latin typeface="Arial Black" panose="020B0A04020102020204" pitchFamily="34" charset="0"/>
              </a:rPr>
              <a:t>complejidad.</a:t>
            </a:r>
            <a:r>
              <a:rPr lang="es-ES" sz="1600" dirty="0">
                <a:effectLst/>
                <a:latin typeface="Arial Black" panose="020B0A04020102020204" pitchFamily="34" charset="0"/>
              </a:rPr>
              <a:t> </a:t>
            </a:r>
            <a:r>
              <a:rPr lang="es-CR" dirty="0">
                <a:effectLst/>
              </a:rPr>
              <a:t/>
            </a:r>
            <a:br>
              <a:rPr lang="es-CR" dirty="0">
                <a:effectLst/>
              </a:rPr>
            </a:br>
            <a:endParaRPr lang="es-CR" dirty="0"/>
          </a:p>
        </p:txBody>
      </p:sp>
      <p:pic>
        <p:nvPicPr>
          <p:cNvPr id="3" name="2 Imagen" descr="http://cmapspublic.ihmc.us/rid=1L6L75HNJ-228FW4F-1YMR/rev.%20cient%20y%20tecn.%20c.jpg"/>
          <p:cNvPicPr/>
          <p:nvPr/>
        </p:nvPicPr>
        <p:blipFill>
          <a:blip r:embed="rId2" cstate="print"/>
          <a:srcRect/>
          <a:stretch>
            <a:fillRect/>
          </a:stretch>
        </p:blipFill>
        <p:spPr bwMode="auto">
          <a:xfrm>
            <a:off x="2692152" y="3933056"/>
            <a:ext cx="3810000" cy="2095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6199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6512511" cy="6264696"/>
          </a:xfrm>
        </p:spPr>
        <p:txBody>
          <a:bodyPr/>
          <a:lstStyle/>
          <a:p>
            <a:pPr algn="l"/>
            <a:r>
              <a:rPr lang="es-ES" sz="1600" dirty="0">
                <a:effectLst/>
                <a:latin typeface="Arial Black" panose="020B0A04020102020204" pitchFamily="34" charset="0"/>
              </a:rPr>
              <a:t>Consecuencias socioeconómicas </a:t>
            </a: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smtClean="0">
                <a:effectLst/>
                <a:latin typeface="Arial Black" panose="020B0A04020102020204" pitchFamily="34" charset="0"/>
              </a:rPr>
              <a:t>Avance </a:t>
            </a:r>
            <a:r>
              <a:rPr lang="es-ES" sz="1600" dirty="0">
                <a:effectLst/>
                <a:latin typeface="Arial Black" panose="020B0A04020102020204" pitchFamily="34" charset="0"/>
              </a:rPr>
              <a:t>en</a:t>
            </a:r>
            <a:r>
              <a:rPr lang="es-ES" sz="1600" dirty="0" smtClean="0">
                <a:effectLst/>
                <a:latin typeface="Arial Black" panose="020B0A04020102020204" pitchFamily="34" charset="0"/>
              </a:rPr>
              <a:t>:</a:t>
            </a:r>
            <a:br>
              <a:rPr lang="es-ES" sz="1600" dirty="0" smtClean="0">
                <a:effectLst/>
                <a:latin typeface="Arial Black" panose="020B0A04020102020204" pitchFamily="34" charset="0"/>
              </a:rPr>
            </a:br>
            <a:r>
              <a:rPr lang="es-ES" sz="1600" dirty="0" smtClean="0">
                <a:effectLst/>
                <a:latin typeface="Arial Black" panose="020B0A04020102020204" pitchFamily="34" charset="0"/>
              </a:rPr>
              <a:t/>
            </a:r>
            <a:br>
              <a:rPr lang="es-ES" sz="1600" dirty="0" smtClean="0">
                <a:effectLst/>
                <a:latin typeface="Arial Black" panose="020B0A04020102020204" pitchFamily="34" charset="0"/>
              </a:rPr>
            </a:br>
            <a:r>
              <a:rPr lang="es-ES" sz="1600" dirty="0">
                <a:effectLst/>
                <a:latin typeface="Arial Black" panose="020B0A04020102020204" pitchFamily="34" charset="0"/>
              </a:rPr>
              <a:t>Transformación educativa: que atienda los requerimientos de un mercado en constante transformación.</a:t>
            </a:r>
            <a:br>
              <a:rPr lang="es-ES" sz="1600" dirty="0">
                <a:effectLst/>
                <a:latin typeface="Arial Black" panose="020B0A04020102020204" pitchFamily="34" charset="0"/>
              </a:rPr>
            </a:br>
            <a:r>
              <a:rPr lang="es-ES" sz="1600" dirty="0">
                <a:effectLst/>
                <a:latin typeface="Arial Black" panose="020B0A04020102020204" pitchFamily="34" charset="0"/>
              </a:rPr>
              <a:t/>
            </a:r>
            <a:br>
              <a:rPr lang="es-ES" sz="1600" dirty="0">
                <a:effectLst/>
                <a:latin typeface="Arial Black" panose="020B0A04020102020204" pitchFamily="34" charset="0"/>
              </a:rPr>
            </a:br>
            <a:r>
              <a:rPr lang="es-ES" sz="1600" dirty="0">
                <a:effectLst/>
                <a:latin typeface="Arial Black" panose="020B0A04020102020204" pitchFamily="34" charset="0"/>
              </a:rPr>
              <a:t>Creación de nuevos materiales: fibra óptica, cerámicas, polímeros.</a:t>
            </a:r>
            <a:br>
              <a:rPr lang="es-ES" sz="1600" dirty="0">
                <a:effectLst/>
                <a:latin typeface="Arial Black" panose="020B0A04020102020204" pitchFamily="34" charset="0"/>
              </a:rPr>
            </a:br>
            <a:r>
              <a:rPr lang="es-ES" sz="1600" dirty="0">
                <a:effectLst/>
                <a:latin typeface="Arial Black" panose="020B0A04020102020204" pitchFamily="34" charset="0"/>
              </a:rPr>
              <a:t/>
            </a:r>
            <a:br>
              <a:rPr lang="es-ES" sz="1600" dirty="0">
                <a:effectLst/>
                <a:latin typeface="Arial Black" panose="020B0A04020102020204" pitchFamily="34" charset="0"/>
              </a:rPr>
            </a:br>
            <a:r>
              <a:rPr lang="es-ES" sz="1600" dirty="0">
                <a:effectLst/>
                <a:latin typeface="Arial Black" panose="020B0A04020102020204" pitchFamily="34" charset="0"/>
              </a:rPr>
              <a:t>Tecnologías de producción, transmisión y almacenamiento de la información y la comunicación</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Desarrollo de nuevas fuentes de energía: nuclear, solar, eólica. </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Mayor organización de la producción: emergencia de la robotización en la industria de gran escala.</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Grandes unidades de producción transnacionales.</a:t>
            </a: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smtClean="0">
                <a:effectLst/>
                <a:latin typeface="Arial Black" panose="020B0A04020102020204" pitchFamily="34" charset="0"/>
              </a:rPr>
              <a:t/>
            </a:r>
            <a:br>
              <a:rPr lang="es-ES" sz="1600" dirty="0" smtClean="0">
                <a:effectLst/>
                <a:latin typeface="Arial Black" panose="020B0A04020102020204" pitchFamily="34" charset="0"/>
              </a:rPr>
            </a:br>
            <a:r>
              <a:rPr lang="es-ES" sz="1600" dirty="0" smtClean="0">
                <a:effectLst/>
                <a:latin typeface="Arial Black" panose="020B0A04020102020204" pitchFamily="34" charset="0"/>
              </a:rPr>
              <a:t>robótica </a:t>
            </a:r>
            <a:r>
              <a:rPr lang="es-ES" sz="1600" dirty="0">
                <a:effectLst/>
                <a:latin typeface="Arial Black" panose="020B0A04020102020204" pitchFamily="34" charset="0"/>
              </a:rPr>
              <a:t>y microelectrónica</a:t>
            </a:r>
            <a:r>
              <a:rPr lang="es-ES" sz="1600" dirty="0" smtClean="0">
                <a:effectLst/>
              </a:rPr>
              <a:t/>
            </a:r>
            <a:br>
              <a:rPr lang="es-ES" sz="1600" dirty="0" smtClean="0">
                <a:effectLst/>
              </a:rPr>
            </a:br>
            <a:r>
              <a:rPr lang="es-ES" sz="1600" dirty="0">
                <a:effectLst/>
              </a:rPr>
              <a:t/>
            </a:r>
            <a:br>
              <a:rPr lang="es-ES" sz="1600" dirty="0">
                <a:effectLst/>
              </a:rPr>
            </a:br>
            <a:r>
              <a:rPr lang="es-ES" sz="1600" dirty="0" smtClean="0">
                <a:effectLst/>
                <a:latin typeface="Arial Black" panose="020B0A04020102020204" pitchFamily="34" charset="0"/>
              </a:rPr>
              <a:t>Industrialización </a:t>
            </a:r>
            <a:r>
              <a:rPr lang="es-ES" sz="1600" dirty="0">
                <a:effectLst/>
                <a:latin typeface="Arial Black" panose="020B0A04020102020204" pitchFamily="34" charset="0"/>
              </a:rPr>
              <a:t>y consumo de productos.</a:t>
            </a:r>
            <a:r>
              <a:rPr lang="es-CR" sz="1600" dirty="0">
                <a:effectLst/>
              </a:rPr>
              <a:t/>
            </a:r>
            <a:br>
              <a:rPr lang="es-CR" sz="1600" dirty="0">
                <a:effectLst/>
              </a:rPr>
            </a:br>
            <a:r>
              <a:rPr lang="es-CR" sz="1600" dirty="0">
                <a:effectLst/>
                <a:latin typeface="Arial Black" panose="020B0A04020102020204" pitchFamily="34" charset="0"/>
              </a:rPr>
              <a:t/>
            </a:r>
            <a:br>
              <a:rPr lang="es-CR" sz="1600" dirty="0">
                <a:effectLst/>
                <a:latin typeface="Arial Black" panose="020B0A04020102020204" pitchFamily="34" charset="0"/>
              </a:rPr>
            </a:br>
            <a:endParaRPr lang="es-CR" sz="1600" dirty="0">
              <a:effectLst/>
              <a:latin typeface="Arial Black" panose="020B0A04020102020204" pitchFamily="34" charset="0"/>
            </a:endParaRPr>
          </a:p>
        </p:txBody>
      </p:sp>
      <p:pic>
        <p:nvPicPr>
          <p:cNvPr id="3" name="2 Imagen" descr="http://comercioyjusticia.info/wp-content/uploads/2014/05/Microelectronica.jpg"/>
          <p:cNvPicPr/>
          <p:nvPr/>
        </p:nvPicPr>
        <p:blipFill>
          <a:blip r:embed="rId2" cstate="print"/>
          <a:srcRect/>
          <a:stretch>
            <a:fillRect/>
          </a:stretch>
        </p:blipFill>
        <p:spPr bwMode="auto">
          <a:xfrm>
            <a:off x="6407696" y="5013176"/>
            <a:ext cx="2340768" cy="150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2736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2590"/>
            <a:ext cx="8964488" cy="6420746"/>
          </a:xfrm>
        </p:spPr>
        <p:txBody>
          <a:bodyPr/>
          <a:lstStyle/>
          <a:p>
            <a:pPr algn="l"/>
            <a:r>
              <a:rPr lang="es-ES" sz="1600" dirty="0">
                <a:effectLst/>
                <a:latin typeface="Arial Black" panose="020B0A04020102020204" pitchFamily="34" charset="0"/>
              </a:rPr>
              <a:t>Consecuencias </a:t>
            </a:r>
            <a:r>
              <a:rPr lang="es-ES" sz="1600" dirty="0" smtClean="0">
                <a:effectLst/>
                <a:latin typeface="Arial Black" panose="020B0A04020102020204" pitchFamily="34" charset="0"/>
              </a:rPr>
              <a:t>ambientales:</a:t>
            </a:r>
            <a:br>
              <a:rPr lang="es-ES" sz="1600" dirty="0" smtClean="0">
                <a:effectLst/>
                <a:latin typeface="Arial Black" panose="020B0A04020102020204" pitchFamily="34" charset="0"/>
              </a:rPr>
            </a:br>
            <a:r>
              <a:rPr lang="es-ES" sz="1600" dirty="0">
                <a:effectLst/>
                <a:latin typeface="Arial Black" panose="020B0A04020102020204" pitchFamily="34" charset="0"/>
              </a:rPr>
              <a:t/>
            </a:r>
            <a:br>
              <a:rPr lang="es-ES" sz="1600" dirty="0">
                <a:effectLst/>
                <a:latin typeface="Arial Black" panose="020B0A04020102020204" pitchFamily="34" charset="0"/>
              </a:rPr>
            </a:br>
            <a:r>
              <a:rPr lang="es-ES" sz="1600" dirty="0">
                <a:effectLst/>
                <a:latin typeface="Arial Black" panose="020B0A04020102020204" pitchFamily="34" charset="0"/>
              </a:rPr>
              <a:t>El paso de las industrias basadas en los combustibles vegetales y renovables (madera, molinos, carbón vegetal) a los combustibles fósiles (carbón y luego petróleo) inició el cambio climático.</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La revolución de los plásticos, las materias sintéticas y los petroquímicos incrementó el volumen de la contaminación e incrementó también la gravedad de la misma (debido a que la nueva contaminación involucraba el uso de materiales no biodegradables).</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Contaminación de aguas y derrame de hidrocarburos. </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Cambio climático y destrucción de la capa de ozono. </a:t>
            </a:r>
            <a:r>
              <a:rPr lang="es-CR" sz="1600" dirty="0">
                <a:effectLst/>
                <a:latin typeface="Arial Black" panose="020B0A04020102020204" pitchFamily="34" charset="0"/>
              </a:rPr>
              <a:t/>
            </a:r>
            <a:br>
              <a:rPr lang="es-CR" sz="1600" dirty="0">
                <a:effectLst/>
                <a:latin typeface="Arial Black" panose="020B0A04020102020204" pitchFamily="34" charset="0"/>
              </a:rPr>
            </a:br>
            <a:r>
              <a:rPr lang="es-CR" sz="1600" dirty="0">
                <a:effectLst/>
                <a:latin typeface="Arial Black" panose="020B0A04020102020204" pitchFamily="34" charset="0"/>
              </a:rPr>
              <a:t/>
            </a:r>
            <a:br>
              <a:rPr lang="es-CR" sz="1600" dirty="0">
                <a:effectLst/>
                <a:latin typeface="Arial Black" panose="020B0A04020102020204" pitchFamily="34" charset="0"/>
              </a:rPr>
            </a:br>
            <a:r>
              <a:rPr lang="es-ES" sz="1600" dirty="0">
                <a:effectLst/>
                <a:latin typeface="Arial Black" panose="020B0A04020102020204" pitchFamily="34" charset="0"/>
              </a:rPr>
              <a:t>Se sobrepone la maximización de las ganancias económicas por encima de las acciones para el beneficio ambiental.</a:t>
            </a:r>
            <a:br>
              <a:rPr lang="es-ES" sz="1600" dirty="0">
                <a:effectLst/>
                <a:latin typeface="Arial Black" panose="020B0A04020102020204" pitchFamily="34" charset="0"/>
              </a:rPr>
            </a:br>
            <a:r>
              <a:rPr lang="es-ES" sz="1600" dirty="0">
                <a:effectLst/>
                <a:latin typeface="Arial Black" panose="020B0A04020102020204" pitchFamily="34" charset="0"/>
              </a:rPr>
              <a:t/>
            </a:r>
            <a:br>
              <a:rPr lang="es-ES" sz="1600" dirty="0">
                <a:effectLst/>
                <a:latin typeface="Arial Black" panose="020B0A04020102020204" pitchFamily="34" charset="0"/>
              </a:rPr>
            </a:br>
            <a:endParaRPr lang="es-CR" sz="1600" dirty="0">
              <a:effectLst/>
              <a:latin typeface="Arial Black" panose="020B0A04020102020204" pitchFamily="34" charset="0"/>
            </a:endParaRPr>
          </a:p>
        </p:txBody>
      </p:sp>
      <p:pic>
        <p:nvPicPr>
          <p:cNvPr id="1026" name="Picture 2" descr="http://www.enoturismo.be/content/images/articulos_061_B.jpg"/>
          <p:cNvPicPr>
            <a:picLocks noChangeAspect="1" noChangeArrowheads="1"/>
          </p:cNvPicPr>
          <p:nvPr/>
        </p:nvPicPr>
        <p:blipFill rotWithShape="1">
          <a:blip r:embed="rId2">
            <a:extLst>
              <a:ext uri="{28A0092B-C50C-407E-A947-70E740481C1C}">
                <a14:useLocalDpi xmlns:a14="http://schemas.microsoft.com/office/drawing/2010/main" val="0"/>
              </a:ext>
            </a:extLst>
          </a:blip>
          <a:srcRect b="15776"/>
          <a:stretch/>
        </p:blipFill>
        <p:spPr bwMode="auto">
          <a:xfrm>
            <a:off x="5868144" y="4221088"/>
            <a:ext cx="3024336" cy="2451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44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260648"/>
            <a:ext cx="6512511" cy="1143000"/>
          </a:xfrm>
        </p:spPr>
        <p:txBody>
          <a:bodyPr>
            <a:normAutofit/>
          </a:bodyPr>
          <a:lstStyle/>
          <a:p>
            <a:r>
              <a:rPr lang="es-CR" sz="2000" dirty="0" smtClean="0">
                <a:latin typeface="Arial" panose="020B0604020202020204" pitchFamily="34" charset="0"/>
                <a:cs typeface="Arial" panose="020B0604020202020204" pitchFamily="34" charset="0"/>
              </a:rPr>
              <a:t>Conflictos 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África.</a:t>
            </a:r>
            <a:br>
              <a:rPr lang="es-CR" sz="2000" dirty="0" smtClean="0">
                <a:latin typeface="Arial" panose="020B0604020202020204" pitchFamily="34" charset="0"/>
                <a:cs typeface="Arial" panose="020B0604020202020204" pitchFamily="34" charset="0"/>
              </a:rPr>
            </a:br>
            <a:endParaRPr lang="es-CR" sz="2000" dirty="0">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457200" y="1600200"/>
            <a:ext cx="8229600" cy="4525963"/>
          </a:xfrm>
          <a:prstGeom prst="rect">
            <a:avLst/>
          </a:prstGeom>
        </p:spPr>
        <p:txBody>
          <a:bodyPr>
            <a:normAutofit/>
          </a:bodyPr>
          <a:lstStyle/>
          <a:p>
            <a:r>
              <a:rPr lang="es-CR" sz="1600" dirty="0" smtClean="0">
                <a:latin typeface="Arial" panose="020B0604020202020204" pitchFamily="34" charset="0"/>
                <a:cs typeface="Arial" panose="020B0604020202020204" pitchFamily="34" charset="0"/>
              </a:rPr>
              <a:t>Conflicto : etiopia y eritrea.</a:t>
            </a:r>
          </a:p>
          <a:p>
            <a:r>
              <a:rPr lang="es-CR" sz="1600" dirty="0" smtClean="0">
                <a:latin typeface="Arial" panose="020B0604020202020204" pitchFamily="34" charset="0"/>
                <a:cs typeface="Arial" panose="020B0604020202020204" pitchFamily="34" charset="0"/>
              </a:rPr>
              <a:t>Tiempo:1976-2000.</a:t>
            </a:r>
          </a:p>
          <a:p>
            <a:r>
              <a:rPr lang="es-CR" sz="1600" dirty="0" smtClean="0">
                <a:latin typeface="Arial" panose="020B0604020202020204" pitchFamily="34" charset="0"/>
                <a:cs typeface="Arial" panose="020B0604020202020204" pitchFamily="34" charset="0"/>
              </a:rPr>
              <a:t>Espacio: ocurre en etiopia y eritrea.</a:t>
            </a:r>
          </a:p>
          <a:p>
            <a:r>
              <a:rPr lang="es-CR" sz="1600" dirty="0" smtClean="0">
                <a:latin typeface="Arial" panose="020B0604020202020204" pitchFamily="34" charset="0"/>
                <a:cs typeface="Arial" panose="020B0604020202020204" pitchFamily="34" charset="0"/>
              </a:rPr>
              <a:t>Causas: lucha por la independencia de cada bando.</a:t>
            </a:r>
          </a:p>
          <a:p>
            <a:r>
              <a:rPr lang="es-CR" sz="1600" dirty="0" smtClean="0">
                <a:latin typeface="Arial" panose="020B0604020202020204" pitchFamily="34" charset="0"/>
                <a:cs typeface="Arial" panose="020B0604020202020204" pitchFamily="34" charset="0"/>
              </a:rPr>
              <a:t>Objetivo: conseguir la independencia por cualquier medio al alcance.</a:t>
            </a:r>
          </a:p>
          <a:p>
            <a:r>
              <a:rPr lang="es-CR" sz="1600" dirty="0" smtClean="0">
                <a:latin typeface="Arial" panose="020B0604020202020204" pitchFamily="34" charset="0"/>
                <a:cs typeface="Arial" panose="020B0604020202020204" pitchFamily="34" charset="0"/>
              </a:rPr>
              <a:t>Características: no se han logrado fijar fronteras entre ambos países.</a:t>
            </a:r>
          </a:p>
          <a:p>
            <a:r>
              <a:rPr lang="es-CR" sz="1600" dirty="0" smtClean="0">
                <a:latin typeface="Arial" panose="020B0604020202020204" pitchFamily="34" charset="0"/>
                <a:cs typeface="Arial" panose="020B0604020202020204" pitchFamily="34" charset="0"/>
              </a:rPr>
              <a:t>Regiones participantes: FLE y el FPLT.</a:t>
            </a:r>
          </a:p>
          <a:p>
            <a:r>
              <a:rPr lang="es-CR" sz="1600" dirty="0" smtClean="0">
                <a:latin typeface="Arial" panose="020B0604020202020204" pitchFamily="34" charset="0"/>
                <a:cs typeface="Arial" panose="020B0604020202020204" pitchFamily="34" charset="0"/>
              </a:rPr>
              <a:t>Consecuencias:</a:t>
            </a:r>
          </a:p>
          <a:p>
            <a:r>
              <a:rPr lang="es-CR" sz="1600" dirty="0" smtClean="0">
                <a:latin typeface="Arial" panose="020B0604020202020204" pitchFamily="34" charset="0"/>
                <a:cs typeface="Arial" panose="020B0604020202020204" pitchFamily="34" charset="0"/>
              </a:rPr>
              <a:t>Políticas: muerte de miles de soldados.</a:t>
            </a:r>
          </a:p>
          <a:p>
            <a:r>
              <a:rPr lang="es-CR" sz="1600" dirty="0" smtClean="0">
                <a:latin typeface="Arial" panose="020B0604020202020204" pitchFamily="34" charset="0"/>
                <a:cs typeface="Arial" panose="020B0604020202020204" pitchFamily="34" charset="0"/>
              </a:rPr>
              <a:t>Sociales: violencias, masacres y genocidios.</a:t>
            </a:r>
          </a:p>
          <a:p>
            <a:r>
              <a:rPr lang="es-CR" sz="1600" dirty="0" smtClean="0">
                <a:latin typeface="Arial" panose="020B0604020202020204" pitchFamily="34" charset="0"/>
                <a:cs typeface="Arial" panose="020B0604020202020204" pitchFamily="34" charset="0"/>
              </a:rPr>
              <a:t>Económicas: el abastecimiento provoco la caída de la economía.</a:t>
            </a:r>
          </a:p>
          <a:p>
            <a:endParaRPr lang="es-CR" sz="1600" dirty="0" smtClean="0">
              <a:latin typeface="Arial" panose="020B0604020202020204" pitchFamily="34" charset="0"/>
              <a:cs typeface="Arial" panose="020B0604020202020204" pitchFamily="34" charset="0"/>
            </a:endParaRPr>
          </a:p>
          <a:p>
            <a:endParaRPr lang="es-CR" sz="1600" dirty="0" smtClean="0">
              <a:latin typeface="Arial" panose="020B0604020202020204" pitchFamily="34" charset="0"/>
              <a:cs typeface="Arial" panose="020B0604020202020204" pitchFamily="34" charset="0"/>
            </a:endParaRPr>
          </a:p>
          <a:p>
            <a:endParaRPr lang="es-CR" sz="1600" dirty="0">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5406">
            <a:off x="6573461" y="4720116"/>
            <a:ext cx="2390775" cy="1914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7078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normAutofit/>
          </a:bodyPr>
          <a:lstStyle/>
          <a:p>
            <a:r>
              <a:rPr lang="es-CR" sz="2000" dirty="0">
                <a:latin typeface="Arial" panose="020B0604020202020204" pitchFamily="34" charset="0"/>
                <a:cs typeface="Arial" panose="020B0604020202020204" pitchFamily="34" charset="0"/>
              </a:rPr>
              <a:t> </a:t>
            </a:r>
            <a:r>
              <a:rPr lang="es-CR" sz="2000" dirty="0" smtClean="0">
                <a:latin typeface="Arial" panose="020B0604020202020204" pitchFamily="34" charset="0"/>
                <a:cs typeface="Arial" panose="020B0604020202020204" pitchFamily="34" charset="0"/>
              </a:rPr>
              <a:t>  conflictos étnicos/religiosos/políticos. </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América.</a:t>
            </a:r>
            <a:endParaRPr lang="es-CR" sz="2000" dirty="0">
              <a:latin typeface="Arial" panose="020B0604020202020204" pitchFamily="34" charset="0"/>
              <a:cs typeface="Arial" panose="020B0604020202020204" pitchFamily="34" charset="0"/>
            </a:endParaRPr>
          </a:p>
        </p:txBody>
      </p:sp>
      <p:sp>
        <p:nvSpPr>
          <p:cNvPr id="3" name="2 Marcador de contenido"/>
          <p:cNvSpPr>
            <a:spLocks noGrp="1"/>
          </p:cNvSpPr>
          <p:nvPr>
            <p:ph idx="4294967295"/>
          </p:nvPr>
        </p:nvSpPr>
        <p:spPr>
          <a:xfrm>
            <a:off x="457200" y="1600201"/>
            <a:ext cx="8229600" cy="3701008"/>
          </a:xfrm>
          <a:prstGeom prst="rect">
            <a:avLst/>
          </a:prstGeom>
        </p:spPr>
        <p:txBody>
          <a:bodyPr>
            <a:normAutofit/>
          </a:bodyPr>
          <a:lstStyle/>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conflicto: Colombia.</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tiempo:1948-1953.</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espacio: Colombia.</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causas: disputas, marginación social.</a:t>
            </a:r>
          </a:p>
          <a:p>
            <a:pPr marL="28575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Objetivo del conflicto: se quería lograr la dominación del estado.</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Características : creación de grupos paramilitares antiterroristas.</a:t>
            </a:r>
          </a:p>
          <a:p>
            <a:pPr marL="28575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Regiones participantes: FARC,ELN,EPL y terratenientes.</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Consecuencias:  </a:t>
            </a:r>
          </a:p>
          <a:p>
            <a:pPr marL="28575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Políticas: época de terror influenciado.</a:t>
            </a:r>
          </a:p>
          <a:p>
            <a:pPr marL="285750" indent="-285750">
              <a:buFont typeface="Arial" panose="020B0604020202020204" pitchFamily="34" charset="0"/>
              <a:buChar char="•"/>
            </a:pPr>
            <a:r>
              <a:rPr lang="es-CR" sz="1600" b="0" dirty="0" smtClean="0">
                <a:latin typeface="Arial" panose="020B0604020202020204" pitchFamily="34" charset="0"/>
                <a:cs typeface="Arial" panose="020B0604020202020204" pitchFamily="34" charset="0"/>
              </a:rPr>
              <a:t>Sociales: involucración del la población en el conflicto.</a:t>
            </a:r>
          </a:p>
          <a:p>
            <a:pPr marL="285750" indent="-285750">
              <a:buFont typeface="Arial" panose="020B0604020202020204" pitchFamily="34" charset="0"/>
              <a:buChar char="•"/>
            </a:pPr>
            <a:r>
              <a:rPr lang="es-CR" sz="1600" dirty="0" smtClean="0">
                <a:latin typeface="Arial" panose="020B0604020202020204" pitchFamily="34" charset="0"/>
                <a:cs typeface="Arial" panose="020B0604020202020204" pitchFamily="34" charset="0"/>
              </a:rPr>
              <a:t>Económicas: severa caída de los bancos.</a:t>
            </a:r>
            <a:endParaRPr lang="es-CR" sz="1600"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R" sz="1600"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R"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CR" b="0" dirty="0" smtClean="0">
              <a:latin typeface="Arial" panose="020B0604020202020204" pitchFamily="34" charset="0"/>
              <a:cs typeface="Arial" panose="020B0604020202020204" pitchFamily="34" charset="0"/>
            </a:endParaRPr>
          </a:p>
          <a:p>
            <a:pPr marL="0" indent="0"/>
            <a:endParaRPr lang="es-CR" sz="2000" b="0" dirty="0" smtClean="0">
              <a:latin typeface="Arial" panose="020B0604020202020204" pitchFamily="34" charset="0"/>
              <a:cs typeface="Arial" panose="020B0604020202020204" pitchFamily="34" charset="0"/>
            </a:endParaRPr>
          </a:p>
          <a:p>
            <a:pPr marL="0" indent="0"/>
            <a:endParaRPr lang="es-C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2624">
            <a:off x="5683475" y="4433202"/>
            <a:ext cx="3000794" cy="1524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1005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95536" y="1124744"/>
            <a:ext cx="5637010" cy="5328592"/>
          </a:xfrm>
        </p:spPr>
        <p:txBody>
          <a:bodyPr>
            <a:normAutofit fontScale="25000" lnSpcReduction="20000"/>
          </a:bodyPr>
          <a:lstStyle/>
          <a:p>
            <a:r>
              <a:rPr lang="es-CR" dirty="0"/>
              <a:t>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Conflicto: Los Balcanes</a:t>
            </a:r>
          </a:p>
          <a:p>
            <a:pPr marL="285750" lvl="0" indent="-285750">
              <a:buFont typeface="Arial" panose="020B0604020202020204" pitchFamily="34" charset="0"/>
              <a:buChar char="•"/>
            </a:pPr>
            <a:r>
              <a:rPr lang="es-CR" sz="6400" dirty="0" smtClean="0">
                <a:solidFill>
                  <a:schemeClr val="tx1">
                    <a:lumMod val="75000"/>
                    <a:lumOff val="25000"/>
                  </a:schemeClr>
                </a:solidFill>
                <a:latin typeface="Arial" panose="020B0604020202020204" pitchFamily="34" charset="0"/>
                <a:cs typeface="Arial" panose="020B0604020202020204" pitchFamily="34" charset="0"/>
              </a:rPr>
              <a:t>Tiempo: 1994-2004</a:t>
            </a:r>
            <a:endParaRPr lang="es-CR" sz="6400" dirty="0">
              <a:solidFill>
                <a:schemeClr val="tx1">
                  <a:lumMod val="75000"/>
                  <a:lumOff val="2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Espacio: Yugoslavia</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Causas: Muerte del Mariscal Josip Broz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Objetivo: Ninguno, solo el enfrentamiento entre países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Características: Hubo bombardeos en Sarajevo y numerosas muertes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Regiones participantes: Serbios, Croatas, Bestios y Albaneses</a:t>
            </a:r>
          </a:p>
          <a:p>
            <a:pPr marL="28575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Consecuencias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Políticas: Perdió reputación </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Sociales: Cuantiosas muertes de los habitantes</a:t>
            </a:r>
          </a:p>
          <a:p>
            <a:pPr marL="285750" lvl="0" indent="-285750">
              <a:buFont typeface="Arial" panose="020B0604020202020204" pitchFamily="34" charset="0"/>
              <a:buChar char="•"/>
            </a:pPr>
            <a:r>
              <a:rPr lang="es-CR" sz="6400" dirty="0">
                <a:solidFill>
                  <a:schemeClr val="tx1">
                    <a:lumMod val="75000"/>
                    <a:lumOff val="25000"/>
                  </a:schemeClr>
                </a:solidFill>
                <a:latin typeface="Arial" panose="020B0604020202020204" pitchFamily="34" charset="0"/>
                <a:cs typeface="Arial" panose="020B0604020202020204" pitchFamily="34" charset="0"/>
              </a:rPr>
              <a:t>Económicas: Perdida de </a:t>
            </a:r>
            <a:r>
              <a:rPr lang="es-CR" sz="6400" dirty="0" smtClean="0">
                <a:solidFill>
                  <a:schemeClr val="tx1">
                    <a:lumMod val="75000"/>
                    <a:lumOff val="25000"/>
                  </a:schemeClr>
                </a:solidFill>
                <a:latin typeface="Arial" panose="020B0604020202020204" pitchFamily="34" charset="0"/>
                <a:cs typeface="Arial" panose="020B0604020202020204" pitchFamily="34" charset="0"/>
              </a:rPr>
              <a:t>grandes sumas </a:t>
            </a:r>
            <a:r>
              <a:rPr lang="es-CR" sz="6400" dirty="0">
                <a:solidFill>
                  <a:schemeClr val="tx1">
                    <a:lumMod val="75000"/>
                    <a:lumOff val="25000"/>
                  </a:schemeClr>
                </a:solidFill>
                <a:latin typeface="Arial" panose="020B0604020202020204" pitchFamily="34" charset="0"/>
                <a:cs typeface="Arial" panose="020B0604020202020204" pitchFamily="34" charset="0"/>
              </a:rPr>
              <a:t>de dinero por las guerras</a:t>
            </a:r>
          </a:p>
          <a:p>
            <a:pPr marL="285750" indent="-285750">
              <a:buFont typeface="Arial" panose="020B0604020202020204" pitchFamily="34" charset="0"/>
              <a:buChar char="•"/>
            </a:pPr>
            <a:endParaRPr lang="es-CR" sz="6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745084" y="332656"/>
            <a:ext cx="7175351" cy="1793167"/>
          </a:xfrm>
        </p:spPr>
        <p:txBody>
          <a:bodyPr/>
          <a:lstStyle/>
          <a:p>
            <a:pPr algn="r"/>
            <a:r>
              <a:rPr lang="es-CR" sz="2000" dirty="0">
                <a:latin typeface="Arial" panose="020B0604020202020204" pitchFamily="34" charset="0"/>
                <a:cs typeface="Arial" panose="020B0604020202020204" pitchFamily="34" charset="0"/>
              </a:rPr>
              <a:t>Conflictos </a:t>
            </a:r>
            <a:r>
              <a:rPr lang="es-CR" sz="2000" dirty="0" smtClean="0">
                <a:latin typeface="Arial" panose="020B0604020202020204" pitchFamily="34" charset="0"/>
                <a:cs typeface="Arial" panose="020B0604020202020204" pitchFamily="34" charset="0"/>
              </a:rPr>
              <a:t>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Europa</a:t>
            </a:r>
            <a:br>
              <a:rPr lang="es-CR" sz="2000" dirty="0" smtClean="0">
                <a:latin typeface="Arial" panose="020B0604020202020204" pitchFamily="34" charset="0"/>
                <a:cs typeface="Arial" panose="020B0604020202020204" pitchFamily="34" charset="0"/>
              </a:rPr>
            </a:br>
            <a:endParaRPr lang="es-CR" sz="2000" dirty="0">
              <a:latin typeface="Arial" panose="020B0604020202020204" pitchFamily="34" charset="0"/>
              <a:cs typeface="Arial" panose="020B0604020202020204" pitchFamily="34" charset="0"/>
            </a:endParaRPr>
          </a:p>
        </p:txBody>
      </p:sp>
      <p:pic>
        <p:nvPicPr>
          <p:cNvPr id="1028" name="Picture 4" descr="http://www2.luventicus.org/mapas/europa/peninsuladelosbalca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2435">
            <a:off x="5757329" y="4296735"/>
            <a:ext cx="2931559" cy="1844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4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0344" y="908720"/>
            <a:ext cx="8064896" cy="5616624"/>
          </a:xfrm>
        </p:spPr>
        <p:txBody>
          <a:bodyPr>
            <a:normAutofit/>
          </a:bodyPr>
          <a:lstStyle/>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Conflicto: Chechenia</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Tiempo: 1994</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Espacio: Grozni, Chechenia y Rusia</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Causas: Separación de Ingusetia(Rusia y Chechenia)</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Objetivo: Detener la separación y recuperar los productos </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Características: La ofensiva Rusa se produjo por 3 frentes </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Regiones participantes: Rusia y Chechenia</a:t>
            </a:r>
          </a:p>
          <a:p>
            <a:pPr marL="28575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Consecuencias </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Políticas: Bombas combinadas </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Social: Centro histórico de Grozni</a:t>
            </a:r>
          </a:p>
          <a:p>
            <a:pPr marL="285750" lvl="0" indent="-285750">
              <a:buFont typeface="Arial" panose="020B0604020202020204" pitchFamily="34" charset="0"/>
              <a:buChar char="•"/>
            </a:pPr>
            <a:r>
              <a:rPr lang="es-CR" sz="1600" dirty="0">
                <a:solidFill>
                  <a:schemeClr val="tx1">
                    <a:lumMod val="75000"/>
                    <a:lumOff val="25000"/>
                  </a:schemeClr>
                </a:solidFill>
                <a:latin typeface="Arial" panose="020B0604020202020204" pitchFamily="34" charset="0"/>
                <a:cs typeface="Arial" panose="020B0604020202020204" pitchFamily="34" charset="0"/>
              </a:rPr>
              <a:t>Económicas : Perdida de bancos y sumas económicas  </a:t>
            </a:r>
          </a:p>
          <a:p>
            <a:endParaRPr lang="es-CR"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3 Título"/>
          <p:cNvSpPr>
            <a:spLocks noGrp="1"/>
          </p:cNvSpPr>
          <p:nvPr>
            <p:ph type="ctrTitle"/>
          </p:nvPr>
        </p:nvSpPr>
        <p:spPr>
          <a:xfrm>
            <a:off x="1763688" y="260648"/>
            <a:ext cx="7175351" cy="1793167"/>
          </a:xfrm>
        </p:spPr>
        <p:txBody>
          <a:bodyPr/>
          <a:lstStyle/>
          <a:p>
            <a:pPr algn="r"/>
            <a:r>
              <a:rPr lang="es-CR" sz="2000" dirty="0">
                <a:latin typeface="Arial" panose="020B0604020202020204" pitchFamily="34" charset="0"/>
                <a:cs typeface="Arial" panose="020B0604020202020204" pitchFamily="34" charset="0"/>
              </a:rPr>
              <a:t>Conflictos étnicos/religiosos/políticos</a:t>
            </a:r>
            <a:br>
              <a:rPr lang="es-CR" sz="2000" dirty="0">
                <a:latin typeface="Arial" panose="020B0604020202020204" pitchFamily="34" charset="0"/>
                <a:cs typeface="Arial" panose="020B0604020202020204" pitchFamily="34" charset="0"/>
              </a:rPr>
            </a:br>
            <a:r>
              <a:rPr lang="es-CR" sz="2000" dirty="0">
                <a:latin typeface="Arial" panose="020B0604020202020204" pitchFamily="34" charset="0"/>
                <a:cs typeface="Arial" panose="020B0604020202020204" pitchFamily="34" charset="0"/>
              </a:rPr>
              <a:t>Europa</a:t>
            </a:r>
            <a:endParaRPr lang="es-CR" sz="2000" dirty="0">
              <a:latin typeface="Arial" panose="020B0604020202020204" pitchFamily="34" charset="0"/>
              <a:cs typeface="Arial" panose="020B0604020202020204" pitchFamily="34" charset="0"/>
            </a:endParaRPr>
          </a:p>
        </p:txBody>
      </p:sp>
      <p:pic>
        <p:nvPicPr>
          <p:cNvPr id="2050" name="Picture 2" descr="http://historiaybiografias.com/archivos_varios2/Chechenia1.jpg"/>
          <p:cNvPicPr>
            <a:picLocks noChangeAspect="1" noChangeArrowheads="1"/>
          </p:cNvPicPr>
          <p:nvPr/>
        </p:nvPicPr>
        <p:blipFill rotWithShape="1">
          <a:blip r:embed="rId2">
            <a:extLst>
              <a:ext uri="{28A0092B-C50C-407E-A947-70E740481C1C}">
                <a14:useLocalDpi xmlns:a14="http://schemas.microsoft.com/office/drawing/2010/main" val="0"/>
              </a:ext>
            </a:extLst>
          </a:blip>
          <a:srcRect t="6120" b="21190"/>
          <a:stretch/>
        </p:blipFill>
        <p:spPr bwMode="auto">
          <a:xfrm rot="19753417">
            <a:off x="5277989" y="4045136"/>
            <a:ext cx="3228975" cy="1959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4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95536" y="1454763"/>
            <a:ext cx="5616624" cy="5400600"/>
          </a:xfrm>
        </p:spPr>
        <p:txBody>
          <a:bodyPr>
            <a:normAutofit/>
          </a:bodyPr>
          <a:lstStyle/>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Conflicto: Taiwán-China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Tiempo: 1949-2000</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Espacio: Taiwán-China</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Causas: Razones ideológicas, territorios, etc…</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Objetivo: Independización de Taiwán</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Características: Se mantiene aún en la actualidad</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Regiones participantes: República de China y Taiwán</a:t>
            </a:r>
          </a:p>
          <a:p>
            <a:pPr marL="28575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Consecuencias</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Políticas: División de China</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Sociales: Tensión durante la Guerra Fría </a:t>
            </a:r>
          </a:p>
          <a:p>
            <a:pPr marL="285750" lvl="0" indent="-285750">
              <a:buFont typeface="Arial" panose="020B0604020202020204" pitchFamily="34" charset="0"/>
              <a:buChar char="•"/>
            </a:pPr>
            <a:r>
              <a:rPr lang="es-CR" sz="1600" dirty="0">
                <a:latin typeface="Arial" panose="020B0604020202020204" pitchFamily="34" charset="0"/>
                <a:cs typeface="Arial" panose="020B0604020202020204" pitchFamily="34" charset="0"/>
              </a:rPr>
              <a:t>Económica: Taiwán pierde dinero</a:t>
            </a:r>
          </a:p>
        </p:txBody>
      </p:sp>
      <p:sp>
        <p:nvSpPr>
          <p:cNvPr id="4" name="3 Título"/>
          <p:cNvSpPr>
            <a:spLocks noGrp="1"/>
          </p:cNvSpPr>
          <p:nvPr>
            <p:ph type="ctrTitle"/>
          </p:nvPr>
        </p:nvSpPr>
        <p:spPr>
          <a:xfrm>
            <a:off x="1763688" y="188640"/>
            <a:ext cx="7175351" cy="1793167"/>
          </a:xfrm>
        </p:spPr>
        <p:txBody>
          <a:bodyPr/>
          <a:lstStyle/>
          <a:p>
            <a:pPr algn="r"/>
            <a:r>
              <a:rPr lang="es-CR" sz="2000" dirty="0">
                <a:latin typeface="Arial" panose="020B0604020202020204" pitchFamily="34" charset="0"/>
                <a:cs typeface="Arial" panose="020B0604020202020204" pitchFamily="34" charset="0"/>
              </a:rPr>
              <a:t>Conflictos </a:t>
            </a:r>
            <a:r>
              <a:rPr lang="es-CR" sz="2000" dirty="0" smtClean="0">
                <a:latin typeface="Arial" panose="020B0604020202020204" pitchFamily="34" charset="0"/>
                <a:cs typeface="Arial" panose="020B0604020202020204" pitchFamily="34" charset="0"/>
              </a:rPr>
              <a:t>étnicos/religiosos/políticos</a:t>
            </a:r>
            <a:br>
              <a:rPr lang="es-CR" sz="2000" dirty="0" smtClean="0">
                <a:latin typeface="Arial" panose="020B0604020202020204" pitchFamily="34" charset="0"/>
                <a:cs typeface="Arial" panose="020B0604020202020204" pitchFamily="34" charset="0"/>
              </a:rPr>
            </a:br>
            <a:r>
              <a:rPr lang="es-CR" sz="2000" dirty="0" smtClean="0">
                <a:latin typeface="Arial" panose="020B0604020202020204" pitchFamily="34" charset="0"/>
                <a:cs typeface="Arial" panose="020B0604020202020204" pitchFamily="34" charset="0"/>
              </a:rPr>
              <a:t>	Asia   </a:t>
            </a:r>
            <a:endParaRPr lang="es-CR" sz="2000" dirty="0">
              <a:latin typeface="Arial" panose="020B0604020202020204" pitchFamily="34" charset="0"/>
              <a:cs typeface="Arial" panose="020B0604020202020204" pitchFamily="34" charset="0"/>
            </a:endParaRPr>
          </a:p>
        </p:txBody>
      </p:sp>
      <p:pic>
        <p:nvPicPr>
          <p:cNvPr id="3074" name="Picture 2" descr="http://www.fao.org/fileadmin/user_upload/AGRO_Noticias/img/china_taiwan_102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63022">
            <a:off x="5502985" y="3893137"/>
            <a:ext cx="2967478" cy="2023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3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1732</TotalTime>
  <Words>990</Words>
  <Application>Microsoft Office PowerPoint</Application>
  <PresentationFormat>Presentación en pantalla (4:3)</PresentationFormat>
  <Paragraphs>245</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Transmisión de listas</vt:lpstr>
      <vt:lpstr>Presentación de PowerPoint</vt:lpstr>
      <vt:lpstr>Conflictos étnicos/religiosos/políticos. América.</vt:lpstr>
      <vt:lpstr>Conflictos étnicos/religiosos/políticos. África.</vt:lpstr>
      <vt:lpstr>Conflictos étnicos/religiosos/políticos. África.</vt:lpstr>
      <vt:lpstr>Conflictos étnicos/religiosos/políticos. África. </vt:lpstr>
      <vt:lpstr>   conflictos étnicos/religiosos/políticos.  América.</vt:lpstr>
      <vt:lpstr>Conflictos étnicos/religiosos/políticos Europa </vt:lpstr>
      <vt:lpstr>Conflictos étnicos/religiosos/políticos Europa</vt:lpstr>
      <vt:lpstr>Conflictos étnicos/religiosos/políticos  Asia   </vt:lpstr>
      <vt:lpstr>Conflictos étnicos/religiosos/políticos  Asia </vt:lpstr>
      <vt:lpstr>Conflictos étnicos/religiosos/políticos  Asia </vt:lpstr>
      <vt:lpstr>Presentación de PowerPoint</vt:lpstr>
      <vt:lpstr>Presentación de PowerPoint</vt:lpstr>
      <vt:lpstr>Presentación de PowerPoint</vt:lpstr>
      <vt:lpstr>OTAN “Organización del tratado del atlántico norte”  1-Creada para garantizar la seguridad de los países miembros contra ataques de la Unión Soviética.  2-Brinda seguridad al mercado mundial.  3-Apoya las nuevas democracias de Europa.  4-Participa en misiones humanitarias y de paz en territorios conflictivos que amenazan la paz mundial.  </vt:lpstr>
      <vt:lpstr>OPEP “Organizaciones de países exportadores de petróleo”  1-Garantiza precios justos y estables.  2-Garantiza el suministro el producto  3-Controla dos tercios de la exportación mundial de petróleo.  4-Fija precio y cuotas de producción.   </vt:lpstr>
      <vt:lpstr>NOA “Movimiento de países no alineados”   1- Apoya movimientos de autodeterminación de los pueblos.  2- Para lograr la coexistencia pacifica, los países miembros tienen una posición neutral ante las potencias.  3- Se opone ante las agresiones entre pueblos.  4- No tiene ni carta, ni constitución y tampoco reglas formales.   </vt:lpstr>
      <vt:lpstr>África  Angola  Argelia  Benín  Botsuana  Burkina Faso  Burundi  Cabo Verde  Camerún  Chad  Comoras  República del Congo  Costa de Marfil  Yibuti  Egipto  Eritrea  Etiopía  Gabón  Gambia  Ghana  Guinea  Guinea-Bissau  Guinea Ecuatorial  Kenia  Libia  Lesoto  Liberia  Madagascar  Malaui  Malí  Marruecos  Mauricio  Mauritania  Mozambique  Namibia  Níger  Nigeria  Rep. Dem. del Congo  República Centroafricana  Ruanda  Santo Tomé y Príncipe  Senegal  Seychelles  Sierra Leona  Somalia  Sudáfrica  Sudán  Suazilandia  Tanzania  Togo  Túnez  Uganda  Zambia  Zimbabue  Somalia  Asia  Afganistán  Arabia Saudita  Bahréin  Bangladés  Brunéi  Bután  Camboya  Corea del Norte  Emiratos Árabes Unidos  Filipinas  India  Indonesia  Irak  Irán  Jordania  Kuwait  Laos  Líbano  Malasia  Maldivas  Mongolia  Birmania  Nepal  Omán  Pakistán  Autoridad Nacional Palestina  Catar  Singapur  Siria  Sri Lanka  Tailandia  Timor Oriental  Turkmenistán  Uzbekistán  Vietnam  Yemen  América  Antigua y Barbuda  Bahamas  Barbados  Belice  Bolivia  Chile  Colombia  Cuba  Dominica  Ecuador  Granada  Guatemala  Guyana  Haití  Honduras  Jamaica  Nicaragua  Panamá  Perú  República Dominicana  San Vicente y las Granadinas  San Cristóbal y Nieves  Santa Lucía  Surinam  Trinidad y Tobago  Venezuela  Europa  Bielorrusia  Alemania  Oceanía  Papúa Nueva Guinea  Vanuatu</vt:lpstr>
      <vt:lpstr>TIAR “Tratado interamericano de asistencia reciproca”  1- Defiende a cualquiera de los países miembros de un ataque.  2- Mantener la paz y la seguridad de América.  3- Someter a toda controversia a los mecanismos de solución pacifica.  4- Favoreció a la abolición del ejercito de Costa Rica </vt:lpstr>
      <vt:lpstr>ONU “Organización de las naciones unidas”   1- Favorece el comercio, el desarrollo nacional e internacional, por medio de comisiones económicas.  2- Protege el medio ambiente y combate el cambio climático.  3- Procesos de vacunación e inmunización principalmente en los países pobres.  4- Erradicación del trabajo y utilización en la guerra de las personas jóvenes. </vt:lpstr>
      <vt:lpstr>Afganistán Albania Alemania Andorra Angola Antigua y Barbuda Arabia Saudita Argelia Argentina Armenia Australia Austria Azerbaiyán Bahamas Bangladés Barbados Bahréin Bélgica Belice Benín Bielorrusia Birmania Bolivia Bosnia y Herzegovina Botsuana Brasil Brunéi Bulgaria Burkina Faso Burundi Bután Cabo Verde Camboya Camerún Canadá Catar Chad Chile China Chipre Colombia Comoras Corea del Norte Corea del Sur Costa de Marfil Costa Rica Croacia Cuba Dinamarca Dominica Ecuador Egipto El Salvador Emiratos Árabes Unidos Eritrea Eslovaquia Eslovenia España Estados Unidos Estonia Etiopía Filipinas Finlandia Fiyi Francia Gabón Gambia Georgia Ghana Granada Grecia Guatemala Guayana Guinea Guinea ecuatorial Guinea-Bisáu Haití Honduras Hungría India Indonesia Irak Irán Irlanda Islandia Islas Marshall Islas Salomón Israel Italia Jamaica Japón Jordania Kazajistán Kenia Kirguistán Kiribati</vt:lpstr>
      <vt:lpstr>Kuwait Laos Lesoto Letonia Líbano Liberia Libia Liechtenstein Lituania Luxemburgo Madagascar Malasia Malaui Maldivas Malí Malta Marruecos Mauricio Mauritania México Micronesia Moldavia Mónaco Mongolia Montenegro Mozambique Namibia Nauru Nepal Nicaragua Níger Nigeria Noruega Nueva Zelanda Omán Países Bajos Pakistán Palaos Panamá Papúa Nueva Guinea Paraguay Perú Polonia Portugal Reino Unido República Centroafricana República Checa República de Macedonia República del Congo República Democrática del Congo República Dominicana República Sudafricana Ruanda Rumanía Rusia Samoa San Cristóbal y Nieves San Marino San Vicente y las Granadinas Santa Lucía Santo Tomé y Príncipe Senegal Serbia Seychelles Sierra Leona Singapur Siria Somalia Sri Lanka Suazilandia Sudán Sudán del Sur Suecia Suiza Surinam Tailandia Tanzania Tayikistán Timor Oriental Togo Tonga Trinidad y Tobago Túnez Turkmenistán Turquía Tuvalu Ucrania Uganda Uruguay Uzbekistán Vanuatu Venezuela Vietnam Yemen Yibuti Zambia Zimbabue </vt:lpstr>
      <vt:lpstr>UE “Unión europea”  1- establece normas de carácter supranacional para el funcionamiento del mercado.  2- Funciones de asistencia a los estados, como, educación salud e industria.  3-considerada la economía mas grande del mundo.  4- Está sustentada en una ideología democrática representativa.</vt:lpstr>
      <vt:lpstr>G-8 “Grupo de los g-8”  1-Incorporado por las naciones mas industrializadas del mundo  2- Discuten problemas globales como la crisis de petróleo.  3- Velan por la evolución de la economía mundial.  4- Discuten los conflictos mundiales  </vt:lpstr>
      <vt:lpstr>G77 “Grupo de los G77”  1- Conformado por países en vía de desarrollo.  2- Promover intereses económicos.  3- Ofrecer opciones alternativas a las medidas propuestas por los países desarrollados.  4- Se coordinó un programa de ayuda en campos como, comercio, industria y finanzas.  </vt:lpstr>
      <vt:lpstr>Presentación de PowerPoint</vt:lpstr>
      <vt:lpstr>USA  Canadá  México  Costa Rica  El Salvador  República Dominicana  Guatemala  Honduras  Nicaragua  Perú  Colombia</vt:lpstr>
      <vt:lpstr>ALCA “Área de libre comercio de las Américas”  1- Impulsar el comercio americano con excepción de cuba.  2- Reducir barreras arancelarias entre miembros.  3- Velar por la democracia.  4- Combatir la pobreza.  </vt:lpstr>
      <vt:lpstr>Antigua y Barbuda  Argentina  Bahamas  Barbados  Belice  Bolivia  Brasil  Canadá  Chile  Colombia  Costa Rica  Dominica  Ecuador  El Salvador  Estados Unidos de América  Granada  Guatemala  Guyana  Haití  Honduras  Jamaica  México  Nicaragua  Panamá  Paraguay  Perú  República  Dominicana  Saint Kits y Nevis  San Vicente y  las Granadinas  Santa Lucía  Surinam  Trinidad y Tobago  Uruguay  Venezuela</vt:lpstr>
      <vt:lpstr>OMC “Organización mundial de comercio”  1- Servir de foro para negociaciones  comerciales de mercancía.  2- Servir de foro para resolver diferencias de carácter comercial.  3- Liberalizar el comercio, con excepciones permitidas.  4- Ayudar a productores y comerciantes a aumentar sus actividades. </vt:lpstr>
      <vt:lpstr>Albania Alemania Angola  Antigua y Barbuda  Arabia Saudita  Argentina  Armenia  Australia Austria Bahréin Bangladesh  Barbados  Bélgica  Belice  Benín  Bolivia  Botswana  Brasil  Brunei  Darussalam Bulgaria Burkina Faso  Burundi  Camboya  Camerún Canadá  Chad  Chile  China  Chipre  Colombia  Congo Corea  Costa Rica  Costa de Marfil Croacia  Cuba  Dinamarca  Djibouti </vt:lpstr>
      <vt:lpstr>OEA “Organización de estados americanos”  1- Desarrolla funciones de interés común para los Estados.  2- Vela por las buenas relaciones entre Estados.  3-Promueve y protege los derechos humanos.  4- Vela por el desarrollo integral de los Estados. </vt:lpstr>
      <vt:lpstr>Antigua y Barbuda Argentina Bahamas Barbados Belice Bolivia Brasil Canadá Chile Colombia Costa Rica Cuba Dominica Ecuador El Salvador Estados Unidos Granada Guatemala Guyana Haití Honduras Jamaica México Nicaragua Panamá Paraguay Perú República Dominicana San Cristóbal y Nieves San Vicente y las Granadinas Santa Lucía Surinam Trinidad y Tobago Uruguay Venezuela </vt:lpstr>
      <vt:lpstr>CAME “Consejo de asistencia económica mutua”  1- Fomentaba de las relaciones comerciales entre los estados miembros.  2- Intentó de contrarrestar a los organismos económicos internacionales de economía capitalista.  3- Presentó una alternativa al denominado Plan Marshall desarrollado por los Estados Unidos para la reorganización de la economía europea tras la Segunda Guerra Mundial.  4-Era equivalente al Pacto de Varsovia aunque la CAME era mas amplia.</vt:lpstr>
      <vt:lpstr>Bulgaria Unión Soviética  Polonia Hungría Rumanía Checoslovaquia y Albania República Democrática Alemana Mongolia Cuba Vietnam Yugoslavia Cuba  Nicaragua Mozambique Irak Vietnam</vt:lpstr>
      <vt:lpstr>Liga árabe  1- Defiende los intereses del mundo árabe.  2- Lucha contra el crimen y la drogadicción de los miembros.  3- Consolidar relaciones con Estados árabes.  4- Reducir barreras arancelarias.  </vt:lpstr>
      <vt:lpstr>Egipto Iraq Jordania Líbano Arabia Saudí  Siria  Yemen del Norte  Libia   Sudán  Marruecos  Túnez  Kuwait  Argelia  Yemen  Emiratos Árabes Unidos  Bahréin  Qatar  Omán  Mauritania  Somalia  Palestina  Yibuti  Comoras  </vt:lpstr>
      <vt:lpstr>Pacto de Varsovia  1- Hecho para la defensa militar de los países comunistas.  2- Modernización de las fuerzas armadas.  3- Fortalecimiento de la amistad.  4- Asistencia recíproca.</vt:lpstr>
      <vt:lpstr>Revolución científica y tecnológica</vt:lpstr>
      <vt:lpstr>Revolución científico tecnológica   Ésta “revolución” fue impulsada y desarrollada como una forma de poder sustentar los procesos económicos, en especial luego de la 2ª guerra mundial, tomando así un papel preponderante en la dinámica económica incorporando nuevas fuentes de productividad a altísimos niveles de complejidad.  </vt:lpstr>
      <vt:lpstr>Consecuencias socioeconómicas  Avance en:  Transformación educativa: que atienda los requerimientos de un mercado en constante transformación.  Creación de nuevos materiales: fibra óptica, cerámicas, polímeros.  Tecnologías de producción, transmisión y almacenamiento de la información y la comunicación  Desarrollo de nuevas fuentes de energía: nuclear, solar, eólica.   Mayor organización de la producción: emergencia de la robotización en la industria de gran escala.  Grandes unidades de producción transnacionales.  robótica y microelectrónica  Industrialización y consumo de productos.  </vt:lpstr>
      <vt:lpstr>Consecuencias ambientales:  El paso de las industrias basadas en los combustibles vegetales y renovables (madera, molinos, carbón vegetal) a los combustibles fósiles (carbón y luego petróleo) inició el cambio climático.  La revolución de los plásticos, las materias sintéticas y los petroquímicos incrementó el volumen de la contaminación e incrementó también la gravedad de la misma (debido a que la nueva contaminación involucraba el uso de materiales no biodegradables).  Contaminación de aguas y derrame de hidrocarburos.   Cambio climático y destrucción de la capa de ozono.   Se sobrepone la maximización de las ganancias económicas por encima de las acciones para el beneficio ambiental.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Andres Lopez</dc:creator>
  <cp:lastModifiedBy>Diego Andres Lopez</cp:lastModifiedBy>
  <cp:revision>35</cp:revision>
  <dcterms:created xsi:type="dcterms:W3CDTF">2015-08-02T01:16:13Z</dcterms:created>
  <dcterms:modified xsi:type="dcterms:W3CDTF">2015-08-03T16:22:44Z</dcterms:modified>
</cp:coreProperties>
</file>