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2443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032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989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252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192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561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689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554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020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300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055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D3A8A-79AC-4E0D-9817-115341E3A924}" type="datetimeFigureOut">
              <a:rPr lang="es-MX" smtClean="0"/>
              <a:t>02/08/2015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7206E-0A02-4F66-B1E9-B80EA48A2B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500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404664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755576" y="836712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55576" y="404664"/>
            <a:ext cx="151216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755576" y="1478337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755576" y="83671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Los Balcanes </a:t>
            </a:r>
            <a:endParaRPr lang="es-MX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267744" y="836712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tiempo: guerras, políticas, étnicas y religiosas se produjeron en 1991</a:t>
            </a:r>
            <a:endParaRPr lang="es-MX" dirty="0"/>
          </a:p>
        </p:txBody>
      </p:sp>
      <p:cxnSp>
        <p:nvCxnSpPr>
          <p:cNvPr id="16" name="15 Conector recto"/>
          <p:cNvCxnSpPr/>
          <p:nvPr/>
        </p:nvCxnSpPr>
        <p:spPr>
          <a:xfrm>
            <a:off x="2267744" y="2189042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2267744" y="1478337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</a:t>
            </a:r>
            <a:r>
              <a:rPr lang="es-MX" dirty="0" smtClean="0"/>
              <a:t>Yugoslavia </a:t>
            </a:r>
            <a:r>
              <a:rPr lang="es-MX" dirty="0" smtClean="0"/>
              <a:t>unifico los territorios de serbia; </a:t>
            </a:r>
            <a:r>
              <a:rPr lang="es-MX" dirty="0" smtClean="0"/>
              <a:t>Croacia, Eslovenia, </a:t>
            </a:r>
            <a:r>
              <a:rPr lang="es-MX" dirty="0" smtClean="0"/>
              <a:t>monte negro y macedonia </a:t>
            </a:r>
            <a:endParaRPr lang="es-MX" dirty="0"/>
          </a:p>
        </p:txBody>
      </p:sp>
      <p:cxnSp>
        <p:nvCxnSpPr>
          <p:cNvPr id="19" name="18 Conector recto"/>
          <p:cNvCxnSpPr/>
          <p:nvPr/>
        </p:nvCxnSpPr>
        <p:spPr>
          <a:xfrm>
            <a:off x="2267744" y="2780928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2267744" y="2190011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Las republicas del norte empezaron a tener problemas con el resto de las republicas</a:t>
            </a:r>
            <a:endParaRPr lang="es-MX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55576" y="1483043"/>
            <a:ext cx="15121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</a:t>
            </a:r>
          </a:p>
          <a:p>
            <a:r>
              <a:rPr lang="es-MX" dirty="0" smtClean="0"/>
              <a:t>Yugoslavia, serbia, </a:t>
            </a:r>
            <a:r>
              <a:rPr lang="es-MX" dirty="0" smtClean="0"/>
              <a:t>Croacia, Eslovenia, </a:t>
            </a:r>
            <a:r>
              <a:rPr lang="es-MX" dirty="0" smtClean="0"/>
              <a:t>monte negro, macedonia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2267744" y="283634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Características: </a:t>
            </a:r>
            <a:r>
              <a:rPr lang="es-MX" dirty="0" smtClean="0"/>
              <a:t>es uno de los conflictos </a:t>
            </a:r>
            <a:r>
              <a:rPr lang="es-MX" dirty="0" smtClean="0"/>
              <a:t>políticos. Étnicos </a:t>
            </a:r>
            <a:r>
              <a:rPr lang="es-MX" dirty="0" smtClean="0"/>
              <a:t>y religiosos mas devastadores de la historia </a:t>
            </a:r>
          </a:p>
          <a:p>
            <a:endParaRPr lang="es-MX" dirty="0" smtClean="0"/>
          </a:p>
          <a:p>
            <a:r>
              <a:rPr lang="es-MX" dirty="0" smtClean="0"/>
              <a:t>-Yugoslavia </a:t>
            </a:r>
            <a:r>
              <a:rPr lang="es-MX" dirty="0" smtClean="0"/>
              <a:t>es </a:t>
            </a:r>
            <a:r>
              <a:rPr lang="es-MX" smtClean="0"/>
              <a:t>una </a:t>
            </a:r>
            <a:r>
              <a:rPr lang="es-MX" smtClean="0"/>
              <a:t>nación </a:t>
            </a:r>
            <a:r>
              <a:rPr lang="es-MX" dirty="0" smtClean="0"/>
              <a:t>multiétnica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6476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908720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755576" y="1556792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411760" y="908720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755576" y="105273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Uganda </a:t>
            </a:r>
            <a:endParaRPr lang="es-MX" dirty="0"/>
          </a:p>
        </p:txBody>
      </p:sp>
      <p:cxnSp>
        <p:nvCxnSpPr>
          <p:cNvPr id="13" name="12 Conector recto"/>
          <p:cNvCxnSpPr/>
          <p:nvPr/>
        </p:nvCxnSpPr>
        <p:spPr>
          <a:xfrm>
            <a:off x="2411760" y="2060848"/>
            <a:ext cx="56166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411760" y="2780928"/>
            <a:ext cx="56166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2411760" y="90872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Tiempo: en 1962 </a:t>
            </a:r>
            <a:r>
              <a:rPr lang="es-MX" dirty="0" smtClean="0"/>
              <a:t>Uganda </a:t>
            </a:r>
            <a:r>
              <a:rPr lang="es-MX" dirty="0" smtClean="0"/>
              <a:t>se independizo de </a:t>
            </a:r>
            <a:r>
              <a:rPr lang="es-MX" dirty="0" smtClean="0"/>
              <a:t>Inglaterra </a:t>
            </a:r>
            <a:endParaRPr lang="es-MX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411760" y="155679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se localiza en el centro del continente africano </a:t>
            </a:r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411760" y="213285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expulso a todos los extranjeros </a:t>
            </a:r>
            <a:r>
              <a:rPr lang="es-MX" dirty="0" smtClean="0"/>
              <a:t>asiáticos </a:t>
            </a:r>
            <a:r>
              <a:rPr lang="es-MX" dirty="0" smtClean="0"/>
              <a:t>y declaro la guerra a </a:t>
            </a:r>
            <a:r>
              <a:rPr lang="es-MX" dirty="0" smtClean="0"/>
              <a:t>Israel </a:t>
            </a:r>
            <a:endParaRPr lang="es-MX" dirty="0"/>
          </a:p>
        </p:txBody>
      </p:sp>
      <p:sp>
        <p:nvSpPr>
          <p:cNvPr id="19" name="18 CuadroTexto"/>
          <p:cNvSpPr txBox="1"/>
          <p:nvPr/>
        </p:nvSpPr>
        <p:spPr>
          <a:xfrm>
            <a:off x="755576" y="1556792"/>
            <a:ext cx="1656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Región </a:t>
            </a:r>
            <a:r>
              <a:rPr lang="es-MX" dirty="0" smtClean="0"/>
              <a:t>participantes:</a:t>
            </a:r>
          </a:p>
          <a:p>
            <a:r>
              <a:rPr lang="es-MX" dirty="0" smtClean="0"/>
              <a:t>Uganda</a:t>
            </a:r>
          </a:p>
          <a:p>
            <a:r>
              <a:rPr lang="es-MX" dirty="0" smtClean="0"/>
              <a:t>Sudan</a:t>
            </a:r>
          </a:p>
          <a:p>
            <a:r>
              <a:rPr lang="es-MX" dirty="0" smtClean="0"/>
              <a:t>Congo</a:t>
            </a:r>
          </a:p>
          <a:p>
            <a:endParaRPr lang="es-MX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411760" y="2780928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Ha cobrado la vida de miles de personas y el desplazamiento de ugandeses</a:t>
            </a:r>
          </a:p>
          <a:p>
            <a:endParaRPr lang="es-MX" dirty="0"/>
          </a:p>
          <a:p>
            <a:r>
              <a:rPr lang="es-MX" dirty="0" smtClean="0"/>
              <a:t>-ejerce la violencia que incluye el reclutamiento de niños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7795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771800" y="260647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/>
              <a:t>globalización</a:t>
            </a:r>
            <a:endParaRPr lang="es-MX" sz="3200" dirty="0"/>
          </a:p>
        </p:txBody>
      </p:sp>
      <p:sp>
        <p:nvSpPr>
          <p:cNvPr id="3" name="2 Rectángulo"/>
          <p:cNvSpPr/>
          <p:nvPr/>
        </p:nvSpPr>
        <p:spPr>
          <a:xfrm>
            <a:off x="323528" y="980728"/>
            <a:ext cx="5328592" cy="1944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" name="4 Conector recto"/>
          <p:cNvCxnSpPr/>
          <p:nvPr/>
        </p:nvCxnSpPr>
        <p:spPr>
          <a:xfrm>
            <a:off x="323528" y="1314563"/>
            <a:ext cx="53285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323528" y="980728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Orígenes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323528" y="1314563"/>
            <a:ext cx="5328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-La expansión y la profundización de las relacione sociales, económicas </a:t>
            </a:r>
          </a:p>
          <a:p>
            <a:r>
              <a:rPr lang="es-MX" dirty="0" smtClean="0"/>
              <a:t>-la apertura de los sistemas económicos</a:t>
            </a:r>
          </a:p>
          <a:p>
            <a:r>
              <a:rPr lang="es-MX" dirty="0" smtClean="0"/>
              <a:t>-la mundialización del comercio</a:t>
            </a:r>
          </a:p>
          <a:p>
            <a:r>
              <a:rPr lang="es-MX" dirty="0" smtClean="0"/>
              <a:t>-se origina a finales del siglo XIX 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4139952" y="3140968"/>
            <a:ext cx="4752528" cy="1944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0" name="9 Conector recto"/>
          <p:cNvCxnSpPr/>
          <p:nvPr/>
        </p:nvCxnSpPr>
        <p:spPr>
          <a:xfrm>
            <a:off x="4139952" y="3510787"/>
            <a:ext cx="4752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4139952" y="314096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características</a:t>
            </a:r>
            <a:endParaRPr lang="es-MX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139952" y="3510787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-Es global, universal o planetaria </a:t>
            </a:r>
          </a:p>
          <a:p>
            <a:r>
              <a:rPr lang="es-MX" dirty="0" smtClean="0"/>
              <a:t>-busca la modernización de las actividades económicas </a:t>
            </a:r>
          </a:p>
          <a:p>
            <a:r>
              <a:rPr lang="es-MX" dirty="0" smtClean="0"/>
              <a:t>-define la libre competencia o movilización de capitales</a:t>
            </a:r>
            <a:endParaRPr lang="es-MX" dirty="0"/>
          </a:p>
        </p:txBody>
      </p:sp>
      <p:sp>
        <p:nvSpPr>
          <p:cNvPr id="13" name="12 Rectángulo"/>
          <p:cNvSpPr/>
          <p:nvPr/>
        </p:nvSpPr>
        <p:spPr>
          <a:xfrm>
            <a:off x="323528" y="3510300"/>
            <a:ext cx="3456384" cy="22949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5" name="14 Conector recto"/>
          <p:cNvCxnSpPr/>
          <p:nvPr/>
        </p:nvCxnSpPr>
        <p:spPr>
          <a:xfrm>
            <a:off x="323528" y="3887949"/>
            <a:ext cx="34563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23528" y="351078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Manifestación cultural </a:t>
            </a:r>
            <a:endParaRPr lang="es-MX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23528" y="3887949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Disminución de la soberanía de los estados ante las fuerzas del mercado</a:t>
            </a:r>
          </a:p>
          <a:p>
            <a:r>
              <a:rPr lang="es-MX" dirty="0" smtClean="0"/>
              <a:t>-el desplazamiento del poder para tomar decisiones sociales, económicas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09777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8578" y="692696"/>
            <a:ext cx="5256584" cy="15481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" name="4 Conector recto"/>
          <p:cNvCxnSpPr/>
          <p:nvPr/>
        </p:nvCxnSpPr>
        <p:spPr>
          <a:xfrm>
            <a:off x="138578" y="1117605"/>
            <a:ext cx="52565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174196" y="1117605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-</a:t>
            </a:r>
            <a:r>
              <a:rPr lang="es-MX" dirty="0" smtClean="0"/>
              <a:t>Favorecer el desarrollo tecnológico  e industrial</a:t>
            </a:r>
          </a:p>
          <a:p>
            <a:endParaRPr lang="es-MX" dirty="0"/>
          </a:p>
          <a:p>
            <a:r>
              <a:rPr lang="es-MX" dirty="0" smtClean="0"/>
              <a:t>-la necesidad de bajar los costos de producción  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138578" y="6926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División de trabajo</a:t>
            </a:r>
            <a:endParaRPr lang="es-MX" dirty="0"/>
          </a:p>
        </p:txBody>
      </p:sp>
      <p:sp>
        <p:nvSpPr>
          <p:cNvPr id="12" name="11 Rectángulo"/>
          <p:cNvSpPr/>
          <p:nvPr/>
        </p:nvSpPr>
        <p:spPr>
          <a:xfrm>
            <a:off x="4159911" y="2287661"/>
            <a:ext cx="496855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15 Conector recto"/>
          <p:cNvCxnSpPr/>
          <p:nvPr/>
        </p:nvCxnSpPr>
        <p:spPr>
          <a:xfrm>
            <a:off x="4175448" y="2710282"/>
            <a:ext cx="49685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4175448" y="228151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Manifestación cultural </a:t>
            </a:r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4182142" y="2710292"/>
            <a:ext cx="496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Disminución de la soberanía de los estados ante las fuerzas del mercado</a:t>
            </a:r>
          </a:p>
          <a:p>
            <a:endParaRPr lang="es-MX" dirty="0" smtClean="0"/>
          </a:p>
          <a:p>
            <a:r>
              <a:rPr lang="es-MX" dirty="0" smtClean="0"/>
              <a:t>-el desplazamiento del poder para tomar decisiones </a:t>
            </a:r>
            <a:endParaRPr lang="es-MX" dirty="0"/>
          </a:p>
        </p:txBody>
      </p:sp>
      <p:sp>
        <p:nvSpPr>
          <p:cNvPr id="19" name="18 Rectángulo"/>
          <p:cNvSpPr/>
          <p:nvPr/>
        </p:nvSpPr>
        <p:spPr>
          <a:xfrm>
            <a:off x="107504" y="2852936"/>
            <a:ext cx="3816424" cy="16608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1" name="20 Conector recto"/>
          <p:cNvCxnSpPr/>
          <p:nvPr/>
        </p:nvCxnSpPr>
        <p:spPr>
          <a:xfrm>
            <a:off x="107504" y="3264055"/>
            <a:ext cx="38164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38578" y="2847019"/>
            <a:ext cx="378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Medios de comunicación</a:t>
            </a:r>
            <a:endParaRPr lang="es-MX" dirty="0"/>
          </a:p>
        </p:txBody>
      </p:sp>
      <p:sp>
        <p:nvSpPr>
          <p:cNvPr id="23" name="22 CuadroTexto"/>
          <p:cNvSpPr txBox="1"/>
          <p:nvPr/>
        </p:nvSpPr>
        <p:spPr>
          <a:xfrm>
            <a:off x="138578" y="3264054"/>
            <a:ext cx="3785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 telefonía celular, informática</a:t>
            </a:r>
          </a:p>
          <a:p>
            <a:endParaRPr lang="es-MX" dirty="0"/>
          </a:p>
          <a:p>
            <a:r>
              <a:rPr lang="es-MX" dirty="0" smtClean="0"/>
              <a:t>-las distintas formas de comunicación  </a:t>
            </a:r>
            <a:endParaRPr lang="es-MX" dirty="0"/>
          </a:p>
        </p:txBody>
      </p:sp>
      <p:sp>
        <p:nvSpPr>
          <p:cNvPr id="25" name="24 Rectángulo"/>
          <p:cNvSpPr/>
          <p:nvPr/>
        </p:nvSpPr>
        <p:spPr>
          <a:xfrm>
            <a:off x="991497" y="4787496"/>
            <a:ext cx="4439608" cy="18098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CuadroTexto"/>
          <p:cNvSpPr txBox="1"/>
          <p:nvPr/>
        </p:nvSpPr>
        <p:spPr>
          <a:xfrm>
            <a:off x="991497" y="4810624"/>
            <a:ext cx="5153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Supremacía del medio financiero</a:t>
            </a:r>
            <a:endParaRPr lang="es-MX" dirty="0"/>
          </a:p>
        </p:txBody>
      </p:sp>
      <p:cxnSp>
        <p:nvCxnSpPr>
          <p:cNvPr id="28" name="27 Conector recto"/>
          <p:cNvCxnSpPr/>
          <p:nvPr/>
        </p:nvCxnSpPr>
        <p:spPr>
          <a:xfrm>
            <a:off x="991497" y="5179956"/>
            <a:ext cx="44396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991497" y="5179956"/>
            <a:ext cx="44036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Busca expandirse no solo territorialmente si no penetrar a todos los aspectos de turismo, televisión, música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2894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88640"/>
            <a:ext cx="8208912" cy="3816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" name="3 Conector recto"/>
          <p:cNvCxnSpPr/>
          <p:nvPr/>
        </p:nvCxnSpPr>
        <p:spPr>
          <a:xfrm>
            <a:off x="611560" y="1124744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11560" y="54868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Económicas                         sociales                       político                     ambiental</a:t>
            </a:r>
            <a:endParaRPr lang="es-MX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2771800" y="548680"/>
            <a:ext cx="0" cy="3456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stCxn id="6" idx="0"/>
          </p:cNvCxnSpPr>
          <p:nvPr/>
        </p:nvCxnSpPr>
        <p:spPr>
          <a:xfrm>
            <a:off x="4680012" y="548680"/>
            <a:ext cx="0" cy="3456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6588224" y="548680"/>
            <a:ext cx="0" cy="3456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611560" y="1124744"/>
            <a:ext cx="21602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Alianzas, estrategias, acuerdos y tratados de libre comercio</a:t>
            </a:r>
          </a:p>
          <a:p>
            <a:endParaRPr lang="es-MX" dirty="0" smtClean="0"/>
          </a:p>
          <a:p>
            <a:r>
              <a:rPr lang="es-MX" dirty="0" smtClean="0"/>
              <a:t>Reingeniería y modernización en los estados </a:t>
            </a:r>
            <a:endParaRPr lang="es-MX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771800" y="1124744"/>
            <a:ext cx="19082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Genera una inequidad entre países </a:t>
            </a:r>
          </a:p>
          <a:p>
            <a:endParaRPr lang="es-MX" dirty="0"/>
          </a:p>
          <a:p>
            <a:r>
              <a:rPr lang="es-MX" dirty="0" smtClean="0"/>
              <a:t>Transformación de la calidad de vida de las personas </a:t>
            </a:r>
            <a:endParaRPr lang="es-MX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680012" y="1124744"/>
            <a:ext cx="19082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Los organismos mundiales buscan la expansión del mercado capital</a:t>
            </a:r>
          </a:p>
          <a:p>
            <a:endParaRPr lang="es-MX" dirty="0"/>
          </a:p>
          <a:p>
            <a:r>
              <a:rPr lang="es-MX" dirty="0" smtClean="0"/>
              <a:t>La disminución en la inversión social ha generado el malestar social y comercial </a:t>
            </a:r>
            <a:endParaRPr lang="es-MX" dirty="0"/>
          </a:p>
        </p:txBody>
      </p:sp>
      <p:sp>
        <p:nvSpPr>
          <p:cNvPr id="27" name="26 CuadroTexto"/>
          <p:cNvSpPr txBox="1"/>
          <p:nvPr/>
        </p:nvSpPr>
        <p:spPr>
          <a:xfrm>
            <a:off x="6588224" y="1124744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Genera nuevos impactos ambientales negativos por la utilización de las nuevas tecnologías </a:t>
            </a:r>
            <a:endParaRPr lang="es-MX" dirty="0"/>
          </a:p>
        </p:txBody>
      </p:sp>
      <p:sp>
        <p:nvSpPr>
          <p:cNvPr id="28" name="27 CuadroTexto"/>
          <p:cNvSpPr txBox="1"/>
          <p:nvPr/>
        </p:nvSpPr>
        <p:spPr>
          <a:xfrm>
            <a:off x="3347864" y="129086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Consecuencias </a:t>
            </a:r>
            <a:endParaRPr lang="es-MX" sz="2400" b="1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611560" y="548680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677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1340768"/>
            <a:ext cx="8208912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251520" y="1844824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51520" y="1340768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Políticos                     sociales                       ambientales                    económicos</a:t>
            </a:r>
            <a:endParaRPr lang="es-MX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2267744" y="1340768"/>
            <a:ext cx="0" cy="3456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3995936" y="1340768"/>
            <a:ext cx="0" cy="3456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6228184" y="1340768"/>
            <a:ext cx="0" cy="34563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251520" y="1859023"/>
            <a:ext cx="20882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Cumplen un destacado papel en las relaciones internacionales </a:t>
            </a:r>
          </a:p>
          <a:p>
            <a:endParaRPr lang="es-MX" dirty="0"/>
          </a:p>
          <a:p>
            <a:r>
              <a:rPr lang="es-MX" dirty="0" smtClean="0"/>
              <a:t>Promueve cambios en las formas de organización productiva y servicios</a:t>
            </a:r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267744" y="1859023"/>
            <a:ext cx="17281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Se requiere que las personas asuman su </a:t>
            </a:r>
            <a:r>
              <a:rPr lang="es-MX" dirty="0" err="1" smtClean="0"/>
              <a:t>alfabetacion</a:t>
            </a:r>
            <a:r>
              <a:rPr lang="es-MX" dirty="0" smtClean="0"/>
              <a:t> informática </a:t>
            </a:r>
          </a:p>
          <a:p>
            <a:endParaRPr lang="es-MX" dirty="0"/>
          </a:p>
          <a:p>
            <a:r>
              <a:rPr lang="es-MX" dirty="0" smtClean="0"/>
              <a:t>La revolución de los medios de comunicación </a:t>
            </a:r>
            <a:endParaRPr lang="es-MX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995936" y="1844824"/>
            <a:ext cx="22322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incremento en los volúmenes de producción </a:t>
            </a:r>
          </a:p>
          <a:p>
            <a:endParaRPr lang="es-MX" dirty="0"/>
          </a:p>
          <a:p>
            <a:r>
              <a:rPr lang="es-MX" dirty="0" smtClean="0"/>
              <a:t>Las fuentes de energía utilizadas </a:t>
            </a:r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228184" y="1844824"/>
            <a:ext cx="2232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Fundamentar la investigación científica</a:t>
            </a:r>
          </a:p>
          <a:p>
            <a:endParaRPr lang="es-MX" dirty="0"/>
          </a:p>
          <a:p>
            <a:r>
              <a:rPr lang="es-MX" dirty="0" smtClean="0"/>
              <a:t>Iniciar los procedimientos productivos y comerciales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01974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404664"/>
            <a:ext cx="6840760" cy="33123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323528" y="836712"/>
            <a:ext cx="6840760" cy="6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771800" y="44714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Efectos de la globalización </a:t>
            </a:r>
            <a:endParaRPr lang="es-MX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323528" y="1206044"/>
            <a:ext cx="68407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439024" y="837401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Compra y venta de artículos      medios de comunicación y transporte        </a:t>
            </a:r>
            <a:endParaRPr lang="es-MX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347864" y="836712"/>
            <a:ext cx="0" cy="28803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323528" y="1206044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Se dirige a las actividades con       mayores impuestos</a:t>
            </a:r>
            <a:endParaRPr lang="es-MX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7164288" y="837401"/>
            <a:ext cx="0" cy="2879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3347864" y="12060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Institucionales que han dado forma al mundo moderno </a:t>
            </a:r>
            <a:endParaRPr lang="es-MX" dirty="0"/>
          </a:p>
        </p:txBody>
      </p:sp>
      <p:cxnSp>
        <p:nvCxnSpPr>
          <p:cNvPr id="21" name="20 Conector recto"/>
          <p:cNvCxnSpPr/>
          <p:nvPr/>
        </p:nvCxnSpPr>
        <p:spPr>
          <a:xfrm>
            <a:off x="323528" y="2204864"/>
            <a:ext cx="68407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323528" y="2708920"/>
            <a:ext cx="68407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323528" y="2204864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Tecnología                                        cultura y moda </a:t>
            </a:r>
            <a:endParaRPr lang="es-MX" dirty="0"/>
          </a:p>
        </p:txBody>
      </p:sp>
      <p:sp>
        <p:nvSpPr>
          <p:cNvPr id="26" name="25 CuadroTexto"/>
          <p:cNvSpPr txBox="1"/>
          <p:nvPr/>
        </p:nvSpPr>
        <p:spPr>
          <a:xfrm>
            <a:off x="323528" y="2708920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 creación de medios de             es una integración de todos los </a:t>
            </a:r>
          </a:p>
          <a:p>
            <a:r>
              <a:rPr lang="es-MX" dirty="0" smtClean="0"/>
              <a:t>Transporte y comunicación          pueblos en un mercado libre de</a:t>
            </a:r>
          </a:p>
          <a:p>
            <a:r>
              <a:rPr lang="es-MX" dirty="0"/>
              <a:t> </a:t>
            </a:r>
            <a:r>
              <a:rPr lang="es-MX" dirty="0" smtClean="0"/>
              <a:t>                                                         comercio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58182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260648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s-MX" dirty="0" smtClean="0"/>
              <a:t>Tutsis y hutus</a:t>
            </a:r>
          </a:p>
          <a:p>
            <a:pPr marL="342900" indent="-342900">
              <a:buAutoNum type="alphaUcPeriod"/>
            </a:pPr>
            <a:r>
              <a:rPr lang="es-MX" dirty="0" smtClean="0"/>
              <a:t>-La erradicación de los asentamientos judío en territorios árabe                                             -el reconocimiento del estado palestino por parte de Israel                                                   -el control del agua en la región</a:t>
            </a:r>
          </a:p>
          <a:p>
            <a:pPr marL="342900" indent="-342900">
              <a:buAutoNum type="alphaUcPeriod"/>
            </a:pPr>
            <a:r>
              <a:rPr lang="es-MX" dirty="0" smtClean="0"/>
              <a:t>-Una amnistía general para los procesos políticos                                                                 -se estableció un tregua                                                                                                             -conducía a la división de la guerrilla y a la desmovilización del movimiento popular</a:t>
            </a:r>
          </a:p>
          <a:p>
            <a:pPr marL="342900" indent="-342900">
              <a:buAutoNum type="alphaUcPeriod" startAt="5"/>
            </a:pPr>
            <a:r>
              <a:rPr lang="es-MX" dirty="0" smtClean="0"/>
              <a:t>-La franja de gaza quedo a manos de Egipto Cisjordania                                                      </a:t>
            </a:r>
          </a:p>
          <a:p>
            <a:r>
              <a:rPr lang="es-MX" dirty="0"/>
              <a:t> </a:t>
            </a:r>
            <a:r>
              <a:rPr lang="es-MX" dirty="0" smtClean="0"/>
              <a:t>      -se frustro la creación de un estado árabe en Pakistán </a:t>
            </a:r>
          </a:p>
          <a:p>
            <a:r>
              <a:rPr lang="es-MX" dirty="0"/>
              <a:t> </a:t>
            </a:r>
            <a:r>
              <a:rPr lang="es-MX" dirty="0" smtClean="0"/>
              <a:t>      -la ciudad de Israel queda dividida </a:t>
            </a:r>
          </a:p>
          <a:p>
            <a:pPr marL="342900" indent="-342900">
              <a:buAutoNum type="alphaUcPeriod" startAt="6"/>
            </a:pPr>
            <a:r>
              <a:rPr lang="es-MX" dirty="0" smtClean="0"/>
              <a:t>-Los constantes ataques entre los tutsis y hutus provocando cientos de muertos</a:t>
            </a:r>
          </a:p>
          <a:p>
            <a:r>
              <a:rPr lang="es-MX" dirty="0"/>
              <a:t> </a:t>
            </a:r>
            <a:r>
              <a:rPr lang="es-MX" dirty="0" smtClean="0"/>
              <a:t>      -se utiliza el racismo como jefe de lucha </a:t>
            </a:r>
          </a:p>
          <a:p>
            <a:r>
              <a:rPr lang="es-MX" dirty="0"/>
              <a:t> </a:t>
            </a:r>
            <a:r>
              <a:rPr lang="es-MX" dirty="0" smtClean="0"/>
              <a:t>      -los hutus se adueñaron del poder político </a:t>
            </a:r>
          </a:p>
          <a:p>
            <a:pPr marL="342900" indent="-342900">
              <a:buAutoNum type="alphaUcPeriod" startAt="7"/>
            </a:pPr>
            <a:r>
              <a:rPr lang="es-MX" dirty="0" smtClean="0"/>
              <a:t>-Los serbios, bosnios y croatas iniciaron un conflicto bélico por disputas étnicas, religiosas y sociales </a:t>
            </a:r>
          </a:p>
          <a:p>
            <a:r>
              <a:rPr lang="es-MX" dirty="0"/>
              <a:t> </a:t>
            </a:r>
            <a:r>
              <a:rPr lang="es-MX" dirty="0" smtClean="0"/>
              <a:t>      -las fuerzas serbiobosnias situaron la comunidad de Srebrenica y cortaron el         suministro de agua </a:t>
            </a:r>
          </a:p>
          <a:p>
            <a:r>
              <a:rPr lang="es-MX" dirty="0" smtClean="0"/>
              <a:t>-Croacia y Eslovenia con mayor crecimiento económico empezaron a tener problemas con el resto de las republicas especialmente con serbia                                                      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103531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476672"/>
            <a:ext cx="74888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H. –los grupos guerrilleros reaparecieron en México, ahora seguían los miembros con un programa de lucha a largo plazo                                                   -la presencia de grupos guerrilleros fue por la pobreza </a:t>
            </a:r>
          </a:p>
          <a:p>
            <a:r>
              <a:rPr lang="es-MX" dirty="0" smtClean="0"/>
              <a:t>-cuando se firma el tratado de libre comercio con E.U.A y Canadá el ejercito zapista salió a la luz </a:t>
            </a:r>
          </a:p>
          <a:p>
            <a:r>
              <a:rPr lang="es-MX" dirty="0" smtClean="0"/>
              <a:t>I.–mantener la paz y seguridad internacional                                                                      -proteger el medio ambiente</a:t>
            </a:r>
          </a:p>
          <a:p>
            <a:r>
              <a:rPr lang="es-MX" dirty="0" smtClean="0"/>
              <a:t>-proteger el derecho y respeto humano </a:t>
            </a:r>
          </a:p>
          <a:p>
            <a:r>
              <a:rPr lang="es-MX" dirty="0" smtClean="0"/>
              <a:t>J. –ha propiciado la explotación de los habitantes de los países en desarrollo</a:t>
            </a:r>
          </a:p>
          <a:p>
            <a:r>
              <a:rPr lang="es-MX" dirty="0" smtClean="0"/>
              <a:t>-Ha ocasionado grandes alteraciones en su forma de vida </a:t>
            </a:r>
          </a:p>
          <a:p>
            <a:r>
              <a:rPr lang="es-MX" dirty="0" smtClean="0"/>
              <a:t>-los defensores apuntan a la considerable reducción de pobreza a los países que han optado por integrarse a la economía mundial 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161173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476672"/>
            <a:ext cx="70567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Beligerante: es la participación contadora dentro de un conflicto determinado o a dar la suficiente importancia a alguien como para acceder con el generalmente este concepto es usado en el ´´derecho internacional publico´´</a:t>
            </a:r>
          </a:p>
          <a:p>
            <a:endParaRPr lang="es-MX" dirty="0"/>
          </a:p>
          <a:p>
            <a:r>
              <a:rPr lang="es-MX" dirty="0" smtClean="0"/>
              <a:t>Férrea: es duro o tenaz </a:t>
            </a:r>
          </a:p>
          <a:p>
            <a:endParaRPr lang="es-MX" dirty="0" smtClean="0"/>
          </a:p>
          <a:p>
            <a:r>
              <a:rPr lang="es-MX" dirty="0" smtClean="0"/>
              <a:t>Marajá: es un termino en varios idiomas de la india que significa ´´gran rey´´ </a:t>
            </a:r>
          </a:p>
          <a:p>
            <a:endParaRPr lang="es-MX" dirty="0"/>
          </a:p>
          <a:p>
            <a:r>
              <a:rPr lang="es-MX" dirty="0" smtClean="0"/>
              <a:t>Principado: es una forma de gobierno en la cual el jefe del estado es un príncipe.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7662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755576" y="404664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" name="6 Conector recto"/>
          <p:cNvCxnSpPr/>
          <p:nvPr/>
        </p:nvCxnSpPr>
        <p:spPr>
          <a:xfrm>
            <a:off x="755576" y="1340768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2267744" y="404664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827584" y="65204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Chechenia</a:t>
            </a:r>
            <a:endParaRPr lang="es-MX" dirty="0"/>
          </a:p>
        </p:txBody>
      </p:sp>
      <p:cxnSp>
        <p:nvCxnSpPr>
          <p:cNvPr id="14" name="13 Conector recto"/>
          <p:cNvCxnSpPr/>
          <p:nvPr/>
        </p:nvCxnSpPr>
        <p:spPr>
          <a:xfrm>
            <a:off x="2242917" y="1844824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267744" y="2564904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2267744" y="417438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Tiempo: A finales de 1994 </a:t>
            </a:r>
            <a:r>
              <a:rPr lang="es-MX" dirty="0" smtClean="0"/>
              <a:t>comenzó </a:t>
            </a:r>
            <a:r>
              <a:rPr lang="es-MX" dirty="0" smtClean="0"/>
              <a:t>la guerra para detener la </a:t>
            </a:r>
            <a:r>
              <a:rPr lang="es-MX" dirty="0" smtClean="0"/>
              <a:t>separación </a:t>
            </a:r>
            <a:r>
              <a:rPr lang="es-MX" dirty="0" smtClean="0"/>
              <a:t>y recuperar los </a:t>
            </a:r>
            <a:r>
              <a:rPr lang="es-MX" dirty="0" smtClean="0"/>
              <a:t>geo productos </a:t>
            </a:r>
            <a:r>
              <a:rPr lang="es-MX" dirty="0" smtClean="0"/>
              <a:t>y </a:t>
            </a:r>
            <a:r>
              <a:rPr lang="es-MX" dirty="0" smtClean="0"/>
              <a:t>gaseo productos </a:t>
            </a:r>
            <a:endParaRPr lang="es-MX" dirty="0"/>
          </a:p>
        </p:txBody>
      </p:sp>
      <p:sp>
        <p:nvSpPr>
          <p:cNvPr id="21" name="20 CuadroTexto"/>
          <p:cNvSpPr txBox="1"/>
          <p:nvPr/>
        </p:nvSpPr>
        <p:spPr>
          <a:xfrm>
            <a:off x="2267744" y="1340768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</a:t>
            </a:r>
            <a:r>
              <a:rPr lang="es-MX" dirty="0" smtClean="0"/>
              <a:t>Rusia </a:t>
            </a:r>
            <a:r>
              <a:rPr lang="es-MX" dirty="0" smtClean="0"/>
              <a:t>y </a:t>
            </a:r>
            <a:r>
              <a:rPr lang="es-MX" dirty="0" smtClean="0"/>
              <a:t>Chechenia </a:t>
            </a:r>
            <a:endParaRPr lang="es-MX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267744" y="1844824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</a:t>
            </a:r>
            <a:r>
              <a:rPr lang="es-MX" dirty="0" smtClean="0"/>
              <a:t>Chechenia </a:t>
            </a:r>
            <a:r>
              <a:rPr lang="es-MX" dirty="0" smtClean="0"/>
              <a:t>se </a:t>
            </a:r>
            <a:r>
              <a:rPr lang="es-MX" dirty="0" smtClean="0"/>
              <a:t>convirtió </a:t>
            </a:r>
            <a:r>
              <a:rPr lang="es-MX" dirty="0" smtClean="0"/>
              <a:t>en un sitio peligroso de inestabilidad </a:t>
            </a:r>
            <a:endParaRPr lang="es-MX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267744" y="2564904"/>
            <a:ext cx="5735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Esta sumida en la pobreza y </a:t>
            </a:r>
            <a:r>
              <a:rPr lang="es-MX" dirty="0" smtClean="0"/>
              <a:t>desintegración 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/>
              <a:t>-hay </a:t>
            </a:r>
            <a:r>
              <a:rPr lang="es-MX" dirty="0" err="1" smtClean="0"/>
              <a:t>cientas</a:t>
            </a:r>
            <a:r>
              <a:rPr lang="es-MX" dirty="0" smtClean="0"/>
              <a:t> </a:t>
            </a:r>
            <a:r>
              <a:rPr lang="es-MX" dirty="0" smtClean="0"/>
              <a:t>de </a:t>
            </a:r>
            <a:r>
              <a:rPr lang="es-MX" dirty="0" smtClean="0"/>
              <a:t>hectáreas </a:t>
            </a:r>
            <a:r>
              <a:rPr lang="es-MX" dirty="0" smtClean="0"/>
              <a:t>quemadas </a:t>
            </a:r>
            <a:endParaRPr lang="es-MX" dirty="0"/>
          </a:p>
        </p:txBody>
      </p:sp>
      <p:sp>
        <p:nvSpPr>
          <p:cNvPr id="24" name="23 Rectángulo"/>
          <p:cNvSpPr/>
          <p:nvPr/>
        </p:nvSpPr>
        <p:spPr>
          <a:xfrm>
            <a:off x="827584" y="4803481"/>
            <a:ext cx="741682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6" name="25 Conector recto"/>
          <p:cNvCxnSpPr/>
          <p:nvPr/>
        </p:nvCxnSpPr>
        <p:spPr>
          <a:xfrm>
            <a:off x="2555776" y="4797152"/>
            <a:ext cx="0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827584" y="4870901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Objetivo del conflicto</a:t>
            </a:r>
            <a:endParaRPr lang="es-MX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555776" y="4870901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Tratar de evitar que </a:t>
            </a:r>
            <a:r>
              <a:rPr lang="es-MX" dirty="0" smtClean="0"/>
              <a:t>Chechenia </a:t>
            </a:r>
            <a:r>
              <a:rPr lang="es-MX" dirty="0" smtClean="0"/>
              <a:t>sea invadido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217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404664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2267744" y="404664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755576" y="1196752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755576" y="58933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China-</a:t>
            </a:r>
            <a:r>
              <a:rPr lang="es-MX" dirty="0" err="1" smtClean="0"/>
              <a:t>taiwan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2267744" y="623817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Tiempo: entre 1945 y 1949 china </a:t>
            </a:r>
            <a:r>
              <a:rPr lang="es-MX" dirty="0" smtClean="0"/>
              <a:t>vivió </a:t>
            </a:r>
            <a:r>
              <a:rPr lang="es-MX" dirty="0" smtClean="0"/>
              <a:t>una guerra civil  </a:t>
            </a:r>
            <a:endParaRPr lang="es-MX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267744" y="1931115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2267744" y="1268760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el conflicto que enfrenta china y </a:t>
            </a:r>
            <a:r>
              <a:rPr lang="es-MX" dirty="0" smtClean="0"/>
              <a:t>Taiwán </a:t>
            </a:r>
            <a:r>
              <a:rPr lang="es-MX" dirty="0" smtClean="0"/>
              <a:t>por razones </a:t>
            </a:r>
            <a:r>
              <a:rPr lang="es-MX" dirty="0" smtClean="0"/>
              <a:t>ideológicas, </a:t>
            </a:r>
            <a:r>
              <a:rPr lang="es-MX" dirty="0" smtClean="0"/>
              <a:t>territoriales </a:t>
            </a:r>
            <a:endParaRPr lang="es-MX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2267744" y="2564904"/>
            <a:ext cx="57606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2267744" y="1931115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la </a:t>
            </a:r>
            <a:r>
              <a:rPr lang="es-MX" dirty="0" smtClean="0"/>
              <a:t>mayoría </a:t>
            </a:r>
            <a:r>
              <a:rPr lang="es-MX" dirty="0" smtClean="0"/>
              <a:t>de personas se negaron a aceptar el comunismo de china </a:t>
            </a:r>
            <a:endParaRPr lang="es-MX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267744" y="2577446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China </a:t>
            </a:r>
            <a:r>
              <a:rPr lang="es-MX" dirty="0" smtClean="0"/>
              <a:t>vivió </a:t>
            </a:r>
            <a:r>
              <a:rPr lang="es-MX" dirty="0" smtClean="0"/>
              <a:t>una guerra civil </a:t>
            </a:r>
          </a:p>
          <a:p>
            <a:endParaRPr lang="es-MX" dirty="0"/>
          </a:p>
          <a:p>
            <a:r>
              <a:rPr lang="es-MX" dirty="0" smtClean="0"/>
              <a:t>-se fundo la republica popular de china </a:t>
            </a:r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55576" y="1268760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</a:t>
            </a:r>
          </a:p>
          <a:p>
            <a:r>
              <a:rPr lang="es-MX" dirty="0" smtClean="0"/>
              <a:t>China-</a:t>
            </a:r>
            <a:r>
              <a:rPr lang="es-MX" dirty="0" err="1" smtClean="0"/>
              <a:t>taiwan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19" name="18 Rectángulo"/>
          <p:cNvSpPr/>
          <p:nvPr/>
        </p:nvSpPr>
        <p:spPr>
          <a:xfrm>
            <a:off x="899592" y="4855083"/>
            <a:ext cx="6984776" cy="6604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1" name="20 Conector recto"/>
          <p:cNvCxnSpPr/>
          <p:nvPr/>
        </p:nvCxnSpPr>
        <p:spPr>
          <a:xfrm>
            <a:off x="2699792" y="4869160"/>
            <a:ext cx="0" cy="6463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899592" y="4869160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Objetivo del            admitir en china el uso de dos sistemas </a:t>
            </a:r>
          </a:p>
          <a:p>
            <a:r>
              <a:rPr lang="es-MX" dirty="0" smtClean="0"/>
              <a:t>conflicto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054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755576" y="404664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" name="6 Conector recto"/>
          <p:cNvCxnSpPr/>
          <p:nvPr/>
        </p:nvCxnSpPr>
        <p:spPr>
          <a:xfrm>
            <a:off x="2339752" y="404664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755576" y="1268760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755576" y="6206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India Pakistán </a:t>
            </a:r>
            <a:endParaRPr lang="es-MX" dirty="0"/>
          </a:p>
        </p:txBody>
      </p:sp>
      <p:cxnSp>
        <p:nvCxnSpPr>
          <p:cNvPr id="14" name="13 Conector recto"/>
          <p:cNvCxnSpPr/>
          <p:nvPr/>
        </p:nvCxnSpPr>
        <p:spPr>
          <a:xfrm>
            <a:off x="2339752" y="2347755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339752" y="2924944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2339752" y="642271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Tiempo: la primera guerra indo-</a:t>
            </a:r>
            <a:r>
              <a:rPr lang="es-MX" dirty="0" err="1" smtClean="0"/>
              <a:t>pakistan</a:t>
            </a:r>
            <a:r>
              <a:rPr lang="es-MX" dirty="0" smtClean="0"/>
              <a:t> </a:t>
            </a:r>
            <a:r>
              <a:rPr lang="es-MX" dirty="0" smtClean="0"/>
              <a:t>empezó </a:t>
            </a:r>
            <a:r>
              <a:rPr lang="es-MX" dirty="0" smtClean="0"/>
              <a:t>en 1948 </a:t>
            </a:r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55576" y="1268760"/>
            <a:ext cx="15841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</a:t>
            </a:r>
          </a:p>
          <a:p>
            <a:r>
              <a:rPr lang="es-MX" dirty="0" smtClean="0"/>
              <a:t>Gran </a:t>
            </a:r>
            <a:r>
              <a:rPr lang="es-MX" dirty="0" smtClean="0"/>
              <a:t>Bretaña</a:t>
            </a:r>
            <a:endParaRPr lang="es-MX" dirty="0" smtClean="0"/>
          </a:p>
          <a:p>
            <a:r>
              <a:rPr lang="es-MX" dirty="0" smtClean="0"/>
              <a:t>China</a:t>
            </a:r>
          </a:p>
          <a:p>
            <a:r>
              <a:rPr lang="es-MX" dirty="0" smtClean="0"/>
              <a:t>Pakistán</a:t>
            </a:r>
            <a:endParaRPr lang="es-MX" dirty="0" smtClean="0"/>
          </a:p>
          <a:p>
            <a:r>
              <a:rPr lang="es-MX" dirty="0" smtClean="0"/>
              <a:t>Himalaya </a:t>
            </a:r>
          </a:p>
          <a:p>
            <a:r>
              <a:rPr lang="es-MX" dirty="0" smtClean="0"/>
              <a:t>Cachemira</a:t>
            </a:r>
          </a:p>
          <a:p>
            <a:endParaRPr lang="es-MX" dirty="0" smtClean="0"/>
          </a:p>
        </p:txBody>
      </p:sp>
      <p:sp>
        <p:nvSpPr>
          <p:cNvPr id="19" name="18 CuadroTexto"/>
          <p:cNvSpPr txBox="1"/>
          <p:nvPr/>
        </p:nvSpPr>
        <p:spPr>
          <a:xfrm>
            <a:off x="2339752" y="1232097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india y </a:t>
            </a:r>
            <a:r>
              <a:rPr lang="es-MX" dirty="0" smtClean="0"/>
              <a:t>Pakistán </a:t>
            </a:r>
            <a:r>
              <a:rPr lang="es-MX" dirty="0" smtClean="0"/>
              <a:t>mantienen un conflicto por los territorios de cachemira, jamnu</a:t>
            </a:r>
            <a:r>
              <a:rPr lang="es-MX" dirty="0"/>
              <a:t> </a:t>
            </a:r>
            <a:r>
              <a:rPr lang="es-MX" dirty="0" smtClean="0"/>
              <a:t>y ladakn </a:t>
            </a:r>
            <a:r>
              <a:rPr lang="es-MX" dirty="0" smtClean="0"/>
              <a:t>región </a:t>
            </a:r>
            <a:r>
              <a:rPr lang="es-MX" dirty="0" smtClean="0"/>
              <a:t>sumamente </a:t>
            </a:r>
            <a:r>
              <a:rPr lang="es-MX" dirty="0" smtClean="0"/>
              <a:t>fértil </a:t>
            </a:r>
            <a:r>
              <a:rPr lang="es-MX" dirty="0" smtClean="0"/>
              <a:t>que tiene una </a:t>
            </a:r>
            <a:r>
              <a:rPr lang="es-MX" dirty="0" smtClean="0"/>
              <a:t>situación geopolítica </a:t>
            </a:r>
            <a:r>
              <a:rPr lang="es-MX" dirty="0" smtClean="0"/>
              <a:t>privilegiada </a:t>
            </a:r>
            <a:endParaRPr lang="es-MX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339752" y="2420888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se presento un conflicto </a:t>
            </a:r>
            <a:r>
              <a:rPr lang="es-MX" dirty="0" smtClean="0"/>
              <a:t>étnico </a:t>
            </a:r>
            <a:r>
              <a:rPr lang="es-MX" dirty="0" smtClean="0"/>
              <a:t>religioso </a:t>
            </a:r>
            <a:endParaRPr lang="es-MX" dirty="0"/>
          </a:p>
        </p:txBody>
      </p:sp>
      <p:sp>
        <p:nvSpPr>
          <p:cNvPr id="21" name="20 CuadroTexto"/>
          <p:cNvSpPr txBox="1"/>
          <p:nvPr/>
        </p:nvSpPr>
        <p:spPr>
          <a:xfrm>
            <a:off x="2339752" y="2924944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estas regiones se ubican importantes reservas de agua dulce </a:t>
            </a:r>
          </a:p>
          <a:p>
            <a:r>
              <a:rPr lang="es-MX" dirty="0" smtClean="0"/>
              <a:t>-en la actualidad se encuentra la </a:t>
            </a:r>
            <a:r>
              <a:rPr lang="es-MX" dirty="0" smtClean="0"/>
              <a:t>región </a:t>
            </a:r>
            <a:r>
              <a:rPr lang="es-MX" dirty="0" smtClean="0"/>
              <a:t>dividida en india y </a:t>
            </a:r>
            <a:r>
              <a:rPr lang="es-MX" dirty="0" smtClean="0"/>
              <a:t>Pakistán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3343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404664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2339752" y="404664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55576" y="951401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755576" y="45581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corea</a:t>
            </a:r>
            <a:endParaRPr lang="es-MX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2339752" y="1916832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2339752" y="2622397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339752" y="455819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Tiempo: 2003-2004 corea del sur ataco buques norcoreano</a:t>
            </a:r>
            <a:endParaRPr lang="es-MX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339752" y="1052736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con ayuda de los EUA, corea del sur alcanzo un alto grado de desarrollo, mientras que corea del norte se encuentra rezagado  </a:t>
            </a:r>
            <a:endParaRPr lang="es-MX" dirty="0"/>
          </a:p>
        </p:txBody>
      </p:sp>
      <p:sp>
        <p:nvSpPr>
          <p:cNvPr id="2" name="1 CuadroTexto"/>
          <p:cNvSpPr txBox="1"/>
          <p:nvPr/>
        </p:nvSpPr>
        <p:spPr>
          <a:xfrm>
            <a:off x="2339752" y="1976066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las dos coreas reclaman la soberanía sobre todo el territorio 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2339752" y="2622397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Los conflictos se dan por las diferencias ideológicas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55576" y="951401"/>
            <a:ext cx="15841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</a:t>
            </a:r>
          </a:p>
          <a:p>
            <a:r>
              <a:rPr lang="es-MX" dirty="0" smtClean="0"/>
              <a:t>Corea del norte</a:t>
            </a:r>
          </a:p>
          <a:p>
            <a:r>
              <a:rPr lang="es-MX" dirty="0" smtClean="0"/>
              <a:t>Corea del sur</a:t>
            </a:r>
          </a:p>
          <a:p>
            <a:r>
              <a:rPr lang="es-MX" dirty="0" smtClean="0"/>
              <a:t>Estados unidos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5280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908720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2411760" y="908720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755576" y="1844824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755576" y="9087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Israel </a:t>
            </a:r>
            <a:r>
              <a:rPr lang="es-MX" dirty="0" smtClean="0"/>
              <a:t>palestina </a:t>
            </a:r>
            <a:endParaRPr lang="es-MX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2411760" y="2780928"/>
            <a:ext cx="56166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11760" y="3573016"/>
            <a:ext cx="56166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411760" y="908720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1947 el (ONU) aprobó la división de la región de palestina en dos estados uno judío y el otro árabe</a:t>
            </a:r>
          </a:p>
          <a:p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2411760" y="1832050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con declaración de Israel, Jordania y palestina se dan promesas de paz 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2411760" y="2780928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se frustro la creación de un estado árabe en Pakistán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2411760" y="3573016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 un conflicto armado entre Israel y palestina</a:t>
            </a:r>
          </a:p>
          <a:p>
            <a:endParaRPr lang="es-MX" dirty="0"/>
          </a:p>
          <a:p>
            <a:r>
              <a:rPr lang="es-MX" dirty="0" smtClean="0"/>
              <a:t>-la división de la región de palestina propuesta por la ONU en 1947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755576" y="1844824"/>
            <a:ext cx="16561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 </a:t>
            </a:r>
          </a:p>
          <a:p>
            <a:r>
              <a:rPr lang="es-MX" dirty="0" smtClean="0"/>
              <a:t>Israel</a:t>
            </a:r>
          </a:p>
          <a:p>
            <a:r>
              <a:rPr lang="es-MX" dirty="0" smtClean="0"/>
              <a:t>Egipto</a:t>
            </a:r>
          </a:p>
          <a:p>
            <a:r>
              <a:rPr lang="es-MX" dirty="0" smtClean="0"/>
              <a:t>Siria</a:t>
            </a:r>
          </a:p>
          <a:p>
            <a:r>
              <a:rPr lang="es-MX" dirty="0" smtClean="0"/>
              <a:t>Irak</a:t>
            </a:r>
          </a:p>
          <a:p>
            <a:r>
              <a:rPr lang="es-MX" dirty="0" smtClean="0"/>
              <a:t>Líbano</a:t>
            </a:r>
          </a:p>
          <a:p>
            <a:r>
              <a:rPr lang="es-MX" dirty="0" smtClean="0"/>
              <a:t>Jordania </a:t>
            </a:r>
          </a:p>
          <a:p>
            <a:r>
              <a:rPr lang="es-MX" dirty="0" smtClean="0"/>
              <a:t>palestina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6191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404664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2339752" y="404664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755576" y="1327994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755576" y="404664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Iraquíes</a:t>
            </a:r>
            <a:endParaRPr lang="es-MX" dirty="0"/>
          </a:p>
          <a:p>
            <a:r>
              <a:rPr lang="es-MX" dirty="0" smtClean="0"/>
              <a:t>Kurdos </a:t>
            </a:r>
          </a:p>
          <a:p>
            <a:r>
              <a:rPr lang="es-MX" dirty="0" smtClean="0"/>
              <a:t>Chiitas </a:t>
            </a:r>
            <a:endParaRPr lang="es-MX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2339752" y="2132856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339752" y="2924944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339752" y="404664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1958 luego de una guerra civil antimperialista se proclamo la republica de iraq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2339752" y="1327994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se ha manifestado con una gran violencia en muchos países árabes como iraq 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2132856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Causas: iraq quedo bajo el mandato de la liga de las naciones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2339752" y="2924944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Iraq es el escenario de actos de terrorismo </a:t>
            </a:r>
          </a:p>
          <a:p>
            <a:endParaRPr lang="es-MX" dirty="0"/>
          </a:p>
          <a:p>
            <a:r>
              <a:rPr lang="es-MX" dirty="0" smtClean="0"/>
              <a:t>-algunas de estas naciones posee ricos yacimientos minerales 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755576" y="1327994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</a:t>
            </a:r>
          </a:p>
          <a:p>
            <a:r>
              <a:rPr lang="es-MX" dirty="0" smtClean="0"/>
              <a:t>iraq</a:t>
            </a:r>
            <a:endParaRPr lang="es-MX" dirty="0"/>
          </a:p>
          <a:p>
            <a:r>
              <a:rPr lang="es-MX" dirty="0" smtClean="0"/>
              <a:t>Turquía</a:t>
            </a:r>
          </a:p>
          <a:p>
            <a:r>
              <a:rPr lang="es-MX" dirty="0" smtClean="0"/>
              <a:t>Corea del norte </a:t>
            </a:r>
          </a:p>
          <a:p>
            <a:r>
              <a:rPr lang="es-MX" dirty="0" smtClean="0"/>
              <a:t>Irán </a:t>
            </a:r>
          </a:p>
        </p:txBody>
      </p:sp>
    </p:spTree>
    <p:extLst>
      <p:ext uri="{BB962C8B-B14F-4D97-AF65-F5344CB8AC3E}">
        <p14:creationId xmlns:p14="http://schemas.microsoft.com/office/powerpoint/2010/main" val="2857616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908720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" name="4 Conector recto"/>
          <p:cNvCxnSpPr/>
          <p:nvPr/>
        </p:nvCxnSpPr>
        <p:spPr>
          <a:xfrm>
            <a:off x="2339752" y="908720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755576" y="1844824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755576" y="90872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Etiopia y eritrea </a:t>
            </a:r>
            <a:endParaRPr lang="es-MX" dirty="0"/>
          </a:p>
        </p:txBody>
      </p:sp>
      <p:cxnSp>
        <p:nvCxnSpPr>
          <p:cNvPr id="10" name="9 Conector recto"/>
          <p:cNvCxnSpPr>
            <a:endCxn id="4" idx="3"/>
          </p:cNvCxnSpPr>
          <p:nvPr/>
        </p:nvCxnSpPr>
        <p:spPr>
          <a:xfrm>
            <a:off x="2339752" y="2924944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339752" y="3645024"/>
            <a:ext cx="5688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339752" y="1047219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tiempo: en 1997 Somalia invadió el territorio de aguaden  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2339752" y="1844824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no fijaron adecuadamente las fronteras entre ambas naciones por ello los conflictos entre eritrea y etiopia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2339752" y="2924944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Invasión de territorios y bombardeos entre ambas naciones</a:t>
            </a:r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2339752" y="3645024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Los grupos luchan entre si por el poder político y por la autonomía </a:t>
            </a:r>
          </a:p>
          <a:p>
            <a:endParaRPr lang="es-MX" dirty="0"/>
          </a:p>
          <a:p>
            <a:r>
              <a:rPr lang="es-MX" dirty="0" smtClean="0"/>
              <a:t>-los conflictos se caracterizan por la violencia y masacres 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5576" y="1844824"/>
            <a:ext cx="1584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 </a:t>
            </a:r>
          </a:p>
          <a:p>
            <a:r>
              <a:rPr lang="es-MX" dirty="0" smtClean="0"/>
              <a:t>Eritrea</a:t>
            </a:r>
          </a:p>
          <a:p>
            <a:r>
              <a:rPr lang="es-MX" dirty="0" smtClean="0"/>
              <a:t>Etiopia</a:t>
            </a:r>
          </a:p>
          <a:p>
            <a:r>
              <a:rPr lang="es-MX" dirty="0" smtClean="0"/>
              <a:t>Chirga</a:t>
            </a:r>
          </a:p>
          <a:p>
            <a:r>
              <a:rPr lang="es-MX" dirty="0" smtClean="0"/>
              <a:t>Badme</a:t>
            </a:r>
          </a:p>
          <a:p>
            <a:r>
              <a:rPr lang="es-MX" dirty="0" smtClean="0"/>
              <a:t>Zelabesa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42126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908720"/>
            <a:ext cx="727280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5 Conector recto"/>
          <p:cNvCxnSpPr/>
          <p:nvPr/>
        </p:nvCxnSpPr>
        <p:spPr>
          <a:xfrm>
            <a:off x="2411760" y="908720"/>
            <a:ext cx="0" cy="40324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755576" y="1772816"/>
            <a:ext cx="7272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755576" y="11967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Colombia </a:t>
            </a:r>
            <a:endParaRPr lang="es-MX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2411760" y="2897682"/>
            <a:ext cx="56166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11760" y="3560448"/>
            <a:ext cx="56166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411760" y="908720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9 de abril de 1948 se inicio una revuelta popular que se conocía como el ´´bogotazo´´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11760" y="1772816"/>
            <a:ext cx="5616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Espacio: después de la independencia de Colombia el gobierno fue asumido por las clases económicamente poderosas </a:t>
            </a:r>
          </a:p>
          <a:p>
            <a:endParaRPr lang="es-MX" dirty="0"/>
          </a:p>
          <a:p>
            <a:r>
              <a:rPr lang="es-MX" dirty="0" smtClean="0"/>
              <a:t>Causas: la injusta distribución de la pobreza y sin acceso social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411760" y="3560448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Características: Colombia es una nación muy afectada por la distribución y consumo de drogas 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755576" y="1772816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Regiones participantes: </a:t>
            </a:r>
          </a:p>
          <a:p>
            <a:r>
              <a:rPr lang="es-MX" dirty="0" smtClean="0"/>
              <a:t>Colombia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71546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1437</Words>
  <Application>Microsoft Office PowerPoint</Application>
  <PresentationFormat>Presentación en pantalla (4:3)</PresentationFormat>
  <Paragraphs>197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familiar</dc:creator>
  <cp:lastModifiedBy>familiar</cp:lastModifiedBy>
  <cp:revision>41</cp:revision>
  <dcterms:created xsi:type="dcterms:W3CDTF">2015-08-02T00:20:52Z</dcterms:created>
  <dcterms:modified xsi:type="dcterms:W3CDTF">2015-08-03T02:12:22Z</dcterms:modified>
</cp:coreProperties>
</file>