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7" r:id="rId8"/>
    <p:sldMasterId id="2147483762" r:id="rId9"/>
    <p:sldMasterId id="2147483777" r:id="rId10"/>
    <p:sldMasterId id="2147483792" r:id="rId11"/>
    <p:sldMasterId id="2147483807" r:id="rId12"/>
    <p:sldMasterId id="2147483822" r:id="rId13"/>
    <p:sldMasterId id="2147483837" r:id="rId14"/>
    <p:sldMasterId id="2147483852" r:id="rId15"/>
    <p:sldMasterId id="2147483867" r:id="rId16"/>
  </p:sldMasterIdLst>
  <p:notesMasterIdLst>
    <p:notesMasterId r:id="rId94"/>
  </p:notesMasterIdLst>
  <p:sldIdLst>
    <p:sldId id="257" r:id="rId17"/>
    <p:sldId id="259" r:id="rId18"/>
    <p:sldId id="260" r:id="rId19"/>
    <p:sldId id="261" r:id="rId20"/>
    <p:sldId id="262" r:id="rId21"/>
    <p:sldId id="271" r:id="rId22"/>
    <p:sldId id="272" r:id="rId23"/>
    <p:sldId id="273" r:id="rId24"/>
    <p:sldId id="274" r:id="rId25"/>
    <p:sldId id="275" r:id="rId26"/>
    <p:sldId id="277" r:id="rId27"/>
    <p:sldId id="278" r:id="rId28"/>
    <p:sldId id="280" r:id="rId29"/>
    <p:sldId id="282" r:id="rId30"/>
    <p:sldId id="283" r:id="rId31"/>
    <p:sldId id="322" r:id="rId32"/>
    <p:sldId id="284" r:id="rId33"/>
    <p:sldId id="285" r:id="rId34"/>
    <p:sldId id="327" r:id="rId35"/>
    <p:sldId id="328" r:id="rId36"/>
    <p:sldId id="329" r:id="rId37"/>
    <p:sldId id="286" r:id="rId38"/>
    <p:sldId id="287" r:id="rId39"/>
    <p:sldId id="324" r:id="rId40"/>
    <p:sldId id="325" r:id="rId41"/>
    <p:sldId id="289" r:id="rId42"/>
    <p:sldId id="290" r:id="rId43"/>
    <p:sldId id="341" r:id="rId44"/>
    <p:sldId id="342" r:id="rId45"/>
    <p:sldId id="343" r:id="rId46"/>
    <p:sldId id="291" r:id="rId47"/>
    <p:sldId id="345" r:id="rId48"/>
    <p:sldId id="346" r:id="rId49"/>
    <p:sldId id="347" r:id="rId50"/>
    <p:sldId id="348" r:id="rId51"/>
    <p:sldId id="292" r:id="rId52"/>
    <p:sldId id="293" r:id="rId53"/>
    <p:sldId id="336" r:id="rId54"/>
    <p:sldId id="337" r:id="rId55"/>
    <p:sldId id="338" r:id="rId56"/>
    <p:sldId id="339" r:id="rId57"/>
    <p:sldId id="294" r:id="rId58"/>
    <p:sldId id="331" r:id="rId59"/>
    <p:sldId id="333" r:id="rId60"/>
    <p:sldId id="334" r:id="rId61"/>
    <p:sldId id="295" r:id="rId62"/>
    <p:sldId id="296" r:id="rId63"/>
    <p:sldId id="350" r:id="rId64"/>
    <p:sldId id="352" r:id="rId65"/>
    <p:sldId id="297" r:id="rId66"/>
    <p:sldId id="354" r:id="rId67"/>
    <p:sldId id="356" r:id="rId68"/>
    <p:sldId id="298" r:id="rId69"/>
    <p:sldId id="299" r:id="rId70"/>
    <p:sldId id="300" r:id="rId71"/>
    <p:sldId id="301" r:id="rId72"/>
    <p:sldId id="302" r:id="rId73"/>
    <p:sldId id="303" r:id="rId74"/>
    <p:sldId id="304" r:id="rId75"/>
    <p:sldId id="305" r:id="rId76"/>
    <p:sldId id="306" r:id="rId77"/>
    <p:sldId id="307" r:id="rId78"/>
    <p:sldId id="365" r:id="rId79"/>
    <p:sldId id="308" r:id="rId80"/>
    <p:sldId id="368" r:id="rId81"/>
    <p:sldId id="309" r:id="rId82"/>
    <p:sldId id="310" r:id="rId83"/>
    <p:sldId id="358" r:id="rId84"/>
    <p:sldId id="311" r:id="rId85"/>
    <p:sldId id="312" r:id="rId86"/>
    <p:sldId id="313" r:id="rId87"/>
    <p:sldId id="314" r:id="rId88"/>
    <p:sldId id="315" r:id="rId89"/>
    <p:sldId id="316" r:id="rId90"/>
    <p:sldId id="317" r:id="rId91"/>
    <p:sldId id="318" r:id="rId92"/>
    <p:sldId id="319" r:id="rId93"/>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presProps" Target="presProp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C3F65-A23B-4213-AEDB-12D19641676D}" type="datetimeFigureOut">
              <a:rPr lang="es-CR" smtClean="0"/>
              <a:t>19/02/2015</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15850-ACC6-47D7-B0E5-46B714489C70}" type="slidenum">
              <a:rPr lang="es-CR" smtClean="0"/>
              <a:t>‹Nº›</a:t>
            </a:fld>
            <a:endParaRPr lang="es-CR"/>
          </a:p>
        </p:txBody>
      </p:sp>
    </p:spTree>
    <p:extLst>
      <p:ext uri="{BB962C8B-B14F-4D97-AF65-F5344CB8AC3E}">
        <p14:creationId xmlns:p14="http://schemas.microsoft.com/office/powerpoint/2010/main" val="2973369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fld id="{8CE0B4CA-00F1-4BBD-B9EC-D43508E502C9}" type="slidenum">
              <a:rPr lang="es-CR" smtClean="0">
                <a:solidFill>
                  <a:prstClr val="black"/>
                </a:solidFill>
              </a:rPr>
              <a:pPr/>
              <a:t>54</a:t>
            </a:fld>
            <a:endParaRPr lang="es-CR">
              <a:solidFill>
                <a:prstClr val="black"/>
              </a:solidFill>
            </a:endParaRPr>
          </a:p>
        </p:txBody>
      </p:sp>
    </p:spTree>
    <p:extLst>
      <p:ext uri="{BB962C8B-B14F-4D97-AF65-F5344CB8AC3E}">
        <p14:creationId xmlns:p14="http://schemas.microsoft.com/office/powerpoint/2010/main" val="4188258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1B499E32-BD8C-4191-8C47-B09EE193D53B}" type="datetimeFigureOut">
              <a:rPr lang="es-CR" smtClean="0"/>
              <a:pPr/>
              <a:t>19/02/2015</a:t>
            </a:fld>
            <a:endParaRPr lang="es-CR"/>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s-CR">
              <a:solidFill>
                <a:srgbClr val="94C600"/>
              </a:solidFill>
            </a:endParaRPr>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CC3D0A58-7262-43DF-8967-4DDB9F962525}" type="slidenum">
              <a:rPr lang="es-CR" smtClean="0">
                <a:solidFill>
                  <a:srgbClr val="94C600"/>
                </a:solidFill>
              </a:rPr>
              <a:pPr/>
              <a:t>‹Nº›</a:t>
            </a:fld>
            <a:endParaRPr lang="es-CR">
              <a:solidFill>
                <a:srgbClr val="94C600"/>
              </a:solidFill>
            </a:endParaRPr>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210094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5" name="Footer Placeholder 4"/>
          <p:cNvSpPr>
            <a:spLocks noGrp="1"/>
          </p:cNvSpPr>
          <p:nvPr>
            <p:ph type="ftr" sz="quarter" idx="11"/>
          </p:nvPr>
        </p:nvSpPr>
        <p:spPr/>
        <p:txBody>
          <a:bodyPr/>
          <a:lstStyle/>
          <a:p>
            <a:endParaRPr lang="es-CR">
              <a:solidFill>
                <a:srgbClr val="94C600"/>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751196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5177497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098253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4792462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2362454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60974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1311317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3960744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190694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743667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04596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5" name="Footer Placeholder 4"/>
          <p:cNvSpPr>
            <a:spLocks noGrp="1"/>
          </p:cNvSpPr>
          <p:nvPr>
            <p:ph type="ftr" sz="quarter" idx="11"/>
          </p:nvPr>
        </p:nvSpPr>
        <p:spPr/>
        <p:txBody>
          <a:bodyPr/>
          <a:lstStyle/>
          <a:p>
            <a:endParaRPr lang="es-CR">
              <a:solidFill>
                <a:srgbClr val="94C600"/>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33613785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1874676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7870914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8718856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9343077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7223479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3680732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7788155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9667612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8102060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103050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a:xfrm>
            <a:off x="1565393" y="5357593"/>
            <a:ext cx="6713127" cy="365125"/>
          </a:xfrm>
        </p:spPr>
        <p:txBody>
          <a:bodyPr/>
          <a:lstStyle/>
          <a:p>
            <a:endParaRPr lang="es-CR">
              <a:solidFill>
                <a:srgbClr val="465E9C"/>
              </a:solidFill>
            </a:endParaRPr>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8248261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1915176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4111570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80148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2121723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7217276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9433006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733084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2680803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7831138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170510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41738418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365872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536579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559627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4126411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5300492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7424633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7571045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8549990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9705975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00818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1690" y="3725335"/>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6750205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9159477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6614231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7035897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797756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4418946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384757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502610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0801432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3749952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764291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p:txBody>
          <a:bodyPr/>
          <a:lstStyle/>
          <a:p>
            <a:endParaRPr lang="es-CR">
              <a:solidFill>
                <a:srgbClr val="465E9C"/>
              </a:solidFill>
            </a:endParaRPr>
          </a:p>
        </p:txBody>
      </p:sp>
      <p:sp>
        <p:nvSpPr>
          <p:cNvPr id="7" name="Slide Number Placeholder 6"/>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
        <p:nvSpPr>
          <p:cNvPr id="9" name="Content Placeholder 8"/>
          <p:cNvSpPr>
            <a:spLocks noGrp="1"/>
          </p:cNvSpPr>
          <p:nvPr>
            <p:ph sz="quarter" idx="13"/>
          </p:nvPr>
        </p:nvSpPr>
        <p:spPr>
          <a:xfrm>
            <a:off x="1731264" y="2121407"/>
            <a:ext cx="42672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6162815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3763598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2702901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4438113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7155183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364380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3113145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9497389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9599819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0941870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497906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8" name="Footer Placeholder 7"/>
          <p:cNvSpPr>
            <a:spLocks noGrp="1"/>
          </p:cNvSpPr>
          <p:nvPr>
            <p:ph type="ftr" sz="quarter" idx="11"/>
          </p:nvPr>
        </p:nvSpPr>
        <p:spPr/>
        <p:txBody>
          <a:bodyPr/>
          <a:lstStyle/>
          <a:p>
            <a:endParaRPr lang="es-CR">
              <a:solidFill>
                <a:srgbClr val="465E9C"/>
              </a:solidFill>
            </a:endParaRPr>
          </a:p>
        </p:txBody>
      </p:sp>
      <p:sp>
        <p:nvSpPr>
          <p:cNvPr id="9" name="Slide Number Placeholder 8"/>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
        <p:nvSpPr>
          <p:cNvPr id="11" name="Content Placeholder 10"/>
          <p:cNvSpPr>
            <a:spLocks noGrp="1"/>
          </p:cNvSpPr>
          <p:nvPr>
            <p:ph sz="quarter" idx="13"/>
          </p:nvPr>
        </p:nvSpPr>
        <p:spPr>
          <a:xfrm>
            <a:off x="1731264" y="2944368"/>
            <a:ext cx="4303776"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2145116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2620370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4855322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1709383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6034958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6891633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8594126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8538996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67695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661494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39838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4" name="Footer Placeholder 3"/>
          <p:cNvSpPr>
            <a:spLocks noGrp="1"/>
          </p:cNvSpPr>
          <p:nvPr>
            <p:ph type="ftr" sz="quarter" idx="11"/>
          </p:nvPr>
        </p:nvSpPr>
        <p:spPr/>
        <p:txBody>
          <a:bodyPr/>
          <a:lstStyle/>
          <a:p>
            <a:endParaRPr lang="es-CR">
              <a:solidFill>
                <a:srgbClr val="465E9C"/>
              </a:solidFill>
            </a:endParaRPr>
          </a:p>
        </p:txBody>
      </p:sp>
      <p:sp>
        <p:nvSpPr>
          <p:cNvPr id="5" name="Slide Number Placeholder 4"/>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7266581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6450170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4946767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1920529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3013803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5339489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736332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6086298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26263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9761981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574853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3" name="Footer Placeholder 2"/>
          <p:cNvSpPr>
            <a:spLocks noGrp="1"/>
          </p:cNvSpPr>
          <p:nvPr>
            <p:ph type="ftr" sz="quarter" idx="11"/>
          </p:nvPr>
        </p:nvSpPr>
        <p:spPr/>
        <p:txBody>
          <a:bodyPr/>
          <a:lstStyle/>
          <a:p>
            <a:endParaRPr lang="es-CR">
              <a:solidFill>
                <a:srgbClr val="465E9C"/>
              </a:solidFill>
            </a:endParaRPr>
          </a:p>
        </p:txBody>
      </p:sp>
      <p:sp>
        <p:nvSpPr>
          <p:cNvPr id="4" name="Slide Number Placeholder 3"/>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332841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6750574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0261409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1487691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808539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5709001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0181194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0083119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9803847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6986943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900117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ectangle 15"/>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7" name="Rectangle 16"/>
          <p:cNvSpPr/>
          <p:nvPr/>
        </p:nvSpPr>
        <p:spPr>
          <a:xfrm rot="60000">
            <a:off x="5961889"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Rectangle 13"/>
          <p:cNvSpPr/>
          <p:nvPr/>
        </p:nvSpPr>
        <p:spPr>
          <a:xfrm rot="21540000">
            <a:off x="999745"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8455598" y="5885673"/>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a:xfrm rot="-60000">
            <a:off x="1219406" y="5829262"/>
            <a:ext cx="4696809" cy="365125"/>
          </a:xfrm>
        </p:spPr>
        <p:txBody>
          <a:bodyPr/>
          <a:lstStyle/>
          <a:p>
            <a:endParaRPr lang="es-CR">
              <a:solidFill>
                <a:srgbClr val="465E9C"/>
              </a:solidFill>
            </a:endParaRPr>
          </a:p>
        </p:txBody>
      </p:sp>
      <p:sp>
        <p:nvSpPr>
          <p:cNvPr id="7" name="Slide Number Placeholder 6"/>
          <p:cNvSpPr>
            <a:spLocks noGrp="1"/>
          </p:cNvSpPr>
          <p:nvPr>
            <p:ph type="sldNum" sz="quarter" idx="12"/>
          </p:nvPr>
        </p:nvSpPr>
        <p:spPr>
          <a:xfrm rot="60000">
            <a:off x="10076418" y="5896962"/>
            <a:ext cx="738697" cy="365125"/>
          </a:xfrm>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0912287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6704287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5299674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331977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1835967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5135824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1040604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3438819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6171711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3821483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03869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5" name="Footer Placeholder 4"/>
          <p:cNvSpPr>
            <a:spLocks noGrp="1"/>
          </p:cNvSpPr>
          <p:nvPr>
            <p:ph type="ftr" sz="quarter" idx="11"/>
          </p:nvPr>
        </p:nvSpPr>
        <p:spPr/>
        <p:txBody>
          <a:bodyPr/>
          <a:lstStyle/>
          <a:p>
            <a:endParaRPr lang="es-CR">
              <a:solidFill>
                <a:srgbClr val="94C600"/>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978618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8461249" y="5888738"/>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a:xfrm rot="-60000">
            <a:off x="1219426" y="5831038"/>
            <a:ext cx="4425391" cy="365125"/>
          </a:xfrm>
        </p:spPr>
        <p:txBody>
          <a:bodyPr/>
          <a:lstStyle/>
          <a:p>
            <a:endParaRPr lang="es-CR">
              <a:solidFill>
                <a:srgbClr val="465E9C"/>
              </a:solidFill>
            </a:endParaRPr>
          </a:p>
        </p:txBody>
      </p:sp>
      <p:sp>
        <p:nvSpPr>
          <p:cNvPr id="7" name="Slide Number Placeholder 6"/>
          <p:cNvSpPr>
            <a:spLocks noGrp="1"/>
          </p:cNvSpPr>
          <p:nvPr>
            <p:ph type="sldNum" sz="quarter" idx="12"/>
          </p:nvPr>
        </p:nvSpPr>
        <p:spPr>
          <a:xfrm rot="60000">
            <a:off x="10082786" y="5900027"/>
            <a:ext cx="738697" cy="365125"/>
          </a:xfrm>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3660456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9549672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2529923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4499910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1328321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7048197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1093446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327774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605514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632480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a:xfrm>
            <a:off x="1565393" y="5357593"/>
            <a:ext cx="6713127" cy="365125"/>
          </a:xfrm>
        </p:spPr>
        <p:txBody>
          <a:bodyPr/>
          <a:lstStyle/>
          <a:p>
            <a:endParaRPr lang="es-CR">
              <a:solidFill>
                <a:srgbClr val="465E9C"/>
              </a:solidFill>
            </a:endParaRPr>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28354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756659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1690" y="3725335"/>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31282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p:txBody>
          <a:bodyPr/>
          <a:lstStyle/>
          <a:p>
            <a:endParaRPr lang="es-CR">
              <a:solidFill>
                <a:srgbClr val="465E9C"/>
              </a:solidFill>
            </a:endParaRPr>
          </a:p>
        </p:txBody>
      </p:sp>
      <p:sp>
        <p:nvSpPr>
          <p:cNvPr id="7" name="Slide Number Placeholder 6"/>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
        <p:nvSpPr>
          <p:cNvPr id="9" name="Content Placeholder 8"/>
          <p:cNvSpPr>
            <a:spLocks noGrp="1"/>
          </p:cNvSpPr>
          <p:nvPr>
            <p:ph sz="quarter" idx="13"/>
          </p:nvPr>
        </p:nvSpPr>
        <p:spPr>
          <a:xfrm>
            <a:off x="1731264" y="2121407"/>
            <a:ext cx="42672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00695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8" name="Footer Placeholder 7"/>
          <p:cNvSpPr>
            <a:spLocks noGrp="1"/>
          </p:cNvSpPr>
          <p:nvPr>
            <p:ph type="ftr" sz="quarter" idx="11"/>
          </p:nvPr>
        </p:nvSpPr>
        <p:spPr/>
        <p:txBody>
          <a:bodyPr/>
          <a:lstStyle/>
          <a:p>
            <a:endParaRPr lang="es-CR">
              <a:solidFill>
                <a:srgbClr val="465E9C"/>
              </a:solidFill>
            </a:endParaRPr>
          </a:p>
        </p:txBody>
      </p:sp>
      <p:sp>
        <p:nvSpPr>
          <p:cNvPr id="9" name="Slide Number Placeholder 8"/>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
        <p:nvSpPr>
          <p:cNvPr id="11" name="Content Placeholder 10"/>
          <p:cNvSpPr>
            <a:spLocks noGrp="1"/>
          </p:cNvSpPr>
          <p:nvPr>
            <p:ph sz="quarter" idx="13"/>
          </p:nvPr>
        </p:nvSpPr>
        <p:spPr>
          <a:xfrm>
            <a:off x="1731264" y="2944368"/>
            <a:ext cx="4303776"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617087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4" name="Footer Placeholder 3"/>
          <p:cNvSpPr>
            <a:spLocks noGrp="1"/>
          </p:cNvSpPr>
          <p:nvPr>
            <p:ph type="ftr" sz="quarter" idx="11"/>
          </p:nvPr>
        </p:nvSpPr>
        <p:spPr/>
        <p:txBody>
          <a:bodyPr/>
          <a:lstStyle/>
          <a:p>
            <a:endParaRPr lang="es-CR">
              <a:solidFill>
                <a:srgbClr val="465E9C"/>
              </a:solidFill>
            </a:endParaRPr>
          </a:p>
        </p:txBody>
      </p:sp>
      <p:sp>
        <p:nvSpPr>
          <p:cNvPr id="5" name="Slide Number Placeholder 4"/>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444014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3" name="Footer Placeholder 2"/>
          <p:cNvSpPr>
            <a:spLocks noGrp="1"/>
          </p:cNvSpPr>
          <p:nvPr>
            <p:ph type="ftr" sz="quarter" idx="11"/>
          </p:nvPr>
        </p:nvSpPr>
        <p:spPr/>
        <p:txBody>
          <a:bodyPr/>
          <a:lstStyle/>
          <a:p>
            <a:endParaRPr lang="es-CR">
              <a:solidFill>
                <a:srgbClr val="465E9C"/>
              </a:solidFill>
            </a:endParaRPr>
          </a:p>
        </p:txBody>
      </p:sp>
      <p:sp>
        <p:nvSpPr>
          <p:cNvPr id="4" name="Slide Number Placeholder 3"/>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73869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5" name="Footer Placeholder 4"/>
          <p:cNvSpPr>
            <a:spLocks noGrp="1"/>
          </p:cNvSpPr>
          <p:nvPr>
            <p:ph type="ftr" sz="quarter" idx="11"/>
          </p:nvPr>
        </p:nvSpPr>
        <p:spPr/>
        <p:txBody>
          <a:bodyPr/>
          <a:lstStyle/>
          <a:p>
            <a:endParaRPr lang="es-CR">
              <a:solidFill>
                <a:srgbClr val="94C600"/>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34333472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ectangle 15"/>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7" name="Rectangle 16"/>
          <p:cNvSpPr/>
          <p:nvPr/>
        </p:nvSpPr>
        <p:spPr>
          <a:xfrm rot="60000">
            <a:off x="5961889"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Rectangle 13"/>
          <p:cNvSpPr/>
          <p:nvPr/>
        </p:nvSpPr>
        <p:spPr>
          <a:xfrm rot="21540000">
            <a:off x="999745"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8455598" y="5885673"/>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a:xfrm rot="-60000">
            <a:off x="1219406" y="5829262"/>
            <a:ext cx="4696809" cy="365125"/>
          </a:xfrm>
        </p:spPr>
        <p:txBody>
          <a:bodyPr/>
          <a:lstStyle/>
          <a:p>
            <a:endParaRPr lang="es-CR">
              <a:solidFill>
                <a:srgbClr val="465E9C"/>
              </a:solidFill>
            </a:endParaRPr>
          </a:p>
        </p:txBody>
      </p:sp>
      <p:sp>
        <p:nvSpPr>
          <p:cNvPr id="7" name="Slide Number Placeholder 6"/>
          <p:cNvSpPr>
            <a:spLocks noGrp="1"/>
          </p:cNvSpPr>
          <p:nvPr>
            <p:ph type="sldNum" sz="quarter" idx="12"/>
          </p:nvPr>
        </p:nvSpPr>
        <p:spPr>
          <a:xfrm rot="60000">
            <a:off x="10076418" y="5896962"/>
            <a:ext cx="738697" cy="365125"/>
          </a:xfrm>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468681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8461249" y="5888738"/>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a:xfrm rot="-60000">
            <a:off x="1219426" y="5831038"/>
            <a:ext cx="4425391" cy="365125"/>
          </a:xfrm>
        </p:spPr>
        <p:txBody>
          <a:bodyPr/>
          <a:lstStyle/>
          <a:p>
            <a:endParaRPr lang="es-CR">
              <a:solidFill>
                <a:srgbClr val="465E9C"/>
              </a:solidFill>
            </a:endParaRPr>
          </a:p>
        </p:txBody>
      </p:sp>
      <p:sp>
        <p:nvSpPr>
          <p:cNvPr id="7" name="Slide Number Placeholder 6"/>
          <p:cNvSpPr>
            <a:spLocks noGrp="1"/>
          </p:cNvSpPr>
          <p:nvPr>
            <p:ph type="sldNum" sz="quarter" idx="12"/>
          </p:nvPr>
        </p:nvSpPr>
        <p:spPr>
          <a:xfrm rot="60000">
            <a:off x="10082786" y="5900027"/>
            <a:ext cx="738697" cy="365125"/>
          </a:xfrm>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589938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4200791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490997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a:xfrm>
            <a:off x="1565393" y="5357593"/>
            <a:ext cx="6713127" cy="365125"/>
          </a:xfrm>
        </p:spPr>
        <p:txBody>
          <a:bodyPr/>
          <a:lstStyle/>
          <a:p>
            <a:endParaRPr lang="es-CR">
              <a:solidFill>
                <a:srgbClr val="465E9C"/>
              </a:solidFill>
            </a:endParaRPr>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283696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728792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1690" y="3725335"/>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473880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p:txBody>
          <a:bodyPr/>
          <a:lstStyle/>
          <a:p>
            <a:endParaRPr lang="es-CR">
              <a:solidFill>
                <a:srgbClr val="465E9C"/>
              </a:solidFill>
            </a:endParaRPr>
          </a:p>
        </p:txBody>
      </p:sp>
      <p:sp>
        <p:nvSpPr>
          <p:cNvPr id="7" name="Slide Number Placeholder 6"/>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
        <p:nvSpPr>
          <p:cNvPr id="9" name="Content Placeholder 8"/>
          <p:cNvSpPr>
            <a:spLocks noGrp="1"/>
          </p:cNvSpPr>
          <p:nvPr>
            <p:ph sz="quarter" idx="13"/>
          </p:nvPr>
        </p:nvSpPr>
        <p:spPr>
          <a:xfrm>
            <a:off x="1731264" y="2121407"/>
            <a:ext cx="42672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377550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8" name="Footer Placeholder 7"/>
          <p:cNvSpPr>
            <a:spLocks noGrp="1"/>
          </p:cNvSpPr>
          <p:nvPr>
            <p:ph type="ftr" sz="quarter" idx="11"/>
          </p:nvPr>
        </p:nvSpPr>
        <p:spPr/>
        <p:txBody>
          <a:bodyPr/>
          <a:lstStyle/>
          <a:p>
            <a:endParaRPr lang="es-CR">
              <a:solidFill>
                <a:srgbClr val="465E9C"/>
              </a:solidFill>
            </a:endParaRPr>
          </a:p>
        </p:txBody>
      </p:sp>
      <p:sp>
        <p:nvSpPr>
          <p:cNvPr id="9" name="Slide Number Placeholder 8"/>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
        <p:nvSpPr>
          <p:cNvPr id="11" name="Content Placeholder 10"/>
          <p:cNvSpPr>
            <a:spLocks noGrp="1"/>
          </p:cNvSpPr>
          <p:nvPr>
            <p:ph sz="quarter" idx="13"/>
          </p:nvPr>
        </p:nvSpPr>
        <p:spPr>
          <a:xfrm>
            <a:off x="1731264" y="2944368"/>
            <a:ext cx="4303776"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942010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4" name="Footer Placeholder 3"/>
          <p:cNvSpPr>
            <a:spLocks noGrp="1"/>
          </p:cNvSpPr>
          <p:nvPr>
            <p:ph type="ftr" sz="quarter" idx="11"/>
          </p:nvPr>
        </p:nvSpPr>
        <p:spPr/>
        <p:txBody>
          <a:bodyPr/>
          <a:lstStyle/>
          <a:p>
            <a:endParaRPr lang="es-CR">
              <a:solidFill>
                <a:srgbClr val="465E9C"/>
              </a:solidFill>
            </a:endParaRPr>
          </a:p>
        </p:txBody>
      </p:sp>
      <p:sp>
        <p:nvSpPr>
          <p:cNvPr id="5" name="Slide Number Placeholder 4"/>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22696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6" name="Footer Placeholder 5"/>
          <p:cNvSpPr>
            <a:spLocks noGrp="1"/>
          </p:cNvSpPr>
          <p:nvPr>
            <p:ph type="ftr" sz="quarter" idx="11"/>
          </p:nvPr>
        </p:nvSpPr>
        <p:spPr/>
        <p:txBody>
          <a:bodyPr/>
          <a:lstStyle/>
          <a:p>
            <a:endParaRPr lang="es-CR">
              <a:solidFill>
                <a:srgbClr val="94C600"/>
              </a:solidFill>
            </a:endParaRPr>
          </a:p>
        </p:txBody>
      </p:sp>
      <p:sp>
        <p:nvSpPr>
          <p:cNvPr id="7" name="Slide Number Placeholder 6"/>
          <p:cNvSpPr>
            <a:spLocks noGrp="1"/>
          </p:cNvSpPr>
          <p:nvPr>
            <p:ph type="sldNum" sz="quarter" idx="12"/>
          </p:nvPr>
        </p:nvSpPr>
        <p:spPr/>
        <p:txBody>
          <a:bodyPr/>
          <a:lstStyle/>
          <a:p>
            <a:fld id="{CC3D0A58-7262-43DF-8967-4DDB9F962525}" type="slidenum">
              <a:rPr lang="es-CR" smtClean="0"/>
              <a:pPr/>
              <a:t>‹Nº›</a:t>
            </a:fld>
            <a:endParaRPr lang="es-CR"/>
          </a:p>
        </p:txBody>
      </p:sp>
      <p:sp>
        <p:nvSpPr>
          <p:cNvPr id="9" name="Content Placeholder 8"/>
          <p:cNvSpPr>
            <a:spLocks noGrp="1"/>
          </p:cNvSpPr>
          <p:nvPr>
            <p:ph sz="quarter" idx="13"/>
          </p:nvPr>
        </p:nvSpPr>
        <p:spPr>
          <a:xfrm>
            <a:off x="1389888" y="2313432"/>
            <a:ext cx="4559808"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4088233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3" name="Footer Placeholder 2"/>
          <p:cNvSpPr>
            <a:spLocks noGrp="1"/>
          </p:cNvSpPr>
          <p:nvPr>
            <p:ph type="ftr" sz="quarter" idx="11"/>
          </p:nvPr>
        </p:nvSpPr>
        <p:spPr/>
        <p:txBody>
          <a:bodyPr/>
          <a:lstStyle/>
          <a:p>
            <a:endParaRPr lang="es-CR">
              <a:solidFill>
                <a:srgbClr val="465E9C"/>
              </a:solidFill>
            </a:endParaRPr>
          </a:p>
        </p:txBody>
      </p:sp>
      <p:sp>
        <p:nvSpPr>
          <p:cNvPr id="4" name="Slide Number Placeholder 3"/>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876292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ectangle 15"/>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7" name="Rectangle 16"/>
          <p:cNvSpPr/>
          <p:nvPr/>
        </p:nvSpPr>
        <p:spPr>
          <a:xfrm rot="60000">
            <a:off x="5961889"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Rectangle 13"/>
          <p:cNvSpPr/>
          <p:nvPr/>
        </p:nvSpPr>
        <p:spPr>
          <a:xfrm rot="21540000">
            <a:off x="999745"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8455598" y="5885673"/>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a:xfrm rot="-60000">
            <a:off x="1219406" y="5829262"/>
            <a:ext cx="4696809" cy="365125"/>
          </a:xfrm>
        </p:spPr>
        <p:txBody>
          <a:bodyPr/>
          <a:lstStyle/>
          <a:p>
            <a:endParaRPr lang="es-CR">
              <a:solidFill>
                <a:srgbClr val="465E9C"/>
              </a:solidFill>
            </a:endParaRPr>
          </a:p>
        </p:txBody>
      </p:sp>
      <p:sp>
        <p:nvSpPr>
          <p:cNvPr id="7" name="Slide Number Placeholder 6"/>
          <p:cNvSpPr>
            <a:spLocks noGrp="1"/>
          </p:cNvSpPr>
          <p:nvPr>
            <p:ph type="sldNum" sz="quarter" idx="12"/>
          </p:nvPr>
        </p:nvSpPr>
        <p:spPr>
          <a:xfrm rot="60000">
            <a:off x="10076418" y="5896962"/>
            <a:ext cx="738697" cy="365125"/>
          </a:xfrm>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371912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8461249" y="5888738"/>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a:xfrm rot="-60000">
            <a:off x="1219426" y="5831038"/>
            <a:ext cx="4425391" cy="365125"/>
          </a:xfrm>
        </p:spPr>
        <p:txBody>
          <a:bodyPr/>
          <a:lstStyle/>
          <a:p>
            <a:endParaRPr lang="es-CR">
              <a:solidFill>
                <a:srgbClr val="465E9C"/>
              </a:solidFill>
            </a:endParaRPr>
          </a:p>
        </p:txBody>
      </p:sp>
      <p:sp>
        <p:nvSpPr>
          <p:cNvPr id="7" name="Slide Number Placeholder 6"/>
          <p:cNvSpPr>
            <a:spLocks noGrp="1"/>
          </p:cNvSpPr>
          <p:nvPr>
            <p:ph type="sldNum" sz="quarter" idx="12"/>
          </p:nvPr>
        </p:nvSpPr>
        <p:spPr>
          <a:xfrm rot="60000">
            <a:off x="10082786" y="5900027"/>
            <a:ext cx="738697" cy="365125"/>
          </a:xfrm>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0974559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147776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4139848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a:xfrm>
            <a:off x="1565393" y="5357593"/>
            <a:ext cx="6713127" cy="365125"/>
          </a:xfrm>
        </p:spPr>
        <p:txBody>
          <a:bodyPr/>
          <a:lstStyle/>
          <a:p>
            <a:endParaRPr lang="es-CR">
              <a:solidFill>
                <a:srgbClr val="465E9C"/>
              </a:solidFill>
            </a:endParaRPr>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698399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956275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1690" y="3725335"/>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40024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p:txBody>
          <a:bodyPr/>
          <a:lstStyle/>
          <a:p>
            <a:endParaRPr lang="es-CR">
              <a:solidFill>
                <a:srgbClr val="465E9C"/>
              </a:solidFill>
            </a:endParaRPr>
          </a:p>
        </p:txBody>
      </p:sp>
      <p:sp>
        <p:nvSpPr>
          <p:cNvPr id="7" name="Slide Number Placeholder 6"/>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
        <p:nvSpPr>
          <p:cNvPr id="9" name="Content Placeholder 8"/>
          <p:cNvSpPr>
            <a:spLocks noGrp="1"/>
          </p:cNvSpPr>
          <p:nvPr>
            <p:ph sz="quarter" idx="13"/>
          </p:nvPr>
        </p:nvSpPr>
        <p:spPr>
          <a:xfrm>
            <a:off x="1731264" y="2121407"/>
            <a:ext cx="42672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413685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8" name="Footer Placeholder 7"/>
          <p:cNvSpPr>
            <a:spLocks noGrp="1"/>
          </p:cNvSpPr>
          <p:nvPr>
            <p:ph type="ftr" sz="quarter" idx="11"/>
          </p:nvPr>
        </p:nvSpPr>
        <p:spPr/>
        <p:txBody>
          <a:bodyPr/>
          <a:lstStyle/>
          <a:p>
            <a:endParaRPr lang="es-CR">
              <a:solidFill>
                <a:srgbClr val="465E9C"/>
              </a:solidFill>
            </a:endParaRPr>
          </a:p>
        </p:txBody>
      </p:sp>
      <p:sp>
        <p:nvSpPr>
          <p:cNvPr id="9" name="Slide Number Placeholder 8"/>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
        <p:nvSpPr>
          <p:cNvPr id="11" name="Content Placeholder 10"/>
          <p:cNvSpPr>
            <a:spLocks noGrp="1"/>
          </p:cNvSpPr>
          <p:nvPr>
            <p:ph sz="quarter" idx="13"/>
          </p:nvPr>
        </p:nvSpPr>
        <p:spPr>
          <a:xfrm>
            <a:off x="1731264" y="2944368"/>
            <a:ext cx="4303776"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98754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8" name="Footer Placeholder 7"/>
          <p:cNvSpPr>
            <a:spLocks noGrp="1"/>
          </p:cNvSpPr>
          <p:nvPr>
            <p:ph type="ftr" sz="quarter" idx="11"/>
          </p:nvPr>
        </p:nvSpPr>
        <p:spPr/>
        <p:txBody>
          <a:bodyPr/>
          <a:lstStyle/>
          <a:p>
            <a:endParaRPr lang="es-CR">
              <a:solidFill>
                <a:srgbClr val="94C600"/>
              </a:solidFill>
            </a:endParaRPr>
          </a:p>
        </p:txBody>
      </p:sp>
      <p:sp>
        <p:nvSpPr>
          <p:cNvPr id="9" name="Slide Number Placeholder 8"/>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707499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4" name="Footer Placeholder 3"/>
          <p:cNvSpPr>
            <a:spLocks noGrp="1"/>
          </p:cNvSpPr>
          <p:nvPr>
            <p:ph type="ftr" sz="quarter" idx="11"/>
          </p:nvPr>
        </p:nvSpPr>
        <p:spPr/>
        <p:txBody>
          <a:bodyPr/>
          <a:lstStyle/>
          <a:p>
            <a:endParaRPr lang="es-CR">
              <a:solidFill>
                <a:srgbClr val="465E9C"/>
              </a:solidFill>
            </a:endParaRPr>
          </a:p>
        </p:txBody>
      </p:sp>
      <p:sp>
        <p:nvSpPr>
          <p:cNvPr id="5" name="Slide Number Placeholder 4"/>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40658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3" name="Footer Placeholder 2"/>
          <p:cNvSpPr>
            <a:spLocks noGrp="1"/>
          </p:cNvSpPr>
          <p:nvPr>
            <p:ph type="ftr" sz="quarter" idx="11"/>
          </p:nvPr>
        </p:nvSpPr>
        <p:spPr/>
        <p:txBody>
          <a:bodyPr/>
          <a:lstStyle/>
          <a:p>
            <a:endParaRPr lang="es-CR">
              <a:solidFill>
                <a:srgbClr val="465E9C"/>
              </a:solidFill>
            </a:endParaRPr>
          </a:p>
        </p:txBody>
      </p:sp>
      <p:sp>
        <p:nvSpPr>
          <p:cNvPr id="4" name="Slide Number Placeholder 3"/>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506821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ectangle 15"/>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7" name="Rectangle 16"/>
          <p:cNvSpPr/>
          <p:nvPr/>
        </p:nvSpPr>
        <p:spPr>
          <a:xfrm rot="60000">
            <a:off x="5961889"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Rectangle 13"/>
          <p:cNvSpPr/>
          <p:nvPr/>
        </p:nvSpPr>
        <p:spPr>
          <a:xfrm rot="21540000">
            <a:off x="999745"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8455598" y="5885673"/>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a:xfrm rot="-60000">
            <a:off x="1219406" y="5829262"/>
            <a:ext cx="4696809" cy="365125"/>
          </a:xfrm>
        </p:spPr>
        <p:txBody>
          <a:bodyPr/>
          <a:lstStyle/>
          <a:p>
            <a:endParaRPr lang="es-CR">
              <a:solidFill>
                <a:srgbClr val="465E9C"/>
              </a:solidFill>
            </a:endParaRPr>
          </a:p>
        </p:txBody>
      </p:sp>
      <p:sp>
        <p:nvSpPr>
          <p:cNvPr id="7" name="Slide Number Placeholder 6"/>
          <p:cNvSpPr>
            <a:spLocks noGrp="1"/>
          </p:cNvSpPr>
          <p:nvPr>
            <p:ph type="sldNum" sz="quarter" idx="12"/>
          </p:nvPr>
        </p:nvSpPr>
        <p:spPr>
          <a:xfrm rot="60000">
            <a:off x="10076418" y="5896962"/>
            <a:ext cx="738697" cy="365125"/>
          </a:xfrm>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561743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8461249" y="5888738"/>
            <a:ext cx="1618428" cy="365125"/>
          </a:xfrm>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6" name="Footer Placeholder 5"/>
          <p:cNvSpPr>
            <a:spLocks noGrp="1"/>
          </p:cNvSpPr>
          <p:nvPr>
            <p:ph type="ftr" sz="quarter" idx="11"/>
          </p:nvPr>
        </p:nvSpPr>
        <p:spPr>
          <a:xfrm rot="-60000">
            <a:off x="1219426" y="5831038"/>
            <a:ext cx="4425391" cy="365125"/>
          </a:xfrm>
        </p:spPr>
        <p:txBody>
          <a:bodyPr/>
          <a:lstStyle/>
          <a:p>
            <a:endParaRPr lang="es-CR">
              <a:solidFill>
                <a:srgbClr val="465E9C"/>
              </a:solidFill>
            </a:endParaRPr>
          </a:p>
        </p:txBody>
      </p:sp>
      <p:sp>
        <p:nvSpPr>
          <p:cNvPr id="7" name="Slide Number Placeholder 6"/>
          <p:cNvSpPr>
            <a:spLocks noGrp="1"/>
          </p:cNvSpPr>
          <p:nvPr>
            <p:ph type="sldNum" sz="quarter" idx="12"/>
          </p:nvPr>
        </p:nvSpPr>
        <p:spPr>
          <a:xfrm rot="60000">
            <a:off x="10082786" y="5900027"/>
            <a:ext cx="738697" cy="365125"/>
          </a:xfrm>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899926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012663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11"/>
          </p:nvPr>
        </p:nvSpPr>
        <p:spPr/>
        <p:txBody>
          <a:bodyPr/>
          <a:lstStyle/>
          <a:p>
            <a:endParaRPr lang="es-CR">
              <a:solidFill>
                <a:srgbClr val="465E9C"/>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1926323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1B499E32-BD8C-4191-8C47-B09EE193D53B}" type="datetimeFigureOut">
              <a:rPr lang="es-CR" smtClean="0"/>
              <a:pPr/>
              <a:t>19/02/2015</a:t>
            </a:fld>
            <a:endParaRPr lang="es-CR"/>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s-CR">
              <a:solidFill>
                <a:srgbClr val="94C600"/>
              </a:solidFill>
            </a:endParaRPr>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CC3D0A58-7262-43DF-8967-4DDB9F962525}" type="slidenum">
              <a:rPr lang="es-CR" smtClean="0">
                <a:solidFill>
                  <a:srgbClr val="94C600"/>
                </a:solidFill>
              </a:rPr>
              <a:pPr/>
              <a:t>‹Nº›</a:t>
            </a:fld>
            <a:endParaRPr lang="es-CR">
              <a:solidFill>
                <a:srgbClr val="94C600"/>
              </a:solidFill>
            </a:endParaRPr>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99028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5" name="Footer Placeholder 4"/>
          <p:cNvSpPr>
            <a:spLocks noGrp="1"/>
          </p:cNvSpPr>
          <p:nvPr>
            <p:ph type="ftr" sz="quarter" idx="11"/>
          </p:nvPr>
        </p:nvSpPr>
        <p:spPr/>
        <p:txBody>
          <a:bodyPr/>
          <a:lstStyle/>
          <a:p>
            <a:endParaRPr lang="es-CR">
              <a:solidFill>
                <a:srgbClr val="94C600"/>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2931933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5" name="Footer Placeholder 4"/>
          <p:cNvSpPr>
            <a:spLocks noGrp="1"/>
          </p:cNvSpPr>
          <p:nvPr>
            <p:ph type="ftr" sz="quarter" idx="11"/>
          </p:nvPr>
        </p:nvSpPr>
        <p:spPr/>
        <p:txBody>
          <a:bodyPr/>
          <a:lstStyle/>
          <a:p>
            <a:endParaRPr lang="es-CR">
              <a:solidFill>
                <a:srgbClr val="94C600"/>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1757809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6" name="Footer Placeholder 5"/>
          <p:cNvSpPr>
            <a:spLocks noGrp="1"/>
          </p:cNvSpPr>
          <p:nvPr>
            <p:ph type="ftr" sz="quarter" idx="11"/>
          </p:nvPr>
        </p:nvSpPr>
        <p:spPr/>
        <p:txBody>
          <a:bodyPr/>
          <a:lstStyle/>
          <a:p>
            <a:endParaRPr lang="es-CR">
              <a:solidFill>
                <a:srgbClr val="94C600"/>
              </a:solidFill>
            </a:endParaRPr>
          </a:p>
        </p:txBody>
      </p:sp>
      <p:sp>
        <p:nvSpPr>
          <p:cNvPr id="7" name="Slide Number Placeholder 6"/>
          <p:cNvSpPr>
            <a:spLocks noGrp="1"/>
          </p:cNvSpPr>
          <p:nvPr>
            <p:ph type="sldNum" sz="quarter" idx="12"/>
          </p:nvPr>
        </p:nvSpPr>
        <p:spPr/>
        <p:txBody>
          <a:bodyPr/>
          <a:lstStyle/>
          <a:p>
            <a:fld id="{CC3D0A58-7262-43DF-8967-4DDB9F962525}" type="slidenum">
              <a:rPr lang="es-CR" smtClean="0"/>
              <a:pPr/>
              <a:t>‹Nº›</a:t>
            </a:fld>
            <a:endParaRPr lang="es-CR"/>
          </a:p>
        </p:txBody>
      </p:sp>
      <p:sp>
        <p:nvSpPr>
          <p:cNvPr id="9" name="Content Placeholder 8"/>
          <p:cNvSpPr>
            <a:spLocks noGrp="1"/>
          </p:cNvSpPr>
          <p:nvPr>
            <p:ph sz="quarter" idx="13"/>
          </p:nvPr>
        </p:nvSpPr>
        <p:spPr>
          <a:xfrm>
            <a:off x="1389888" y="2313432"/>
            <a:ext cx="4559808"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03336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4" name="Footer Placeholder 3"/>
          <p:cNvSpPr>
            <a:spLocks noGrp="1"/>
          </p:cNvSpPr>
          <p:nvPr>
            <p:ph type="ftr" sz="quarter" idx="11"/>
          </p:nvPr>
        </p:nvSpPr>
        <p:spPr/>
        <p:txBody>
          <a:bodyPr/>
          <a:lstStyle/>
          <a:p>
            <a:endParaRPr lang="es-CR">
              <a:solidFill>
                <a:srgbClr val="94C600"/>
              </a:solidFill>
            </a:endParaRPr>
          </a:p>
        </p:txBody>
      </p:sp>
      <p:sp>
        <p:nvSpPr>
          <p:cNvPr id="5" name="Slide Number Placeholder 4"/>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2565734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8" name="Footer Placeholder 7"/>
          <p:cNvSpPr>
            <a:spLocks noGrp="1"/>
          </p:cNvSpPr>
          <p:nvPr>
            <p:ph type="ftr" sz="quarter" idx="11"/>
          </p:nvPr>
        </p:nvSpPr>
        <p:spPr/>
        <p:txBody>
          <a:bodyPr/>
          <a:lstStyle/>
          <a:p>
            <a:endParaRPr lang="es-CR">
              <a:solidFill>
                <a:srgbClr val="94C600"/>
              </a:solidFill>
            </a:endParaRPr>
          </a:p>
        </p:txBody>
      </p:sp>
      <p:sp>
        <p:nvSpPr>
          <p:cNvPr id="9" name="Slide Number Placeholder 8"/>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3201076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4" name="Footer Placeholder 3"/>
          <p:cNvSpPr>
            <a:spLocks noGrp="1"/>
          </p:cNvSpPr>
          <p:nvPr>
            <p:ph type="ftr" sz="quarter" idx="11"/>
          </p:nvPr>
        </p:nvSpPr>
        <p:spPr/>
        <p:txBody>
          <a:bodyPr/>
          <a:lstStyle/>
          <a:p>
            <a:endParaRPr lang="es-CR">
              <a:solidFill>
                <a:srgbClr val="94C600"/>
              </a:solidFill>
            </a:endParaRPr>
          </a:p>
        </p:txBody>
      </p:sp>
      <p:sp>
        <p:nvSpPr>
          <p:cNvPr id="5" name="Slide Number Placeholder 4"/>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3986411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3" name="Footer Placeholder 2"/>
          <p:cNvSpPr>
            <a:spLocks noGrp="1"/>
          </p:cNvSpPr>
          <p:nvPr>
            <p:ph type="ftr" sz="quarter" idx="11"/>
          </p:nvPr>
        </p:nvSpPr>
        <p:spPr/>
        <p:txBody>
          <a:bodyPr/>
          <a:lstStyle/>
          <a:p>
            <a:endParaRPr lang="es-CR">
              <a:solidFill>
                <a:srgbClr val="94C600"/>
              </a:solidFill>
            </a:endParaRPr>
          </a:p>
        </p:txBody>
      </p:sp>
      <p:sp>
        <p:nvSpPr>
          <p:cNvPr id="4" name="Slide Number Placeholder 3"/>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1196260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Date Placeholder 4"/>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7" name="Slide Number Placeholder 6"/>
          <p:cNvSpPr>
            <a:spLocks noGrp="1"/>
          </p:cNvSpPr>
          <p:nvPr>
            <p:ph type="sldNum" sz="quarter" idx="12"/>
          </p:nvPr>
        </p:nvSpPr>
        <p:spPr/>
        <p:txBody>
          <a:bodyPr/>
          <a:lstStyle/>
          <a:p>
            <a:fld id="{CC3D0A58-7262-43DF-8967-4DDB9F962525}" type="slidenum">
              <a:rPr lang="es-CR" smtClean="0"/>
              <a:pPr/>
              <a:t>‹Nº›</a:t>
            </a:fld>
            <a:endParaRPr lang="es-CR"/>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s-CR">
              <a:solidFill>
                <a:srgbClr val="94C600"/>
              </a:solidFill>
            </a:endParaRPr>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19173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s-CR">
              <a:solidFill>
                <a:srgbClr val="94C600"/>
              </a:solidFill>
            </a:endParaRPr>
          </a:p>
        </p:txBody>
      </p:sp>
      <p:sp>
        <p:nvSpPr>
          <p:cNvPr id="7" name="Slide Number Placeholder 6"/>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16600710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5" name="Footer Placeholder 4"/>
          <p:cNvSpPr>
            <a:spLocks noGrp="1"/>
          </p:cNvSpPr>
          <p:nvPr>
            <p:ph type="ftr" sz="quarter" idx="11"/>
          </p:nvPr>
        </p:nvSpPr>
        <p:spPr/>
        <p:txBody>
          <a:bodyPr/>
          <a:lstStyle/>
          <a:p>
            <a:endParaRPr lang="es-CR">
              <a:solidFill>
                <a:srgbClr val="94C600"/>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2515911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5" name="Footer Placeholder 4"/>
          <p:cNvSpPr>
            <a:spLocks noGrp="1"/>
          </p:cNvSpPr>
          <p:nvPr>
            <p:ph type="ftr" sz="quarter" idx="11"/>
          </p:nvPr>
        </p:nvSpPr>
        <p:spPr/>
        <p:txBody>
          <a:bodyPr/>
          <a:lstStyle/>
          <a:p>
            <a:endParaRPr lang="es-CR">
              <a:solidFill>
                <a:srgbClr val="94C600"/>
              </a:solidFill>
            </a:endParaRPr>
          </a:p>
        </p:txBody>
      </p:sp>
      <p:sp>
        <p:nvSpPr>
          <p:cNvPr id="6" name="Slide Number Placeholder 5"/>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18805474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068633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444794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4650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3" name="Footer Placeholder 2"/>
          <p:cNvSpPr>
            <a:spLocks noGrp="1"/>
          </p:cNvSpPr>
          <p:nvPr>
            <p:ph type="ftr" sz="quarter" idx="11"/>
          </p:nvPr>
        </p:nvSpPr>
        <p:spPr/>
        <p:txBody>
          <a:bodyPr/>
          <a:lstStyle/>
          <a:p>
            <a:endParaRPr lang="es-CR">
              <a:solidFill>
                <a:srgbClr val="94C600"/>
              </a:solidFill>
            </a:endParaRPr>
          </a:p>
        </p:txBody>
      </p:sp>
      <p:sp>
        <p:nvSpPr>
          <p:cNvPr id="4" name="Slide Number Placeholder 3"/>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31558243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975366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052316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2513397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534455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64779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272533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019704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3661921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1604427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55211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Date Placeholder 4"/>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7" name="Slide Number Placeholder 6"/>
          <p:cNvSpPr>
            <a:spLocks noGrp="1"/>
          </p:cNvSpPr>
          <p:nvPr>
            <p:ph type="sldNum" sz="quarter" idx="12"/>
          </p:nvPr>
        </p:nvSpPr>
        <p:spPr/>
        <p:txBody>
          <a:bodyPr/>
          <a:lstStyle/>
          <a:p>
            <a:fld id="{CC3D0A58-7262-43DF-8967-4DDB9F962525}" type="slidenum">
              <a:rPr lang="es-CR" smtClean="0"/>
              <a:pPr/>
              <a:t>‹Nº›</a:t>
            </a:fld>
            <a:endParaRPr lang="es-CR"/>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s-CR">
              <a:solidFill>
                <a:srgbClr val="94C600"/>
              </a:solidFill>
            </a:endParaRPr>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71371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6167811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8284350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52388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104215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9651373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898054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9B3AC1-260E-4E8E-9C33-37263B91282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4952505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0C7D37-7BE3-4CDB-B001-50F3A55D7B12}"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556529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602501-57EC-4894-A597-C7335EEFFA9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4751073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B3B68D-03FD-453A-92B7-A33264E2E7B8}"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55200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B499E32-BD8C-4191-8C47-B09EE193D53B}" type="datetimeFigureOut">
              <a:rPr lang="es-CR" smtClean="0"/>
              <a:pPr/>
              <a:t>19/02/2015</a:t>
            </a:fld>
            <a:endParaRPr lang="es-CR"/>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s-CR">
              <a:solidFill>
                <a:srgbClr val="94C600"/>
              </a:solidFill>
            </a:endParaRPr>
          </a:p>
        </p:txBody>
      </p:sp>
      <p:sp>
        <p:nvSpPr>
          <p:cNvPr id="7" name="Slide Number Placeholder 6"/>
          <p:cNvSpPr>
            <a:spLocks noGrp="1"/>
          </p:cNvSpPr>
          <p:nvPr>
            <p:ph type="sldNum" sz="quarter" idx="12"/>
          </p:nvPr>
        </p:nvSpPr>
        <p:spPr/>
        <p:txBody>
          <a:bodyPr/>
          <a:lstStyle/>
          <a:p>
            <a:fld id="{CC3D0A58-7262-43DF-8967-4DDB9F962525}" type="slidenum">
              <a:rPr lang="es-CR" smtClean="0"/>
              <a:pPr/>
              <a:t>‹Nº›</a:t>
            </a:fld>
            <a:endParaRPr lang="es-CR"/>
          </a:p>
        </p:txBody>
      </p:sp>
    </p:spTree>
    <p:extLst>
      <p:ext uri="{BB962C8B-B14F-4D97-AF65-F5344CB8AC3E}">
        <p14:creationId xmlns:p14="http://schemas.microsoft.com/office/powerpoint/2010/main" val="3641645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96B96D-AF2A-4C5F-BBDD-031A01F10EDA}"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903916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40752" y="930276"/>
            <a:ext cx="2736849" cy="5332413"/>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328084" y="930276"/>
            <a:ext cx="8009467" cy="5332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18742B-137C-479C-BF17-A84C9652A457}"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583695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imágenes prediseñadas"/>
          <p:cNvSpPr>
            <a:spLocks noGrp="1"/>
          </p:cNvSpPr>
          <p:nvPr>
            <p:ph type="clip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E2907E-7467-4A40-B4C9-E9C6CA15915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3686419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914400" y="2147888"/>
            <a:ext cx="5080000" cy="4114800"/>
          </a:xfrm>
        </p:spPr>
        <p:txBody>
          <a:bodyPr/>
          <a:lstStyle/>
          <a:p>
            <a:pPr lvl="0"/>
            <a:endParaRPr lang="es-MX" noProof="0" smtClean="0"/>
          </a:p>
        </p:txBody>
      </p:sp>
      <p:sp>
        <p:nvSpPr>
          <p:cNvPr id="4" name="3 Marcador de texto"/>
          <p:cNvSpPr>
            <a:spLocks noGrp="1"/>
          </p:cNvSpPr>
          <p:nvPr>
            <p:ph type="body" sz="half" idx="2"/>
          </p:nvPr>
        </p:nvSpPr>
        <p:spPr>
          <a:xfrm>
            <a:off x="61976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EEDD06-BAC3-4E7C-904F-AB13C8AE7F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659449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328084" y="930275"/>
            <a:ext cx="103632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914400" y="2147888"/>
            <a:ext cx="508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gráfico"/>
          <p:cNvSpPr>
            <a:spLocks noGrp="1"/>
          </p:cNvSpPr>
          <p:nvPr>
            <p:ph type="chart" sz="half" idx="2"/>
          </p:nvPr>
        </p:nvSpPr>
        <p:spPr>
          <a:xfrm>
            <a:off x="6197600" y="2147888"/>
            <a:ext cx="5080000" cy="4114800"/>
          </a:xfrm>
        </p:spPr>
        <p:txBody>
          <a:bodyPr/>
          <a:lstStyle/>
          <a:p>
            <a:pPr lvl="0"/>
            <a:endParaRPr lang="es-MX"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5D6075-0929-4AB1-883D-878C4B4DEB4D}"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066649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12192000" cy="6877050"/>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7" name="Picture 91"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88" name="Rectangle 92"/>
          <p:cNvSpPr>
            <a:spLocks noGrp="1" noChangeArrowheads="1"/>
          </p:cNvSpPr>
          <p:nvPr>
            <p:ph type="ctrTitle"/>
          </p:nvPr>
        </p:nvSpPr>
        <p:spPr>
          <a:xfrm>
            <a:off x="2438400" y="1828800"/>
            <a:ext cx="9245600" cy="2362200"/>
          </a:xfrm>
        </p:spPr>
        <p:txBody>
          <a:bodyPr/>
          <a:lstStyle>
            <a:lvl1pPr>
              <a:defRPr/>
            </a:lvl1pPr>
          </a:lstStyle>
          <a:p>
            <a:r>
              <a:rPr lang="es-ES"/>
              <a:t>Haga clic para modificar el estilo de título del patrón</a:t>
            </a:r>
          </a:p>
        </p:txBody>
      </p:sp>
      <p:sp>
        <p:nvSpPr>
          <p:cNvPr id="4189" name="Rectangle 93"/>
          <p:cNvSpPr>
            <a:spLocks noGrp="1" noChangeArrowheads="1"/>
          </p:cNvSpPr>
          <p:nvPr>
            <p:ph type="subTitle" idx="1"/>
          </p:nvPr>
        </p:nvSpPr>
        <p:spPr>
          <a:xfrm>
            <a:off x="2438400" y="4572000"/>
            <a:ext cx="9245600" cy="1295400"/>
          </a:xfrm>
        </p:spPr>
        <p:txBody>
          <a:bodyPr/>
          <a:lstStyle>
            <a:lvl1pPr marL="0" indent="0">
              <a:buFontTx/>
              <a:buNone/>
              <a:defRPr/>
            </a:lvl1pPr>
          </a:lstStyle>
          <a:p>
            <a:r>
              <a:rPr lang="es-ES"/>
              <a:t>Haga clic para modificar el estilo de subtítulo del patrón</a:t>
            </a:r>
          </a:p>
        </p:txBody>
      </p:sp>
      <p:sp>
        <p:nvSpPr>
          <p:cNvPr id="94" name="Rectangle 94"/>
          <p:cNvSpPr>
            <a:spLocks noGrp="1" noChangeArrowheads="1"/>
          </p:cNvSpPr>
          <p:nvPr>
            <p:ph type="dt" sz="half" idx="10"/>
          </p:nvPr>
        </p:nvSpPr>
        <p:spPr>
          <a:xfrm>
            <a:off x="711200" y="6324600"/>
            <a:ext cx="2540000" cy="457200"/>
          </a:xfrm>
        </p:spPr>
        <p:txBody>
          <a:bodyPr/>
          <a:lstStyle>
            <a:lvl1pPr>
              <a:defRPr/>
            </a:lvl1pPr>
          </a:lstStyle>
          <a:p>
            <a:pPr>
              <a:defRPr/>
            </a:pPr>
            <a:endParaRPr lang="es-ES">
              <a:solidFill>
                <a:srgbClr val="000000"/>
              </a:solidFill>
            </a:endParaRPr>
          </a:p>
        </p:txBody>
      </p:sp>
      <p:sp>
        <p:nvSpPr>
          <p:cNvPr id="95" name="Rectangle 95"/>
          <p:cNvSpPr>
            <a:spLocks noGrp="1" noChangeArrowheads="1"/>
          </p:cNvSpPr>
          <p:nvPr>
            <p:ph type="ftr" sz="quarter" idx="11"/>
          </p:nvPr>
        </p:nvSpPr>
        <p:spPr>
          <a:xfrm>
            <a:off x="4267200" y="6324600"/>
            <a:ext cx="3860800" cy="457200"/>
          </a:xfrm>
        </p:spPr>
        <p:txBody>
          <a:bodyPr/>
          <a:lstStyle>
            <a:lvl1pPr>
              <a:defRPr/>
            </a:lvl1pPr>
          </a:lstStyle>
          <a:p>
            <a:pPr>
              <a:defRPr/>
            </a:pPr>
            <a:endParaRPr lang="es-ES">
              <a:solidFill>
                <a:srgbClr val="000000"/>
              </a:solidFill>
            </a:endParaRPr>
          </a:p>
        </p:txBody>
      </p:sp>
      <p:sp>
        <p:nvSpPr>
          <p:cNvPr id="96" name="Rectangle 96"/>
          <p:cNvSpPr>
            <a:spLocks noGrp="1" noChangeArrowheads="1"/>
          </p:cNvSpPr>
          <p:nvPr>
            <p:ph type="sldNum" sz="quarter" idx="12"/>
          </p:nvPr>
        </p:nvSpPr>
        <p:spPr>
          <a:xfrm>
            <a:off x="9144000" y="6324600"/>
            <a:ext cx="2540000" cy="457200"/>
          </a:xfrm>
        </p:spPr>
        <p:txBody>
          <a:bodyPr/>
          <a:lstStyle>
            <a:lvl1pPr>
              <a:defRPr/>
            </a:lvl1pPr>
          </a:lstStyle>
          <a:p>
            <a:fld id="{ECB6E4A8-FF05-425D-B784-D43810DFB2B9}"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1011699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B238B-9EAA-4443-8CD6-F462976BEB8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3871282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ADEE82B-0E8E-402A-AD12-6638C44EEDDF}"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381713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9144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21478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8E8287A-F420-4D46-B270-59228C5D5C74}"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2072488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7396982-8CE4-4AA2-A256-95A2AC34EDD6}" type="slidenum">
              <a:rPr lang="es-ES" altLang="es-CR">
                <a:solidFill>
                  <a:srgbClr val="000000"/>
                </a:solidFill>
              </a:rPr>
              <a:pPr/>
              <a:t>‹Nº›</a:t>
            </a:fld>
            <a:endParaRPr lang="es-ES" altLang="es-CR">
              <a:solidFill>
                <a:srgbClr val="000000"/>
              </a:solidFill>
            </a:endParaRPr>
          </a:p>
        </p:txBody>
      </p:sp>
    </p:spTree>
    <p:extLst>
      <p:ext uri="{BB962C8B-B14F-4D97-AF65-F5344CB8AC3E}">
        <p14:creationId xmlns:p14="http://schemas.microsoft.com/office/powerpoint/2010/main" val="115696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8.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7.png"/><Relationship Id="rId2" Type="http://schemas.openxmlformats.org/officeDocument/2006/relationships/slideLayout" Target="../slideLayouts/slideLayout110.xml"/><Relationship Id="rId16" Type="http://schemas.openxmlformats.org/officeDocument/2006/relationships/image" Target="../media/image6.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heme" Target="../theme/theme10.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8.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image" Target="../media/image7.png"/><Relationship Id="rId2" Type="http://schemas.openxmlformats.org/officeDocument/2006/relationships/slideLayout" Target="../slideLayouts/slideLayout124.xml"/><Relationship Id="rId16" Type="http://schemas.openxmlformats.org/officeDocument/2006/relationships/image" Target="../media/image6.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1.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image" Target="../media/image8.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image" Target="../media/image7.png"/><Relationship Id="rId2" Type="http://schemas.openxmlformats.org/officeDocument/2006/relationships/slideLayout" Target="../slideLayouts/slideLayout138.xml"/><Relationship Id="rId16" Type="http://schemas.openxmlformats.org/officeDocument/2006/relationships/image" Target="../media/image6.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theme" Target="../theme/theme12.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8.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7.png"/><Relationship Id="rId2" Type="http://schemas.openxmlformats.org/officeDocument/2006/relationships/slideLayout" Target="../slideLayouts/slideLayout152.xml"/><Relationship Id="rId16" Type="http://schemas.openxmlformats.org/officeDocument/2006/relationships/image" Target="../media/image6.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13.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image" Target="../media/image8.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image" Target="../media/image7.png"/><Relationship Id="rId2" Type="http://schemas.openxmlformats.org/officeDocument/2006/relationships/slideLayout" Target="../slideLayouts/slideLayout166.xml"/><Relationship Id="rId16" Type="http://schemas.openxmlformats.org/officeDocument/2006/relationships/image" Target="../media/image6.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theme" Target="../theme/theme14.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image" Target="../media/image8.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image" Target="../media/image7.png"/><Relationship Id="rId2" Type="http://schemas.openxmlformats.org/officeDocument/2006/relationships/slideLayout" Target="../slideLayouts/slideLayout180.xml"/><Relationship Id="rId16" Type="http://schemas.openxmlformats.org/officeDocument/2006/relationships/image" Target="../media/image6.png"/><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5.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image" Target="../media/image8.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image" Target="../media/image7.png"/><Relationship Id="rId2" Type="http://schemas.openxmlformats.org/officeDocument/2006/relationships/slideLayout" Target="../slideLayouts/slideLayout194.xml"/><Relationship Id="rId16" Type="http://schemas.openxmlformats.org/officeDocument/2006/relationships/image" Target="../media/image6.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6.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8.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7.png"/><Relationship Id="rId2" Type="http://schemas.openxmlformats.org/officeDocument/2006/relationships/slideLayout" Target="../slideLayouts/slideLayout68.xml"/><Relationship Id="rId16" Type="http://schemas.openxmlformats.org/officeDocument/2006/relationships/image" Target="../media/image6.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8.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7.png"/><Relationship Id="rId2" Type="http://schemas.openxmlformats.org/officeDocument/2006/relationships/slideLayout" Target="../slideLayouts/slideLayout82.xml"/><Relationship Id="rId16" Type="http://schemas.openxmlformats.org/officeDocument/2006/relationships/image" Target="../media/image6.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image" Target="../media/image8.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7.png"/><Relationship Id="rId2" Type="http://schemas.openxmlformats.org/officeDocument/2006/relationships/slideLayout" Target="../slideLayouts/slideLayout96.xml"/><Relationship Id="rId16" Type="http://schemas.openxmlformats.org/officeDocument/2006/relationships/image" Target="../media/image6.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1B499E32-BD8C-4191-8C47-B09EE193D53B}" type="datetimeFigureOut">
              <a:rPr lang="es-CR" smtClean="0"/>
              <a:pPr/>
              <a:t>19/02/2015</a:t>
            </a:fld>
            <a:endParaRPr lang="es-CR"/>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s-CR">
              <a:solidFill>
                <a:srgbClr val="94C600"/>
              </a:solidFill>
            </a:endParaRPr>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CC3D0A58-7262-43DF-8967-4DDB9F962525}" type="slidenum">
              <a:rPr lang="es-CR" smtClean="0"/>
              <a:pPr/>
              <a:t>‹Nº›</a:t>
            </a:fld>
            <a:endParaRPr lang="es-CR"/>
          </a:p>
        </p:txBody>
      </p:sp>
    </p:spTree>
    <p:extLst>
      <p:ext uri="{BB962C8B-B14F-4D97-AF65-F5344CB8AC3E}">
        <p14:creationId xmlns:p14="http://schemas.microsoft.com/office/powerpoint/2010/main" val="224969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033690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398901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4316407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8248769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9700816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413744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735373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CR">
              <a:solidFill>
                <a:srgbClr val="465E9C"/>
              </a:solidFill>
            </a:endParaRPr>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147790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CR">
              <a:solidFill>
                <a:srgbClr val="465E9C"/>
              </a:solidFill>
            </a:endParaRPr>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0114833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CR">
              <a:solidFill>
                <a:srgbClr val="465E9C"/>
              </a:solidFill>
            </a:endParaRPr>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32615955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B499E32-BD8C-4191-8C47-B09EE193D53B}" type="datetimeFigureOut">
              <a:rPr lang="es-CR" smtClean="0">
                <a:solidFill>
                  <a:srgbClr val="465E9C"/>
                </a:solidFill>
              </a:rPr>
              <a:pPr/>
              <a:t>19/02/2015</a:t>
            </a:fld>
            <a:endParaRPr lang="es-CR">
              <a:solidFill>
                <a:srgbClr val="465E9C"/>
              </a:solidFill>
            </a:endParaRPr>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CR">
              <a:solidFill>
                <a:srgbClr val="465E9C"/>
              </a:solidFill>
            </a:endParaRPr>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C3D0A58-7262-43DF-8967-4DDB9F962525}" type="slidenum">
              <a:rPr lang="es-CR" smtClean="0">
                <a:solidFill>
                  <a:srgbClr val="465E9C"/>
                </a:solidFill>
              </a:rPr>
              <a:pPr/>
              <a:t>‹Nº›</a:t>
            </a:fld>
            <a:endParaRPr lang="es-CR">
              <a:solidFill>
                <a:srgbClr val="465E9C"/>
              </a:solidFill>
            </a:endParaRPr>
          </a:p>
        </p:txBody>
      </p:sp>
    </p:spTree>
    <p:extLst>
      <p:ext uri="{BB962C8B-B14F-4D97-AF65-F5344CB8AC3E}">
        <p14:creationId xmlns:p14="http://schemas.microsoft.com/office/powerpoint/2010/main" val="2711899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1B499E32-BD8C-4191-8C47-B09EE193D53B}" type="datetimeFigureOut">
              <a:rPr lang="es-CR" smtClean="0"/>
              <a:pPr/>
              <a:t>19/02/2015</a:t>
            </a:fld>
            <a:endParaRPr lang="es-CR"/>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s-CR">
              <a:solidFill>
                <a:srgbClr val="94C600"/>
              </a:solidFill>
            </a:endParaRPr>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CC3D0A58-7262-43DF-8967-4DDB9F962525}" type="slidenum">
              <a:rPr lang="es-CR" smtClean="0"/>
              <a:pPr/>
              <a:t>‹Nº›</a:t>
            </a:fld>
            <a:endParaRPr lang="es-CR"/>
          </a:p>
        </p:txBody>
      </p:sp>
    </p:spTree>
    <p:extLst>
      <p:ext uri="{BB962C8B-B14F-4D97-AF65-F5344CB8AC3E}">
        <p14:creationId xmlns:p14="http://schemas.microsoft.com/office/powerpoint/2010/main" val="33636960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429623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7111712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8084" y="93027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p>
        </p:txBody>
      </p:sp>
      <p:sp>
        <p:nvSpPr>
          <p:cNvPr id="3076"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defRPr>
            </a:lvl1pPr>
          </a:lstStyle>
          <a:p>
            <a:pPr fontAlgn="base">
              <a:spcBef>
                <a:spcPct val="0"/>
              </a:spcBef>
              <a:spcAft>
                <a:spcPct val="0"/>
              </a:spcAft>
              <a:defRPr/>
            </a:pPr>
            <a:endParaRPr lang="es-ES">
              <a:solidFill>
                <a:srgbClr val="000000"/>
              </a:solidFill>
            </a:endParaRPr>
          </a:p>
        </p:txBody>
      </p:sp>
      <p:sp>
        <p:nvSpPr>
          <p:cNvPr id="3077"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j-lt"/>
              </a:defRPr>
            </a:lvl1pPr>
          </a:lstStyle>
          <a:p>
            <a:pPr fontAlgn="base">
              <a:spcBef>
                <a:spcPct val="0"/>
              </a:spcBef>
              <a:spcAft>
                <a:spcPct val="0"/>
              </a:spcAft>
              <a:defRPr/>
            </a:pPr>
            <a:endParaRPr lang="es-ES">
              <a:solidFill>
                <a:srgbClr val="000000"/>
              </a:solidFill>
            </a:endParaRPr>
          </a:p>
        </p:txBody>
      </p:sp>
      <p:sp>
        <p:nvSpPr>
          <p:cNvPr id="3078"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797A977E-4050-4052-9ADF-2282D14B5E88}" type="slidenum">
              <a:rPr lang="es-ES" altLang="es-CR">
                <a:solidFill>
                  <a:srgbClr val="000000"/>
                </a:solidFill>
              </a:rPr>
              <a:pPr fontAlgn="base">
                <a:spcBef>
                  <a:spcPct val="0"/>
                </a:spcBef>
                <a:spcAft>
                  <a:spcPct val="0"/>
                </a:spcAft>
              </a:pPr>
              <a:t>‹Nº›</a:t>
            </a:fld>
            <a:endParaRPr lang="es-ES" altLang="es-CR">
              <a:solidFill>
                <a:srgbClr val="000000"/>
              </a:solidFill>
            </a:endParaRPr>
          </a:p>
        </p:txBody>
      </p:sp>
      <p:grpSp>
        <p:nvGrpSpPr>
          <p:cNvPr id="1031" name="Group 7"/>
          <p:cNvGrpSpPr>
            <a:grpSpLocks/>
          </p:cNvGrpSpPr>
          <p:nvPr/>
        </p:nvGrpSpPr>
        <p:grpSpPr bwMode="auto">
          <a:xfrm>
            <a:off x="349251" y="87313"/>
            <a:ext cx="11317816" cy="831850"/>
            <a:chOff x="165" y="55"/>
            <a:chExt cx="5347" cy="524"/>
          </a:xfrm>
        </p:grpSpPr>
        <p:grpSp>
          <p:nvGrpSpPr>
            <p:cNvPr id="1032" name="Group 8"/>
            <p:cNvGrpSpPr>
              <a:grpSpLocks/>
            </p:cNvGrpSpPr>
            <p:nvPr userDrawn="1"/>
          </p:nvGrpSpPr>
          <p:grpSpPr bwMode="auto">
            <a:xfrm>
              <a:off x="664" y="104"/>
              <a:ext cx="4848" cy="432"/>
              <a:chOff x="664" y="104"/>
              <a:chExt cx="4848" cy="432"/>
            </a:xfrm>
          </p:grpSpPr>
          <p:sp>
            <p:nvSpPr>
              <p:cNvPr id="3081"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nvGrpSpPr>
              <p:cNvPr id="1035" name="Group 10"/>
              <p:cNvGrpSpPr>
                <a:grpSpLocks/>
              </p:cNvGrpSpPr>
              <p:nvPr/>
            </p:nvGrpSpPr>
            <p:grpSpPr bwMode="auto">
              <a:xfrm>
                <a:off x="1195" y="104"/>
                <a:ext cx="3827" cy="429"/>
                <a:chOff x="1021" y="240"/>
                <a:chExt cx="3827" cy="429"/>
              </a:xfrm>
            </p:grpSpPr>
            <p:grpSp>
              <p:nvGrpSpPr>
                <p:cNvPr id="1084" name="Group 11"/>
                <p:cNvGrpSpPr>
                  <a:grpSpLocks/>
                </p:cNvGrpSpPr>
                <p:nvPr/>
              </p:nvGrpSpPr>
              <p:grpSpPr bwMode="auto">
                <a:xfrm>
                  <a:off x="1021" y="241"/>
                  <a:ext cx="2208" cy="427"/>
                  <a:chOff x="1021" y="241"/>
                  <a:chExt cx="2208" cy="427"/>
                </a:xfrm>
              </p:grpSpPr>
              <p:sp>
                <p:nvSpPr>
                  <p:cNvPr id="3084"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5"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6"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7"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8"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89"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0"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1"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2"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3"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4"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5"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6"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7"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8"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099"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0"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1"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2"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3"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4"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5"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6"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7"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8"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09"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0"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1"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2"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3"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4"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5"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6"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7"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8"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19"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0"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1"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2"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3"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4"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5"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6"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7"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8"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29"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0"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1"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2"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3"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4"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5"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6"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7"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8"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39"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85" name="Group 68"/>
                <p:cNvGrpSpPr>
                  <a:grpSpLocks/>
                </p:cNvGrpSpPr>
                <p:nvPr/>
              </p:nvGrpSpPr>
              <p:grpSpPr bwMode="auto">
                <a:xfrm>
                  <a:off x="3709" y="240"/>
                  <a:ext cx="1139" cy="429"/>
                  <a:chOff x="3709" y="240"/>
                  <a:chExt cx="1139" cy="429"/>
                </a:xfrm>
              </p:grpSpPr>
              <p:sp>
                <p:nvSpPr>
                  <p:cNvPr id="3141"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2"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3"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4"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5"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6"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7"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8"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49"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0"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1"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2"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3"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4"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5"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6"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7"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8"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59"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0"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1"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2"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3"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4"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5"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6"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7"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8"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69"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0"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1"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2"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3"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4"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5"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6"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7"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8"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79"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0"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1"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2"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grpSp>
            <p:nvGrpSpPr>
              <p:cNvPr id="1036" name="Group 111"/>
              <p:cNvGrpSpPr>
                <a:grpSpLocks/>
              </p:cNvGrpSpPr>
              <p:nvPr/>
            </p:nvGrpSpPr>
            <p:grpSpPr bwMode="auto">
              <a:xfrm>
                <a:off x="798" y="111"/>
                <a:ext cx="4702" cy="418"/>
                <a:chOff x="798" y="255"/>
                <a:chExt cx="4702" cy="418"/>
              </a:xfrm>
            </p:grpSpPr>
            <p:sp>
              <p:nvSpPr>
                <p:cNvPr id="3184"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5"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6"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7"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8"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89"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0"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1"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2"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3"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4"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5"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6"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7"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8"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199"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0"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1"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2"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3"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4"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nvGrpSpPr>
              <p:cNvPr id="1037" name="Group 133"/>
              <p:cNvGrpSpPr>
                <a:grpSpLocks/>
              </p:cNvGrpSpPr>
              <p:nvPr/>
            </p:nvGrpSpPr>
            <p:grpSpPr bwMode="auto">
              <a:xfrm>
                <a:off x="1208" y="109"/>
                <a:ext cx="3694" cy="423"/>
                <a:chOff x="1034" y="245"/>
                <a:chExt cx="3694" cy="423"/>
              </a:xfrm>
            </p:grpSpPr>
            <p:sp>
              <p:nvSpPr>
                <p:cNvPr id="3206"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7"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8"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09"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0"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1"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2"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3"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4"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5"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6"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7"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8"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19"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0"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1"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2"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3"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4"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5"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6"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7"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8"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29"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sp>
              <p:nvSpPr>
                <p:cNvPr id="3230"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fontAlgn="base">
                    <a:spcBef>
                      <a:spcPct val="0"/>
                    </a:spcBef>
                    <a:spcAft>
                      <a:spcPct val="0"/>
                    </a:spcAft>
                    <a:defRPr/>
                  </a:pPr>
                  <a:endParaRPr lang="es-MX" sz="4400">
                    <a:solidFill>
                      <a:srgbClr val="000000"/>
                    </a:solidFill>
                  </a:endParaRPr>
                </a:p>
              </p:txBody>
            </p:sp>
          </p:grpSp>
        </p:grpSp>
        <p:pic>
          <p:nvPicPr>
            <p:cNvPr id="1033" name="Picture 159" descr="earth"/>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68335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4.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6.xml"/><Relationship Id="rId4" Type="http://schemas.openxmlformats.org/officeDocument/2006/relationships/image" Target="../media/image41.gif"/></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6.xml"/><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6.xml"/><Relationship Id="rId4" Type="http://schemas.openxmlformats.org/officeDocument/2006/relationships/image" Target="../media/image57.gif"/></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6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185.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185.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jpg"/><Relationship Id="rId1" Type="http://schemas.openxmlformats.org/officeDocument/2006/relationships/slideLayout" Target="../slideLayouts/slideLayout46.xml"/><Relationship Id="rId4" Type="http://schemas.openxmlformats.org/officeDocument/2006/relationships/image" Target="../media/image82.jpg"/></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46.xml"/><Relationship Id="rId4" Type="http://schemas.openxmlformats.org/officeDocument/2006/relationships/image" Target="../media/image90.jpg"/></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4.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46.xml"/><Relationship Id="rId5" Type="http://schemas.openxmlformats.org/officeDocument/2006/relationships/image" Target="../media/image95.gif"/><Relationship Id="rId4" Type="http://schemas.openxmlformats.org/officeDocument/2006/relationships/image" Target="../media/image94.jpg"/></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46.xml"/><Relationship Id="rId4" Type="http://schemas.openxmlformats.org/officeDocument/2006/relationships/image" Target="../media/image9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7517" y="1320844"/>
            <a:ext cx="8136904" cy="3672408"/>
          </a:xfrm>
        </p:spPr>
        <p:txBody>
          <a:bodyPr>
            <a:normAutofit fontScale="90000"/>
            <a:scene3d>
              <a:camera prst="orthographicFront"/>
              <a:lightRig rig="threePt" dir="t"/>
            </a:scene3d>
            <a:sp3d extrusionH="57150">
              <a:bevelT w="38100" h="38100"/>
            </a:sp3d>
          </a:bodyPr>
          <a:lstStyle/>
          <a:p>
            <a:r>
              <a:rPr lang="es-CR" sz="7300" b="1" dirty="0" smtClean="0">
                <a:solidFill>
                  <a:schemeClr val="bg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Baskerville Old Face" pitchFamily="18" charset="0"/>
              </a:rPr>
              <a:t>ESTRUCTURAS GEOGRÁFICAS </a:t>
            </a:r>
            <a:br>
              <a:rPr lang="es-CR" sz="7300" b="1" dirty="0" smtClean="0">
                <a:solidFill>
                  <a:schemeClr val="bg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Baskerville Old Face" pitchFamily="18" charset="0"/>
              </a:rPr>
            </a:br>
            <a:r>
              <a:rPr lang="es-CR" sz="7300" b="1" dirty="0" smtClean="0">
                <a:solidFill>
                  <a:schemeClr val="bg2">
                    <a:lumMod val="50000"/>
                  </a:schemeClr>
                </a:solidFill>
                <a:effectLst>
                  <a:outerShdw blurRad="50800" dist="38100" dir="2700000" algn="tl" rotWithShape="0">
                    <a:prstClr val="black">
                      <a:alpha val="40000"/>
                    </a:prstClr>
                  </a:outerShdw>
                  <a:reflection blurRad="6350" stA="55000" endA="300" endPos="45500" dir="5400000" sy="-100000" algn="bl" rotWithShape="0"/>
                </a:effectLst>
                <a:latin typeface="Baskerville Old Face" pitchFamily="18" charset="0"/>
              </a:rPr>
              <a:t>DEL ORBE</a:t>
            </a:r>
            <a:r>
              <a:rPr lang="es-CR" dirty="0">
                <a:effectLst>
                  <a:outerShdw blurRad="50800" dist="38100" dir="2700000" algn="tl" rotWithShape="0">
                    <a:prstClr val="black">
                      <a:alpha val="40000"/>
                    </a:prstClr>
                  </a:outerShdw>
                  <a:reflection blurRad="6350" stA="55000" endA="300" endPos="45500" dir="5400000" sy="-100000" algn="bl" rotWithShape="0"/>
                </a:effectLst>
              </a:rPr>
              <a:t/>
            </a:r>
            <a:br>
              <a:rPr lang="es-CR" dirty="0">
                <a:effectLst>
                  <a:outerShdw blurRad="50800" dist="38100" dir="2700000" algn="tl" rotWithShape="0">
                    <a:prstClr val="black">
                      <a:alpha val="40000"/>
                    </a:prstClr>
                  </a:outerShdw>
                  <a:reflection blurRad="6350" stA="55000" endA="300" endPos="45500" dir="5400000" sy="-100000" algn="bl" rotWithShape="0"/>
                </a:effectLst>
              </a:rPr>
            </a:br>
            <a:r>
              <a:rPr lang="es-CR" sz="3100" dirty="0">
                <a:effectLst>
                  <a:outerShdw blurRad="50800" dist="38100" dir="2700000" algn="tl" rotWithShape="0">
                    <a:prstClr val="black">
                      <a:alpha val="40000"/>
                    </a:prstClr>
                  </a:outerShdw>
                  <a:reflection blurRad="6350" stA="55000" endA="300" endPos="45500" dir="5400000" sy="-100000" algn="bl" rotWithShape="0"/>
                </a:effectLst>
              </a:rPr>
              <a:t/>
            </a:r>
            <a:br>
              <a:rPr lang="es-CR" sz="3100" dirty="0">
                <a:effectLst>
                  <a:outerShdw blurRad="50800" dist="38100" dir="2700000" algn="tl" rotWithShape="0">
                    <a:prstClr val="black">
                      <a:alpha val="40000"/>
                    </a:prstClr>
                  </a:outerShdw>
                  <a:reflection blurRad="6350" stA="55000" endA="300" endPos="45500" dir="5400000" sy="-100000" algn="bl" rotWithShape="0"/>
                </a:effectLst>
              </a:rPr>
            </a:br>
            <a:r>
              <a:rPr lang="es-CR" sz="3100" dirty="0"/>
              <a:t/>
            </a:r>
            <a:br>
              <a:rPr lang="es-CR" sz="3100" dirty="0"/>
            </a:br>
            <a:r>
              <a:rPr lang="es-CR" dirty="0" smtClean="0"/>
              <a:t/>
            </a:r>
            <a:br>
              <a:rPr lang="es-CR" dirty="0" smtClean="0"/>
            </a:br>
            <a:endParaRPr lang="es-CR" dirty="0"/>
          </a:p>
        </p:txBody>
      </p:sp>
      <p:sp>
        <p:nvSpPr>
          <p:cNvPr id="4" name="3 CuadroTexto"/>
          <p:cNvSpPr txBox="1"/>
          <p:nvPr/>
        </p:nvSpPr>
        <p:spPr>
          <a:xfrm>
            <a:off x="0" y="5083405"/>
            <a:ext cx="9662460" cy="1938992"/>
          </a:xfrm>
          <a:prstGeom prst="rect">
            <a:avLst/>
          </a:prstGeom>
          <a:noFill/>
        </p:spPr>
        <p:txBody>
          <a:bodyPr wrap="square" rtlCol="0">
            <a:spAutoFit/>
            <a:scene3d>
              <a:camera prst="orthographicFront"/>
              <a:lightRig rig="threePt" dir="t"/>
            </a:scene3d>
            <a:sp3d extrusionH="57150">
              <a:bevelT w="38100" h="38100"/>
            </a:sp3d>
          </a:bodyPr>
          <a:lstStyle/>
          <a:p>
            <a:pPr algn="just"/>
            <a:r>
              <a:rPr lang="es-CR" sz="4000" b="1" spc="50" dirty="0" smtClean="0">
                <a:ln w="12700" cmpd="sng">
                  <a:solidFill>
                    <a:srgbClr val="FEA022">
                      <a:satMod val="120000"/>
                      <a:shade val="80000"/>
                    </a:srgbClr>
                  </a:solidFill>
                  <a:prstDash val="solid"/>
                </a:ln>
                <a:solidFill>
                  <a:srgbClr val="FEA022">
                    <a:tint val="1000"/>
                  </a:srgbClr>
                </a:solidFill>
                <a:effectLst>
                  <a:glow rad="53100">
                    <a:srgbClr val="FEA022">
                      <a:satMod val="180000"/>
                      <a:alpha val="30000"/>
                    </a:srgbClr>
                  </a:glow>
                  <a:outerShdw blurRad="50800" dist="38100" dir="2700000" algn="tl" rotWithShape="0">
                    <a:prstClr val="black">
                      <a:alpha val="40000"/>
                    </a:prstClr>
                  </a:outerShdw>
                  <a:reflection blurRad="6350" stA="50000" endA="300" endPos="50000" dist="60007" dir="5400000" sy="-100000" algn="bl" rotWithShape="0"/>
                </a:effectLst>
              </a:rPr>
              <a:t>Dr. Luis Diego Arguedas Cordero.            </a:t>
            </a:r>
          </a:p>
          <a:p>
            <a:pPr algn="just"/>
            <a:r>
              <a:rPr lang="es-CR" sz="4000" b="1" spc="50" dirty="0" smtClean="0">
                <a:ln w="12700" cmpd="sng">
                  <a:solidFill>
                    <a:srgbClr val="FEA022">
                      <a:satMod val="120000"/>
                      <a:shade val="80000"/>
                    </a:srgbClr>
                  </a:solidFill>
                  <a:prstDash val="solid"/>
                </a:ln>
                <a:solidFill>
                  <a:srgbClr val="FEA022">
                    <a:tint val="1000"/>
                  </a:srgbClr>
                </a:solidFill>
                <a:effectLst>
                  <a:glow rad="53100">
                    <a:srgbClr val="FEA022">
                      <a:satMod val="180000"/>
                      <a:alpha val="30000"/>
                    </a:srgbClr>
                  </a:glow>
                  <a:outerShdw blurRad="50800" dist="38100" dir="2700000" algn="tl" rotWithShape="0">
                    <a:prstClr val="black">
                      <a:alpha val="40000"/>
                    </a:prstClr>
                  </a:outerShdw>
                  <a:reflection blurRad="6350" stA="50000" endA="300" endPos="50000" dist="60007" dir="5400000" sy="-100000" algn="bl" rotWithShape="0"/>
                </a:effectLst>
              </a:rPr>
              <a:t>L.R.F. 2015</a:t>
            </a:r>
          </a:p>
          <a:p>
            <a:pPr algn="just"/>
            <a:endParaRPr lang="es-CR" sz="4000" b="1" spc="50" dirty="0">
              <a:ln w="12700" cmpd="sng">
                <a:solidFill>
                  <a:srgbClr val="FEA022">
                    <a:satMod val="120000"/>
                    <a:shade val="80000"/>
                  </a:srgbClr>
                </a:solidFill>
                <a:prstDash val="solid"/>
              </a:ln>
              <a:solidFill>
                <a:srgbClr val="FEA022">
                  <a:tint val="1000"/>
                </a:srgbClr>
              </a:solidFill>
              <a:effectLst>
                <a:glow rad="53100">
                  <a:srgbClr val="FEA022">
                    <a:satMod val="180000"/>
                    <a:alpha val="30000"/>
                  </a:srgbClr>
                </a:glow>
                <a:outerShdw blurRad="50800" dist="38100" dir="2700000" algn="tl" rotWithShape="0">
                  <a:prstClr val="black">
                    <a:alpha val="40000"/>
                  </a:prstClr>
                </a:outerShdw>
                <a:reflection blurRad="6350" stA="50000" endA="300" endPos="50000" dist="60007" dir="5400000" sy="-100000" algn="bl" rotWithShape="0"/>
              </a:effectLst>
            </a:endParaRPr>
          </a:p>
        </p:txBody>
      </p:sp>
    </p:spTree>
    <p:extLst>
      <p:ext uri="{BB962C8B-B14F-4D97-AF65-F5344CB8AC3E}">
        <p14:creationId xmlns:p14="http://schemas.microsoft.com/office/powerpoint/2010/main" val="231405050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37" y="553792"/>
            <a:ext cx="10315977" cy="5731098"/>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766" y="4116161"/>
            <a:ext cx="2232248" cy="2168729"/>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4307393" y="553792"/>
            <a:ext cx="3960440" cy="1440160"/>
          </a:xfrm>
        </p:spPr>
        <p:txBody>
          <a:bodyPr>
            <a:normAutofit/>
            <a:scene3d>
              <a:camera prst="orthographicFront"/>
              <a:lightRig rig="threePt" dir="t"/>
            </a:scene3d>
            <a:sp3d extrusionH="57150">
              <a:bevelT w="38100" h="38100"/>
            </a:sp3d>
          </a:bodyPr>
          <a:lstStyle/>
          <a:p>
            <a:r>
              <a:rPr lang="es-CR"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50800" dist="38100" dir="2700000" algn="tl" rotWithShape="0">
                    <a:prstClr val="black">
                      <a:alpha val="40000"/>
                    </a:prstClr>
                  </a:outerShdw>
                  <a:reflection blurRad="6350" stA="55000" endA="300" endPos="45500" dir="5400000" sy="-100000" algn="bl" rotWithShape="0"/>
                </a:effectLst>
              </a:rPr>
              <a:t>Continente Antártida</a:t>
            </a:r>
            <a:endParaRPr lang="es-CR"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953037" y="1844824"/>
            <a:ext cx="5575011" cy="4440066"/>
          </a:xfrm>
        </p:spPr>
        <p:txBody>
          <a:bodyPr>
            <a:noAutofit/>
          </a:bodyPr>
          <a:lstStyle/>
          <a:p>
            <a:r>
              <a:rPr lang="es-CR" sz="2800" dirty="0">
                <a:ln w="18415" cmpd="sng">
                  <a:solidFill>
                    <a:schemeClr val="tx1"/>
                  </a:solidFill>
                  <a:prstDash val="solid"/>
                </a:ln>
                <a:effectLst>
                  <a:outerShdw blurRad="63500" dir="3600000" algn="tl" rotWithShape="0">
                    <a:schemeClr val="bg1">
                      <a:alpha val="70000"/>
                    </a:schemeClr>
                  </a:outerShdw>
                </a:effectLst>
                <a:latin typeface="Footlight MT Light" pitchFamily="18" charset="0"/>
              </a:rPr>
              <a:t>Se ubica en el Círculo Polar Antártico, alrededor del Polo Sur.</a:t>
            </a:r>
          </a:p>
          <a:p>
            <a:r>
              <a:rPr lang="es-CR" sz="2800" dirty="0">
                <a:ln w="18415" cmpd="sng">
                  <a:solidFill>
                    <a:schemeClr val="tx1"/>
                  </a:solidFill>
                  <a:prstDash val="solid"/>
                </a:ln>
                <a:effectLst>
                  <a:outerShdw blurRad="63500" dir="3600000" algn="tl" rotWithShape="0">
                    <a:schemeClr val="bg1">
                      <a:alpha val="70000"/>
                    </a:schemeClr>
                  </a:outerShdw>
                </a:effectLst>
                <a:latin typeface="Footlight MT Light" pitchFamily="18" charset="0"/>
              </a:rPr>
              <a:t>Posee las temperaturas más bajas del planeta.</a:t>
            </a:r>
          </a:p>
          <a:p>
            <a:r>
              <a:rPr lang="es-CR" sz="2800" dirty="0">
                <a:ln w="18415" cmpd="sng">
                  <a:solidFill>
                    <a:schemeClr val="tx1"/>
                  </a:solidFill>
                  <a:prstDash val="solid"/>
                </a:ln>
                <a:effectLst>
                  <a:outerShdw blurRad="63500" dir="3600000" algn="tl" rotWithShape="0">
                    <a:schemeClr val="bg1">
                      <a:alpha val="70000"/>
                    </a:schemeClr>
                  </a:outerShdw>
                </a:effectLst>
                <a:latin typeface="Footlight MT Light" pitchFamily="18" charset="0"/>
              </a:rPr>
              <a:t>Es llamado el «Continente del Hielo y las Investigaciones».</a:t>
            </a:r>
          </a:p>
          <a:p>
            <a:r>
              <a:rPr lang="es-CR" sz="2800" dirty="0">
                <a:ln w="18415" cmpd="sng">
                  <a:solidFill>
                    <a:schemeClr val="tx1"/>
                  </a:solidFill>
                  <a:prstDash val="solid"/>
                </a:ln>
                <a:effectLst>
                  <a:outerShdw blurRad="63500" dir="3600000" algn="tl" rotWithShape="0">
                    <a:schemeClr val="bg1">
                      <a:alpha val="70000"/>
                    </a:schemeClr>
                  </a:outerShdw>
                </a:effectLst>
                <a:latin typeface="Footlight MT Light" pitchFamily="18" charset="0"/>
              </a:rPr>
              <a:t>Formó parte de Gondwana.</a:t>
            </a:r>
          </a:p>
          <a:p>
            <a:r>
              <a:rPr lang="es-CR" sz="2800" dirty="0">
                <a:ln w="18415" cmpd="sng">
                  <a:solidFill>
                    <a:schemeClr val="tx1"/>
                  </a:solidFill>
                  <a:prstDash val="solid"/>
                </a:ln>
                <a:effectLst>
                  <a:outerShdw blurRad="63500" dir="3600000" algn="tl" rotWithShape="0">
                    <a:schemeClr val="bg1">
                      <a:alpha val="70000"/>
                    </a:schemeClr>
                  </a:outerShdw>
                </a:effectLst>
                <a:latin typeface="Footlight MT Light" pitchFamily="18" charset="0"/>
              </a:rPr>
              <a:t>Sísmicamente es el Continente más estable.</a:t>
            </a:r>
            <a:endParaRPr lang="es-CR" sz="2800" dirty="0">
              <a:ln w="18415" cmpd="sng">
                <a:solidFill>
                  <a:schemeClr val="tx1"/>
                </a:solidFill>
                <a:prstDash val="solid"/>
              </a:ln>
              <a:effectLst>
                <a:outerShdw blurRad="63500" dir="3600000" algn="tl" rotWithShape="0">
                  <a:schemeClr val="bg1">
                    <a:alpha val="70000"/>
                  </a:schemeClr>
                </a:outerShdw>
              </a:effectLst>
              <a:latin typeface="Footlight MT Light" pitchFamily="18" charset="0"/>
            </a:endParaRP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2750" y="553792"/>
            <a:ext cx="2376264" cy="1861900"/>
          </a:xfrm>
          <a:prstGeom prst="rect">
            <a:avLst/>
          </a:prstGeom>
          <a:ln>
            <a:noFill/>
          </a:ln>
          <a:effectLst>
            <a:softEdge rad="112500"/>
          </a:effectLst>
        </p:spPr>
      </p:pic>
    </p:spTree>
    <p:extLst>
      <p:ext uri="{BB962C8B-B14F-4D97-AF65-F5344CB8AC3E}">
        <p14:creationId xmlns:p14="http://schemas.microsoft.com/office/powerpoint/2010/main" val="41441403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915" y="592428"/>
            <a:ext cx="10277341" cy="571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2619024" y="260648"/>
            <a:ext cx="6965245" cy="936104"/>
          </a:xfrm>
        </p:spPr>
        <p:txBody>
          <a:bodyPr>
            <a:normAutofit/>
            <a:scene3d>
              <a:camera prst="orthographicFront"/>
              <a:lightRig rig="threePt" dir="t"/>
            </a:scene3d>
            <a:sp3d extrusionH="57150">
              <a:bevelT w="38100" h="38100"/>
            </a:sp3d>
          </a:bodyPr>
          <a:lstStyle/>
          <a:p>
            <a:r>
              <a:rPr lang="es-CR"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rPr>
              <a:t>Océanos</a:t>
            </a:r>
          </a:p>
        </p:txBody>
      </p:sp>
      <p:sp>
        <p:nvSpPr>
          <p:cNvPr id="3" name="2 Marcador de contenido"/>
          <p:cNvSpPr>
            <a:spLocks noGrp="1"/>
          </p:cNvSpPr>
          <p:nvPr>
            <p:ph idx="1"/>
          </p:nvPr>
        </p:nvSpPr>
        <p:spPr>
          <a:xfrm>
            <a:off x="1703512" y="980728"/>
            <a:ext cx="8784976" cy="5760640"/>
          </a:xfrm>
        </p:spPr>
        <p:txBody>
          <a:bodyPr>
            <a:normAutofit fontScale="92500" lnSpcReduction="10000"/>
          </a:bodyPr>
          <a:lstStyle/>
          <a:p>
            <a:pPr marL="0" indent="0">
              <a:buNone/>
            </a:pPr>
            <a:r>
              <a:rPr lang="es-CR" sz="3500" b="1" dirty="0">
                <a:ln w="12700">
                  <a:solidFill>
                    <a:sysClr val="windowText" lastClr="000000"/>
                  </a:solidFill>
                  <a:prstDash val="solid"/>
                </a:ln>
                <a:effectLst>
                  <a:outerShdw blurRad="50800" dist="38100" dir="2700000" algn="tl" rotWithShape="0">
                    <a:prstClr val="black">
                      <a:alpha val="40000"/>
                    </a:prstClr>
                  </a:outerShdw>
                  <a:reflection blurRad="6350" stA="55000" endA="300" endPos="45500" dir="5400000" sy="-100000" algn="bl" rotWithShape="0"/>
                </a:effectLst>
                <a:latin typeface="Tempus Sans ITC" pitchFamily="82" charset="0"/>
              </a:rPr>
              <a:t>Océano Pacífico</a:t>
            </a:r>
          </a:p>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empus Sans ITC" pitchFamily="82" charset="0"/>
              </a:rPr>
              <a:t>Es el de mayor extensión y profundidad. Abarca más de un tercio de la superficie terrestre.</a:t>
            </a:r>
          </a:p>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empus Sans ITC" pitchFamily="82" charset="0"/>
              </a:rPr>
              <a:t>Limita al Este con el Continente Americano, al Norte con el Estrecho de Bering, al Oeste con Asia y Australia, y al Sur con la Antártida.</a:t>
            </a:r>
          </a:p>
          <a:p>
            <a:pPr marL="0" indent="0">
              <a:buNone/>
            </a:pPr>
            <a:r>
              <a:rPr lang="es-CR" sz="3500" b="1" dirty="0">
                <a:ln w="12700">
                  <a:solidFill>
                    <a:sysClr val="windowText" lastClr="000000"/>
                  </a:solidFill>
                  <a:prstDash val="solid"/>
                </a:ln>
                <a:solidFill>
                  <a:sysClr val="windowText" lastClr="000000"/>
                </a:solidFill>
                <a:effectLst>
                  <a:outerShdw blurRad="50800" dist="38100" dir="2700000" algn="tl" rotWithShape="0">
                    <a:prstClr val="black">
                      <a:alpha val="40000"/>
                    </a:prstClr>
                  </a:outerShdw>
                  <a:reflection blurRad="6350" stA="55000" endA="300" endPos="45500" dir="5400000" sy="-100000" algn="bl" rotWithShape="0"/>
                </a:effectLst>
                <a:latin typeface="Tempus Sans ITC" pitchFamily="82" charset="0"/>
              </a:rPr>
              <a:t>Océano Atlántico</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empus Sans ITC" pitchFamily="82" charset="0"/>
              </a:rPr>
              <a:t>Es el segundo en extensión y el de mayor actividad marítima.</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empus Sans ITC" pitchFamily="82" charset="0"/>
              </a:rPr>
              <a:t>Se extiende de Norte a Sur desde el Océano Glacial Ártico, al Norte hasta la Antártida, al Sur hasta la Costa Oriental de América del Norte y América del Sur y las costas occidentales de Europa y África.</a:t>
            </a:r>
          </a:p>
          <a:p>
            <a:pPr marL="0" indent="0">
              <a:buNone/>
            </a:pPr>
            <a:r>
              <a:rPr lang="es-CR" sz="3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Océano índico</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empus Sans ITC" pitchFamily="82" charset="0"/>
              </a:rPr>
              <a:t>Es el más pequeño de los tres grandes océanos de la Tierra.</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Tempus Sans ITC" pitchFamily="82" charset="0"/>
              </a:rPr>
              <a:t>Limita al Oeste con África, al Norte con Asia, al Este con Australia y las islas Australianas y al Sur con la Antártida.</a:t>
            </a:r>
          </a:p>
          <a:p>
            <a:endParaRPr lang="es-CR" dirty="0" smtClean="0"/>
          </a:p>
          <a:p>
            <a:endParaRPr lang="es-CR" dirty="0"/>
          </a:p>
        </p:txBody>
      </p:sp>
    </p:spTree>
    <p:extLst>
      <p:ext uri="{BB962C8B-B14F-4D97-AF65-F5344CB8AC3E}">
        <p14:creationId xmlns:p14="http://schemas.microsoft.com/office/powerpoint/2010/main" val="8253926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8GmtZMBDM4s/UGr6vQJwG_I/AAAAAAAAOHs/gPMaTr90TFA/s1600/m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915" y="566670"/>
            <a:ext cx="10277341" cy="604019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9036405" y="1188787"/>
            <a:ext cx="2000790" cy="720080"/>
          </a:xfrm>
        </p:spPr>
        <p:txBody>
          <a:bodyPr>
            <a:noAutofit/>
            <a:scene3d>
              <a:camera prst="orthographicFront"/>
              <a:lightRig rig="threePt" dir="t"/>
            </a:scene3d>
            <a:sp3d extrusionH="57150">
              <a:bevelT w="38100" h="38100"/>
            </a:sp3d>
          </a:bodyPr>
          <a:lstStyle/>
          <a:p>
            <a:pPr algn="l"/>
            <a:r>
              <a:rPr lang="es-CR" sz="4800"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rPr>
              <a:t>Mares</a:t>
            </a:r>
            <a:endParaRPr lang="es-CR" sz="4800"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965915" y="566670"/>
            <a:ext cx="10277341" cy="6040192"/>
          </a:xfrm>
        </p:spPr>
        <p:txBody>
          <a:bodyPr>
            <a:normAutofit fontScale="70000" lnSpcReduction="20000"/>
          </a:bodyPr>
          <a:lstStyle/>
          <a:p>
            <a:pPr marL="0" indent="0" algn="ctr">
              <a:buNone/>
            </a:pPr>
            <a:r>
              <a:rPr lang="es-CR" sz="3100" dirty="0">
                <a:ln w="10160">
                  <a:solidFill>
                    <a:schemeClr val="accent1"/>
                  </a:solidFill>
                  <a:prstDash val="solid"/>
                </a:ln>
                <a:solidFill>
                  <a:srgbClr val="FFFFFF"/>
                </a:solidFill>
                <a:effectLst>
                  <a:outerShdw blurRad="38100" dist="32000" dir="5400000" algn="tl">
                    <a:srgbClr val="000000">
                      <a:alpha val="30000"/>
                    </a:srgbClr>
                  </a:outerShdw>
                </a:effectLst>
                <a:latin typeface="Tempus Sans ITC" pitchFamily="82" charset="0"/>
              </a:rPr>
              <a:t>MAR DEL NORTE</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Forma parte del brazo del Océano Atlántico, entre la Costa de Gran Bretaña y el continente europeo.</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Alcanza su mayor profundidad en la costa de Noruega.</a:t>
            </a:r>
          </a:p>
          <a:p>
            <a:pPr marL="0" indent="0" algn="ctr">
              <a:buNone/>
            </a:pPr>
            <a:r>
              <a:rPr lang="es-CR" sz="3100" dirty="0">
                <a:ln w="10160">
                  <a:solidFill>
                    <a:schemeClr val="accent1"/>
                  </a:solidFill>
                  <a:prstDash val="solid"/>
                </a:ln>
                <a:solidFill>
                  <a:srgbClr val="FFFFFF"/>
                </a:solidFill>
                <a:effectLst>
                  <a:outerShdw blurRad="38100" dist="32000" dir="5400000" algn="tl">
                    <a:srgbClr val="000000">
                      <a:alpha val="30000"/>
                    </a:srgbClr>
                  </a:outerShdw>
                </a:effectLst>
                <a:latin typeface="Tempus Sans ITC" pitchFamily="82" charset="0"/>
              </a:rPr>
              <a:t>MAR CARIBE</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Conocido también como Mar de las Antillas.</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Parcialmente cerrado al Norte y al Este por las Antillas, al Sur por Suramérica y Panamá y al Oeste por América Central.</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Su nombre deriva del pueblo Caribe que habitaba la zona a la llegada de los españoles.</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En él se ubica el Paso de los Vientos, desde Cuba y Haití, considerado una importante ruta de navegación entre Estados Unidos y Panamá.</a:t>
            </a:r>
          </a:p>
          <a:p>
            <a:pPr marL="0" indent="0" algn="ctr">
              <a:buNone/>
            </a:pPr>
            <a:r>
              <a:rPr lang="es-CR" sz="3100" dirty="0">
                <a:ln w="10160">
                  <a:solidFill>
                    <a:schemeClr val="accent1"/>
                  </a:solidFill>
                  <a:prstDash val="solid"/>
                </a:ln>
                <a:solidFill>
                  <a:srgbClr val="FFFFFF"/>
                </a:solidFill>
                <a:effectLst>
                  <a:outerShdw blurRad="38100" dist="32000" dir="5400000" algn="tl">
                    <a:srgbClr val="000000">
                      <a:alpha val="30000"/>
                    </a:srgbClr>
                  </a:outerShdw>
                </a:effectLst>
                <a:latin typeface="Tempus Sans ITC" pitchFamily="82" charset="0"/>
              </a:rPr>
              <a:t>MAR MEDITERRÁNEO</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Es el Mar interior de Europa, Asia y áfrica.</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Conocido por los romanos como Mare Nostrum («Mar Nuestro»).</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Es casi un mar cerrado.</a:t>
            </a:r>
          </a:p>
          <a:p>
            <a:r>
              <a:rPr lang="es-CR"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empus Sans ITC" pitchFamily="82" charset="0"/>
              </a:rPr>
              <a:t>Tiene gran importancia política como salida marítima de la antigua Unión de Repúblicas Socialistas; y para el acceso de Europa y América al petróleo de Libia, Argelia y del Golfo Pérsico.</a:t>
            </a:r>
          </a:p>
          <a:p>
            <a:pPr marL="0" indent="0">
              <a:buNone/>
            </a:pPr>
            <a:endParaRPr lang="es-CR" dirty="0" smtClean="0"/>
          </a:p>
          <a:p>
            <a:endParaRPr lang="es-CR" dirty="0"/>
          </a:p>
        </p:txBody>
      </p:sp>
    </p:spTree>
    <p:extLst>
      <p:ext uri="{BB962C8B-B14F-4D97-AF65-F5344CB8AC3E}">
        <p14:creationId xmlns:p14="http://schemas.microsoft.com/office/powerpoint/2010/main" val="747856473"/>
      </p:ext>
    </p:extLst>
  </p:cSld>
  <p:clrMapOvr>
    <a:masterClrMapping/>
  </p:clrMapOvr>
  <mc:AlternateContent xmlns:mc="http://schemas.openxmlformats.org/markup-compatibility/2006">
    <mc:Choice xmlns:p14="http://schemas.microsoft.com/office/powerpoint/2010/main" Requires="p14">
      <p:transition spd="slow" p14:dur="1500">
        <p14:ripple dir="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2" name="1 Título"/>
          <p:cNvSpPr>
            <a:spLocks noGrp="1"/>
          </p:cNvSpPr>
          <p:nvPr>
            <p:ph type="title"/>
          </p:nvPr>
        </p:nvSpPr>
        <p:spPr>
          <a:xfrm>
            <a:off x="2495601" y="404664"/>
            <a:ext cx="6965245" cy="3024336"/>
          </a:xfrm>
        </p:spPr>
        <p:txBody>
          <a:bodyPr>
            <a:normAutofit/>
            <a:scene3d>
              <a:camera prst="orthographicFront"/>
              <a:lightRig rig="threePt" dir="t"/>
            </a:scene3d>
            <a:sp3d extrusionH="57150">
              <a:bevelT w="38100" h="38100"/>
            </a:sp3d>
          </a:bodyPr>
          <a:lstStyle/>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rPr>
              <a:t>Modos de Vida en Zonas Altas, Valles, Llanuras y Desiertos</a:t>
            </a:r>
            <a:endParaRPr lang="es-CR" dirty="0">
              <a:ln w="18415" cmpd="sng">
                <a:solidFill>
                  <a:srgbClr val="FFFFFF"/>
                </a:solidFill>
                <a:prstDash val="solid"/>
              </a:ln>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16711635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39617" y="1268760"/>
            <a:ext cx="6965245" cy="4392488"/>
          </a:xfrm>
        </p:spPr>
        <p:txBody>
          <a:bodyPr>
            <a:normAutofit/>
            <a:scene3d>
              <a:camera prst="orthographicFront"/>
              <a:lightRig rig="threePt" dir="t"/>
            </a:scene3d>
            <a:sp3d extrusionH="57150">
              <a:bevelT w="38100" h="38100"/>
            </a:sp3d>
          </a:bodyPr>
          <a:lstStyle/>
          <a:p>
            <a:r>
              <a:rPr lang="es-CR"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Zonas Altas de </a:t>
            </a:r>
            <a:br>
              <a:rPr lang="es-CR"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br>
            <a:r>
              <a:rPr lang="es-CR"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Europa</a:t>
            </a:r>
            <a:endParaRPr lang="es-CR"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138111364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6672064" y="764704"/>
            <a:ext cx="3977732" cy="1008112"/>
          </a:xfrm>
        </p:spPr>
        <p:txBody>
          <a:bodyPr>
            <a:normAutofit fontScale="90000"/>
            <a:scene3d>
              <a:camera prst="orthographicFront"/>
              <a:lightRig rig="threePt" dir="t"/>
            </a:scene3d>
            <a:sp3d extrusionH="57150">
              <a:bevelT w="38100" h="38100"/>
            </a:sp3d>
          </a:bodyPr>
          <a:lstStyle/>
          <a:p>
            <a:r>
              <a:rPr lang="es-CR"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Cordillera de los Alpes</a:t>
            </a:r>
            <a:r>
              <a:rPr lang="es-CR"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s-CR"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s-CR" dirty="0">
              <a:ln w="18415" cmpd="sng">
                <a:solidFill>
                  <a:srgbClr val="FFFFFF"/>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 name="3 CuadroTexto"/>
          <p:cNvSpPr txBox="1"/>
          <p:nvPr/>
        </p:nvSpPr>
        <p:spPr>
          <a:xfrm>
            <a:off x="0" y="404665"/>
            <a:ext cx="6672064" cy="5001369"/>
          </a:xfrm>
          <a:prstGeom prst="rect">
            <a:avLst/>
          </a:prstGeom>
          <a:noFill/>
          <a:ln>
            <a:noFill/>
          </a:ln>
          <a:effectLst>
            <a:outerShdw blurRad="107950" dist="12700" dir="5400000" algn="ctr">
              <a:srgbClr val="000000"/>
            </a:outerShdw>
          </a:effectLst>
        </p:spPr>
        <p:txBody>
          <a:bodyPr wrap="square" rtlCol="0">
            <a:spAutoFit/>
          </a:bodyPr>
          <a:lstStyle/>
          <a:p>
            <a:pPr marL="285750" indent="-285750">
              <a:buFont typeface="Arial" pitchFamily="34" charset="0"/>
              <a:buChar char="•"/>
            </a:pPr>
            <a:r>
              <a:rPr lang="es-CR" sz="29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Se extiende desde el Sureste de Francia hasta Austria.</a:t>
            </a:r>
          </a:p>
          <a:p>
            <a:pPr marL="285750" indent="-285750">
              <a:buFont typeface="Arial" pitchFamily="34" charset="0"/>
              <a:buChar char="•"/>
            </a:pPr>
            <a:r>
              <a:rPr lang="es-CR" sz="29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Los inviernos son largos y fríos, así como veranos cortos y frescos.</a:t>
            </a:r>
          </a:p>
          <a:p>
            <a:pPr marL="285750" indent="-285750">
              <a:buFont typeface="Arial" pitchFamily="34" charset="0"/>
              <a:buChar char="•"/>
            </a:pPr>
            <a:r>
              <a:rPr lang="es-CR" sz="29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La vegetación dominante es tundra y conífera.</a:t>
            </a:r>
          </a:p>
          <a:p>
            <a:pPr marL="285750" indent="-285750">
              <a:buFont typeface="Arial" pitchFamily="34" charset="0"/>
              <a:buChar char="•"/>
            </a:pPr>
            <a:r>
              <a:rPr lang="es-CR" sz="29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Cultivan cereales, tubérculos y frutas.</a:t>
            </a:r>
          </a:p>
          <a:p>
            <a:pPr marL="285750" indent="-285750">
              <a:buFont typeface="Arial" pitchFamily="34" charset="0"/>
              <a:buChar char="•"/>
            </a:pPr>
            <a:r>
              <a:rPr lang="es-CR" sz="29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Producen energía eléctrica.</a:t>
            </a:r>
          </a:p>
          <a:p>
            <a:pPr marL="285750" indent="-285750">
              <a:buFont typeface="Arial" pitchFamily="34" charset="0"/>
              <a:buChar char="•"/>
            </a:pPr>
            <a:r>
              <a:rPr lang="es-CR" sz="29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Practican deportes de nieve, alpinismo y caminatas.</a:t>
            </a:r>
          </a:p>
          <a:p>
            <a:pPr marL="285750" indent="-285750">
              <a:buFont typeface="Arial" pitchFamily="34" charset="0"/>
              <a:buChar char="•"/>
            </a:pPr>
            <a:r>
              <a:rPr lang="es-CR" sz="29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Se explota la madera, caucho y corteza.</a:t>
            </a:r>
          </a:p>
        </p:txBody>
      </p:sp>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693" y="1955627"/>
            <a:ext cx="2280263" cy="217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331820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12192000" cy="1143000"/>
          </a:xfrm>
        </p:spPr>
        <p:txBody>
          <a:bodyPr/>
          <a:lstStyle/>
          <a:p>
            <a:pPr algn="ctr" eaLnBrk="1" hangingPunct="1"/>
            <a:r>
              <a:rPr lang="es-MX" altLang="es-CR" dirty="0" smtClean="0">
                <a:latin typeface="Tahoma" panose="020B0604030504040204" pitchFamily="34" charset="0"/>
              </a:rPr>
              <a:t>Los Alpes: aprovechamiento</a:t>
            </a:r>
            <a:endParaRPr lang="es-ES" altLang="es-CR" dirty="0" smtClean="0">
              <a:latin typeface="Tahoma" panose="020B0604030504040204" pitchFamily="34" charset="0"/>
            </a:endParaRPr>
          </a:p>
        </p:txBody>
      </p:sp>
      <p:pic>
        <p:nvPicPr>
          <p:cNvPr id="14339" name="Picture 3"/>
          <p:cNvPicPr>
            <a:picLocks noChangeAspect="1" noChangeArrowheads="1"/>
          </p:cNvPicPr>
          <p:nvPr>
            <p:ph type="clipArt" sz="half" idx="1"/>
          </p:nvPr>
        </p:nvPicPr>
        <p:blipFill>
          <a:blip r:embed="rId2">
            <a:extLst>
              <a:ext uri="{28A0092B-C50C-407E-A947-70E740481C1C}">
                <a14:useLocalDpi xmlns:a14="http://schemas.microsoft.com/office/drawing/2010/main" val="0"/>
              </a:ext>
            </a:extLst>
          </a:blip>
          <a:srcRect b="4446"/>
          <a:stretch>
            <a:fillRect/>
          </a:stretch>
        </p:blipFill>
        <p:spPr>
          <a:xfrm>
            <a:off x="0" y="847122"/>
            <a:ext cx="4803820" cy="2716815"/>
          </a:xfrm>
        </p:spPr>
      </p:pic>
      <p:sp>
        <p:nvSpPr>
          <p:cNvPr id="14340" name="Rectangle 4"/>
          <p:cNvSpPr>
            <a:spLocks noGrp="1" noChangeArrowheads="1"/>
          </p:cNvSpPr>
          <p:nvPr>
            <p:ph type="body" sz="half" idx="2"/>
          </p:nvPr>
        </p:nvSpPr>
        <p:spPr>
          <a:xfrm>
            <a:off x="5126538" y="847121"/>
            <a:ext cx="7065462" cy="2716815"/>
          </a:xfrm>
        </p:spPr>
        <p:txBody>
          <a:bodyPr/>
          <a:lstStyle/>
          <a:p>
            <a:pPr eaLnBrk="1" hangingPunct="1">
              <a:lnSpc>
                <a:spcPct val="90000"/>
              </a:lnSpc>
            </a:pPr>
            <a:r>
              <a:rPr lang="es-MX" altLang="es-CR" sz="2800" dirty="0"/>
              <a:t>Se da la ganadería de leche.</a:t>
            </a:r>
          </a:p>
          <a:p>
            <a:pPr eaLnBrk="1" hangingPunct="1">
              <a:lnSpc>
                <a:spcPct val="90000"/>
              </a:lnSpc>
            </a:pPr>
            <a:r>
              <a:rPr lang="es-MX" altLang="es-CR" sz="2800" dirty="0"/>
              <a:t>Posee minerales como hierro y carbón.</a:t>
            </a:r>
          </a:p>
          <a:p>
            <a:pPr eaLnBrk="1" hangingPunct="1">
              <a:lnSpc>
                <a:spcPct val="90000"/>
              </a:lnSpc>
            </a:pPr>
            <a:r>
              <a:rPr lang="es-MX" altLang="es-CR" sz="2800" dirty="0"/>
              <a:t>Se produce energía hidroeléctrica.</a:t>
            </a:r>
          </a:p>
          <a:p>
            <a:pPr eaLnBrk="1" hangingPunct="1">
              <a:lnSpc>
                <a:spcPct val="90000"/>
              </a:lnSpc>
            </a:pPr>
            <a:r>
              <a:rPr lang="es-MX" altLang="es-CR" sz="2800" dirty="0"/>
              <a:t>Se practican deportes en la nieve: turismo.</a:t>
            </a:r>
            <a:endParaRPr lang="es-ES" altLang="es-CR" sz="2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7941"/>
          <a:stretch>
            <a:fillRect/>
          </a:stretch>
        </p:blipFill>
        <p:spPr bwMode="auto">
          <a:xfrm>
            <a:off x="0" y="3563937"/>
            <a:ext cx="12192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19024" y="817582"/>
            <a:ext cx="6965245" cy="5131698"/>
          </a:xfrm>
        </p:spPr>
        <p:txBody>
          <a:bodyPr>
            <a:normAutofit/>
            <a:scene3d>
              <a:camera prst="orthographicFront"/>
              <a:lightRig rig="threePt" dir="t"/>
            </a:scene3d>
            <a:sp3d extrusionH="57150">
              <a:bevelT w="38100" h="38100"/>
            </a:sp3d>
          </a:bodyPr>
          <a:lstStyle/>
          <a:p>
            <a:r>
              <a:rPr lang="es-CR" sz="7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50800" dist="38100" dir="2700000" algn="tl" rotWithShape="0">
                    <a:prstClr val="black">
                      <a:alpha val="40000"/>
                    </a:prstClr>
                  </a:outerShdw>
                  <a:reflection blurRad="6350" stA="55000" endA="300" endPos="45500" dir="5400000" sy="-100000" algn="bl" rotWithShape="0"/>
                </a:effectLst>
              </a:rPr>
              <a:t>Zonas Altas de</a:t>
            </a:r>
            <a:br>
              <a:rPr lang="es-CR" sz="7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50800" dist="38100" dir="2700000" algn="tl" rotWithShape="0">
                    <a:prstClr val="black">
                      <a:alpha val="40000"/>
                    </a:prstClr>
                  </a:outerShdw>
                  <a:reflection blurRad="6350" stA="55000" endA="300" endPos="45500" dir="5400000" sy="-100000" algn="bl" rotWithShape="0"/>
                </a:effectLst>
              </a:rPr>
            </a:br>
            <a:r>
              <a:rPr lang="es-CR" sz="7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50800" dist="38100" dir="2700000" algn="tl" rotWithShape="0">
                    <a:prstClr val="black">
                      <a:alpha val="40000"/>
                    </a:prstClr>
                  </a:outerShdw>
                  <a:reflection blurRad="6350" stA="55000" endA="300" endPos="45500" dir="5400000" sy="-100000" algn="bl" rotWithShape="0"/>
                </a:effectLst>
              </a:rPr>
              <a:t>África</a:t>
            </a:r>
            <a:endParaRPr lang="es-CR" sz="7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255298444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7489842" y="548680"/>
            <a:ext cx="3056220" cy="1080120"/>
          </a:xfrm>
        </p:spPr>
        <p:txBody>
          <a:bodyPr>
            <a:normAutofit fontScale="90000"/>
            <a:scene3d>
              <a:camera prst="orthographicFront"/>
              <a:lightRig rig="threePt" dir="t"/>
            </a:scene3d>
            <a:sp3d extrusionH="57150">
              <a:bevelT w="38100" h="38100"/>
            </a:sp3d>
          </a:bodyPr>
          <a:lstStyle/>
          <a:p>
            <a:r>
              <a:rPr lang="es-C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rPr>
              <a:t>Macizo Oriental Africano</a:t>
            </a:r>
          </a:p>
        </p:txBody>
      </p:sp>
      <p:sp>
        <p:nvSpPr>
          <p:cNvPr id="5" name="4 CuadroTexto"/>
          <p:cNvSpPr txBox="1"/>
          <p:nvPr/>
        </p:nvSpPr>
        <p:spPr>
          <a:xfrm>
            <a:off x="0" y="116633"/>
            <a:ext cx="7680176" cy="5262979"/>
          </a:xfrm>
          <a:prstGeom prst="rect">
            <a:avLst/>
          </a:prstGeom>
          <a:noFill/>
          <a:ln>
            <a:noFill/>
          </a:ln>
          <a:effectLst>
            <a:outerShdw blurRad="107950" dist="12700" dir="5400000" algn="ctr">
              <a:srgbClr val="000000"/>
            </a:outerShdw>
          </a:effectLst>
        </p:spPr>
        <p:txBody>
          <a:bodyPr wrap="square" rtlCol="0">
            <a:spAutoFit/>
          </a:bodyPr>
          <a:lstStyle/>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ootlight MT Light" pitchFamily="18" charset="0"/>
              </a:rPr>
              <a:t>Se extiende por Etiopía, Eritrea y el Norte de Somalia en el Noreste del continente.</a:t>
            </a:r>
          </a:p>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ootlight MT Light" pitchFamily="18" charset="0"/>
              </a:rPr>
              <a:t>Los habitantes se dedican a actividades básicas como: agricultura y ganadería, de donde obtienen cuero para exportación; cultivan café, maíz, yuca, té y algodón.</a:t>
            </a:r>
          </a:p>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ootlight MT Light" pitchFamily="18" charset="0"/>
              </a:rPr>
              <a:t>Extraen hierro, cobre, carbón, plomo y níquel, entre otros.</a:t>
            </a:r>
          </a:p>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ootlight MT Light" pitchFamily="18" charset="0"/>
              </a:rPr>
              <a:t>La agricultura no es suficiente para la subsistencia y mueren cientos de niños por desnutrición, además carecen de agua y deben desplazarse kilómetros para hallarla</a:t>
            </a: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680" y="3401616"/>
            <a:ext cx="2880320"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5054382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Macizo Oriental Africano</a:t>
            </a:r>
            <a:endParaRPr lang="es-ES" altLang="es-CR" smtClean="0">
              <a:latin typeface="Tahoma" panose="020B0604030504040204" pitchFamily="34" charset="0"/>
            </a:endParaRPr>
          </a:p>
        </p:txBody>
      </p:sp>
      <p:sp>
        <p:nvSpPr>
          <p:cNvPr id="18435" name="Rectangle 3"/>
          <p:cNvSpPr>
            <a:spLocks noGrp="1" noChangeArrowheads="1"/>
          </p:cNvSpPr>
          <p:nvPr>
            <p:ph type="body" sz="half" idx="1"/>
          </p:nvPr>
        </p:nvSpPr>
        <p:spPr>
          <a:xfrm>
            <a:off x="1828800" y="1905000"/>
            <a:ext cx="3962400" cy="4648200"/>
          </a:xfrm>
        </p:spPr>
        <p:txBody>
          <a:bodyPr/>
          <a:lstStyle/>
          <a:p>
            <a:pPr eaLnBrk="1" hangingPunct="1"/>
            <a:r>
              <a:rPr lang="es-MX" altLang="es-CR" sz="2800"/>
              <a:t>Cuenta con grandes mesetas y montañas elevadas.</a:t>
            </a:r>
          </a:p>
          <a:p>
            <a:pPr eaLnBrk="1" hangingPunct="1"/>
            <a:r>
              <a:rPr lang="es-MX" altLang="es-CR" sz="2800"/>
              <a:t>Posee lagos en forma alargada: Alberto, Rodolfo, Tanganica.</a:t>
            </a:r>
          </a:p>
          <a:p>
            <a:pPr eaLnBrk="1" hangingPunct="1"/>
            <a:r>
              <a:rPr lang="es-MX" altLang="es-CR" sz="2800"/>
              <a:t>Posee una variedad de fauna: leones, elefantes, cebras, etc.</a:t>
            </a:r>
            <a:endParaRPr lang="es-ES" altLang="es-CR" sz="2800"/>
          </a:p>
        </p:txBody>
      </p:sp>
      <p:pic>
        <p:nvPicPr>
          <p:cNvPr id="18436" name="Picture 4"/>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15000" y="1905000"/>
            <a:ext cx="4953000" cy="4357688"/>
          </a:xfrm>
        </p:spPr>
      </p:pic>
    </p:spTree>
    <p:extLst>
      <p:ext uri="{BB962C8B-B14F-4D97-AF65-F5344CB8AC3E}">
        <p14:creationId xmlns:p14="http://schemas.microsoft.com/office/powerpoint/2010/main" val="2940765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1 Título"/>
          <p:cNvSpPr>
            <a:spLocks noGrp="1"/>
          </p:cNvSpPr>
          <p:nvPr>
            <p:ph type="title"/>
          </p:nvPr>
        </p:nvSpPr>
        <p:spPr>
          <a:xfrm>
            <a:off x="2199550" y="202332"/>
            <a:ext cx="9855075" cy="1152128"/>
          </a:xfrm>
        </p:spPr>
        <p:txBody>
          <a:bodyPr>
            <a:normAutofit fontScale="90000"/>
          </a:bodyPr>
          <a:lstStyle/>
          <a:p>
            <a:r>
              <a:rPr lang="es-CR"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reflection blurRad="6350" stA="50000" endA="300" endPos="50000" dist="29997" dir="5400000" sy="-100000" algn="bl" rotWithShape="0"/>
                </a:effectLst>
              </a:rPr>
              <a:t>La Tierra: un sistema natural y cultural</a:t>
            </a:r>
            <a:r>
              <a:rPr lang="es-CR" dirty="0">
                <a:solidFill>
                  <a:schemeClr val="bg1"/>
                </a:solidFill>
                <a:effectLst>
                  <a:outerShdw blurRad="50800" dist="38100" dir="2700000" algn="tl" rotWithShape="0">
                    <a:prstClr val="black">
                      <a:alpha val="40000"/>
                    </a:prstClr>
                  </a:outerShdw>
                </a:effectLst>
              </a:rPr>
              <a:t/>
            </a:r>
            <a:br>
              <a:rPr lang="es-CR" dirty="0">
                <a:solidFill>
                  <a:schemeClr val="bg1"/>
                </a:solidFill>
                <a:effectLst>
                  <a:outerShdw blurRad="50800" dist="38100" dir="2700000" algn="tl" rotWithShape="0">
                    <a:prstClr val="black">
                      <a:alpha val="40000"/>
                    </a:prstClr>
                  </a:outerShdw>
                </a:effectLst>
              </a:rPr>
            </a:br>
            <a:endParaRPr lang="es-CR"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38100" dir="2700000" algn="tl" rotWithShape="0">
                  <a:prstClr val="black">
                    <a:alpha val="40000"/>
                  </a:prstClr>
                </a:outerShdw>
              </a:effectLst>
            </a:endParaRPr>
          </a:p>
        </p:txBody>
      </p:sp>
      <p:sp>
        <p:nvSpPr>
          <p:cNvPr id="3" name="2 Marcador de contenido"/>
          <p:cNvSpPr>
            <a:spLocks noGrp="1"/>
          </p:cNvSpPr>
          <p:nvPr>
            <p:ph idx="1"/>
          </p:nvPr>
        </p:nvSpPr>
        <p:spPr>
          <a:xfrm>
            <a:off x="6943373" y="1556792"/>
            <a:ext cx="5111252" cy="5259048"/>
          </a:xfrm>
        </p:spPr>
        <p:txBody>
          <a:bodyPr>
            <a:noAutofit/>
          </a:bodyPr>
          <a:lstStyle/>
          <a:p>
            <a:pPr marL="0" indent="0">
              <a:buNone/>
            </a:pPr>
            <a:endParaRPr lang="es-CR" sz="2700" dirty="0">
              <a:solidFill>
                <a:schemeClr val="bg1"/>
              </a:solidFill>
              <a:effectLst>
                <a:outerShdw blurRad="50800" dist="38100" dir="2700000" algn="tl" rotWithShape="0">
                  <a:prstClr val="black">
                    <a:alpha val="40000"/>
                  </a:prstClr>
                </a:outerShdw>
              </a:effectLst>
            </a:endParaRPr>
          </a:p>
          <a:p>
            <a:pPr marL="0" indent="0" algn="just">
              <a:buNone/>
            </a:pPr>
            <a:r>
              <a:rPr lang="es-CR" sz="3200" dirty="0">
                <a:solidFill>
                  <a:schemeClr val="bg1"/>
                </a:solidFill>
                <a:effectLst>
                  <a:outerShdw blurRad="50800" dist="38100" dir="2700000" algn="tl" rotWithShape="0">
                    <a:prstClr val="black">
                      <a:alpha val="40000"/>
                    </a:prstClr>
                  </a:outerShdw>
                </a:effectLst>
              </a:rPr>
              <a:t>              </a:t>
            </a:r>
            <a:r>
              <a:rPr lang="es-CR"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38100" dir="2700000" algn="tl" rotWithShape="0">
                    <a:prstClr val="black">
                      <a:alpha val="40000"/>
                    </a:prstClr>
                  </a:outerShdw>
                </a:effectLst>
              </a:rPr>
              <a:t>Sistema</a:t>
            </a:r>
          </a:p>
          <a:p>
            <a:pPr marL="0" indent="0" algn="just">
              <a:buNone/>
            </a:pPr>
            <a:r>
              <a:rPr lang="es-CR" sz="3000" b="1" dirty="0">
                <a:solidFill>
                  <a:schemeClr val="bg1"/>
                </a:solidFill>
                <a:effectLst>
                  <a:outerShdw blurRad="50800" dist="38100" dir="2700000" algn="tl" rotWithShape="0">
                    <a:prstClr val="black">
                      <a:alpha val="40000"/>
                    </a:prstClr>
                  </a:outerShdw>
                </a:effectLst>
                <a:latin typeface="Footlight MT Light" pitchFamily="18" charset="0"/>
              </a:rPr>
              <a:t>Elementos o fenómenos que establecen relaciones entre sí y originan una entidad o unidad. Estas relaciones se dan entre las sociedades y la naturaleza, en forma de cadenas o redes.</a:t>
            </a:r>
            <a:endParaRPr lang="es-CR" sz="3000" b="1" dirty="0">
              <a:solidFill>
                <a:schemeClr val="bg1"/>
              </a:solidFill>
              <a:effectLst>
                <a:outerShdw blurRad="50800" dist="38100" dir="2700000" algn="tl" rotWithShape="0">
                  <a:prstClr val="black">
                    <a:alpha val="40000"/>
                  </a:prstClr>
                </a:outerShdw>
              </a:effectLst>
              <a:latin typeface="Footlight MT Light" pitchFamily="18" charset="0"/>
            </a:endParaRPr>
          </a:p>
        </p:txBody>
      </p:sp>
    </p:spTree>
    <p:extLst>
      <p:ext uri="{BB962C8B-B14F-4D97-AF65-F5344CB8AC3E}">
        <p14:creationId xmlns:p14="http://schemas.microsoft.com/office/powerpoint/2010/main" val="149499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Macizo Africano: aprovechamiento</a:t>
            </a:r>
            <a:endParaRPr lang="es-ES" altLang="es-CR" smtClean="0">
              <a:latin typeface="Tahoma" panose="020B0604030504040204" pitchFamily="34" charset="0"/>
            </a:endParaRPr>
          </a:p>
        </p:txBody>
      </p:sp>
      <p:sp>
        <p:nvSpPr>
          <p:cNvPr id="19459" name="Rectangle 3"/>
          <p:cNvSpPr>
            <a:spLocks noGrp="1" noChangeArrowheads="1"/>
          </p:cNvSpPr>
          <p:nvPr>
            <p:ph type="body" idx="1"/>
          </p:nvPr>
        </p:nvSpPr>
        <p:spPr/>
        <p:txBody>
          <a:bodyPr/>
          <a:lstStyle/>
          <a:p>
            <a:pPr eaLnBrk="1" hangingPunct="1">
              <a:lnSpc>
                <a:spcPct val="90000"/>
              </a:lnSpc>
            </a:pPr>
            <a:r>
              <a:rPr lang="es-MX" altLang="es-CR" smtClean="0"/>
              <a:t>Se cultiva la palma de aceite, coco, caña de azúcar, café, etc.</a:t>
            </a:r>
          </a:p>
          <a:p>
            <a:pPr eaLnBrk="1" hangingPunct="1">
              <a:lnSpc>
                <a:spcPct val="90000"/>
              </a:lnSpc>
            </a:pPr>
            <a:r>
              <a:rPr lang="es-MX" altLang="es-CR" smtClean="0"/>
              <a:t>Se da el pastoreo de ganado vacuno en forma nómada.</a:t>
            </a:r>
          </a:p>
          <a:p>
            <a:pPr eaLnBrk="1" hangingPunct="1">
              <a:lnSpc>
                <a:spcPct val="90000"/>
              </a:lnSpc>
            </a:pPr>
            <a:r>
              <a:rPr lang="es-MX" altLang="es-CR" smtClean="0"/>
              <a:t>En Nairobi, se practica la cacería deportiva.  Esta actividad es ilegal y atenta contra la vida de especies como: leones y elefantes.</a:t>
            </a:r>
            <a:endParaRPr lang="es-ES" altLang="es-CR" smtClean="0"/>
          </a:p>
        </p:txBody>
      </p:sp>
    </p:spTree>
    <p:extLst>
      <p:ext uri="{BB962C8B-B14F-4D97-AF65-F5344CB8AC3E}">
        <p14:creationId xmlns:p14="http://schemas.microsoft.com/office/powerpoint/2010/main" val="3642236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b="5557"/>
          <a:stretch>
            <a:fillRect/>
          </a:stretch>
        </p:blipFill>
        <p:spPr bwMode="auto">
          <a:xfrm>
            <a:off x="0" y="850007"/>
            <a:ext cx="12192000" cy="600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185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19024" y="817582"/>
            <a:ext cx="6965245" cy="5131698"/>
          </a:xfrm>
        </p:spPr>
        <p:txBody>
          <a:bodyPr>
            <a:normAutofit/>
            <a:scene3d>
              <a:camera prst="orthographicFront"/>
              <a:lightRig rig="threePt" dir="t"/>
            </a:scene3d>
            <a:sp3d extrusionH="57150">
              <a:bevelT w="38100" h="38100"/>
            </a:sp3d>
          </a:bodyPr>
          <a:lstStyle/>
          <a:p>
            <a:r>
              <a:rPr lang="es-CR" sz="7200"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300" endPos="45500" dir="5400000" sy="-100000" algn="bl" rotWithShape="0"/>
                </a:effectLst>
              </a:rPr>
              <a:t>Zonas Altas de</a:t>
            </a:r>
            <a:br>
              <a:rPr lang="es-CR" sz="7200"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300" endPos="45500" dir="5400000" sy="-100000" algn="bl" rotWithShape="0"/>
                </a:effectLst>
              </a:rPr>
            </a:br>
            <a:r>
              <a:rPr lang="es-CR" sz="7200"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300" endPos="45500" dir="5400000" sy="-100000" algn="bl" rotWithShape="0"/>
                </a:effectLst>
              </a:rPr>
              <a:t>Asia</a:t>
            </a:r>
            <a:endParaRPr lang="es-CR" sz="7200"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386859554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1 Título"/>
          <p:cNvSpPr>
            <a:spLocks noGrp="1"/>
          </p:cNvSpPr>
          <p:nvPr>
            <p:ph type="title"/>
          </p:nvPr>
        </p:nvSpPr>
        <p:spPr>
          <a:xfrm>
            <a:off x="2269211" y="450269"/>
            <a:ext cx="3826790" cy="1152128"/>
          </a:xfrm>
        </p:spPr>
        <p:txBody>
          <a:bodyPr>
            <a:normAutofit fontScale="90000"/>
            <a:scene3d>
              <a:camera prst="orthographicFront"/>
              <a:lightRig rig="threePt" dir="t"/>
            </a:scene3d>
            <a:sp3d extrusionH="57150">
              <a:bevelT w="38100" h="38100"/>
            </a:sp3d>
          </a:bodyPr>
          <a:lstStyle/>
          <a:p>
            <a:r>
              <a:rPr lang="es-CR"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300" endPos="45500" dir="5400000" sy="-100000" algn="bl" rotWithShape="0"/>
                </a:effectLst>
              </a:rPr>
              <a:t>Cordillera del Himalaya</a:t>
            </a:r>
          </a:p>
        </p:txBody>
      </p:sp>
      <p:sp>
        <p:nvSpPr>
          <p:cNvPr id="5" name="4 CuadroTexto"/>
          <p:cNvSpPr txBox="1"/>
          <p:nvPr/>
        </p:nvSpPr>
        <p:spPr>
          <a:xfrm>
            <a:off x="5924282" y="0"/>
            <a:ext cx="6267719" cy="6832640"/>
          </a:xfrm>
          <a:prstGeom prst="rect">
            <a:avLst/>
          </a:prstGeom>
          <a:noFill/>
        </p:spPr>
        <p:txBody>
          <a:bodyPr wrap="square" rtlCol="0">
            <a:spAutoFit/>
          </a:bodyPr>
          <a:lstStyle/>
          <a:p>
            <a:pPr marL="285750" indent="-285750">
              <a:buFont typeface="Arial" pitchFamily="34" charset="0"/>
              <a:buChar char="•"/>
            </a:pPr>
            <a:r>
              <a:rPr lang="es-MX" altLang="es-CR" sz="2400" dirty="0" smtClean="0">
                <a:solidFill>
                  <a:schemeClr val="bg1"/>
                </a:solidFill>
              </a:rPr>
              <a:t>Se extiende del Nudo de </a:t>
            </a:r>
            <a:r>
              <a:rPr lang="es-MX" altLang="es-CR" sz="2400" dirty="0" err="1" smtClean="0">
                <a:solidFill>
                  <a:schemeClr val="bg1"/>
                </a:solidFill>
              </a:rPr>
              <a:t>Pamir</a:t>
            </a:r>
            <a:r>
              <a:rPr lang="es-MX" altLang="es-CR" sz="2400" dirty="0" smtClean="0">
                <a:solidFill>
                  <a:schemeClr val="bg1"/>
                </a:solidFill>
              </a:rPr>
              <a:t> hacia el sureste</a:t>
            </a:r>
            <a:endParaRPr lang="es-CR" sz="26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endParaRPr>
          </a:p>
          <a:p>
            <a:pPr marL="285750" indent="-285750">
              <a:buFont typeface="Arial" pitchFamily="34" charset="0"/>
              <a:buChar char="•"/>
            </a:pPr>
            <a:r>
              <a:rPr lang="es-CR" sz="26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Recorre </a:t>
            </a:r>
            <a:r>
              <a:rPr lang="es-CR" sz="2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el Norte de Paquistán y la frontera Sur de China, con India, Nepal y Bután.</a:t>
            </a:r>
          </a:p>
          <a:p>
            <a:pPr marL="285750" indent="-285750">
              <a:buFont typeface="Arial" pitchFamily="34" charset="0"/>
              <a:buChar char="•"/>
            </a:pPr>
            <a:r>
              <a:rPr lang="es-CR" sz="2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Se presentan pocas precipitaciones y temperaturas muy frías.</a:t>
            </a:r>
          </a:p>
          <a:p>
            <a:pPr marL="285750" indent="-285750">
              <a:buFont typeface="Arial" pitchFamily="34" charset="0"/>
              <a:buChar char="•"/>
            </a:pPr>
            <a:r>
              <a:rPr lang="es-CR" sz="2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 el sistema montañoso más grande y complejo del planeta, aquí se ubica el Monte Éverest; la montaña más alta de la Tierra .</a:t>
            </a:r>
          </a:p>
          <a:p>
            <a:pPr marL="285750" indent="-285750">
              <a:buFont typeface="Arial" pitchFamily="34" charset="0"/>
              <a:buChar char="•"/>
            </a:pPr>
            <a:r>
              <a:rPr lang="es-CR" sz="2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Esta montaña posee gran belleza escénica que favorece al turismo.</a:t>
            </a:r>
          </a:p>
          <a:p>
            <a:pPr marL="285750" indent="-285750">
              <a:buFont typeface="Arial" pitchFamily="34" charset="0"/>
              <a:buChar char="•"/>
            </a:pPr>
            <a:r>
              <a:rPr lang="es-CR" sz="2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Parte de la población practican la agricultura de subsistencia y la ganadería nómada.</a:t>
            </a:r>
          </a:p>
          <a:p>
            <a:pPr marL="285750" indent="-285750">
              <a:buFont typeface="Arial" pitchFamily="34" charset="0"/>
              <a:buChar char="•"/>
            </a:pPr>
            <a:r>
              <a:rPr lang="es-CR" sz="2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Existe gran diversidad cultural, étnica y religiosa.</a:t>
            </a:r>
            <a:endParaRPr lang="es-CR" sz="2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17" y="2052666"/>
            <a:ext cx="3312368"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477412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Himalayas</a:t>
            </a:r>
            <a:endParaRPr lang="es-ES" altLang="es-CR" smtClean="0">
              <a:latin typeface="Tahoma" panose="020B0604030504040204" pitchFamily="34" charset="0"/>
            </a:endParaRPr>
          </a:p>
        </p:txBody>
      </p:sp>
      <p:sp>
        <p:nvSpPr>
          <p:cNvPr id="16387" name="Rectangle 3"/>
          <p:cNvSpPr>
            <a:spLocks noGrp="1" noChangeArrowheads="1"/>
          </p:cNvSpPr>
          <p:nvPr>
            <p:ph type="body" sz="half" idx="1"/>
          </p:nvPr>
        </p:nvSpPr>
        <p:spPr>
          <a:xfrm>
            <a:off x="1524000" y="1828800"/>
            <a:ext cx="4114800" cy="5029200"/>
          </a:xfrm>
        </p:spPr>
        <p:txBody>
          <a:bodyPr/>
          <a:lstStyle/>
          <a:p>
            <a:pPr eaLnBrk="1" hangingPunct="1">
              <a:lnSpc>
                <a:spcPct val="90000"/>
              </a:lnSpc>
            </a:pPr>
            <a:r>
              <a:rPr lang="es-MX" altLang="es-CR" sz="2800" dirty="0"/>
              <a:t>Se extiende del Nudo de </a:t>
            </a:r>
            <a:r>
              <a:rPr lang="es-MX" altLang="es-CR" sz="2800" dirty="0" err="1"/>
              <a:t>Pamir</a:t>
            </a:r>
            <a:r>
              <a:rPr lang="es-MX" altLang="es-CR" sz="2800" dirty="0"/>
              <a:t> hacia el sureste.</a:t>
            </a:r>
          </a:p>
          <a:p>
            <a:pPr eaLnBrk="1" hangingPunct="1">
              <a:lnSpc>
                <a:spcPct val="90000"/>
              </a:lnSpc>
            </a:pPr>
            <a:r>
              <a:rPr lang="es-MX" altLang="es-CR" sz="2800" dirty="0"/>
              <a:t>Tiene 2 600  Km de largo.</a:t>
            </a:r>
          </a:p>
          <a:p>
            <a:pPr eaLnBrk="1" hangingPunct="1">
              <a:lnSpc>
                <a:spcPct val="90000"/>
              </a:lnSpc>
            </a:pPr>
            <a:r>
              <a:rPr lang="es-MX" altLang="es-CR" sz="2800" dirty="0"/>
              <a:t>Posee un clima muy frío.</a:t>
            </a:r>
          </a:p>
          <a:p>
            <a:pPr eaLnBrk="1" hangingPunct="1">
              <a:lnSpc>
                <a:spcPct val="90000"/>
              </a:lnSpc>
            </a:pPr>
            <a:r>
              <a:rPr lang="es-MX" altLang="es-CR" sz="2800" dirty="0"/>
              <a:t>Su pico más alto es el Everest con 8848 </a:t>
            </a:r>
            <a:r>
              <a:rPr lang="es-MX" altLang="es-CR" sz="2800" dirty="0" err="1"/>
              <a:t>mts</a:t>
            </a:r>
            <a:r>
              <a:rPr lang="es-MX" altLang="es-CR" sz="2800" dirty="0"/>
              <a:t> y muchas montañas sobrepasas los 7000 </a:t>
            </a:r>
            <a:r>
              <a:rPr lang="es-MX" altLang="es-CR" sz="2800" dirty="0" err="1"/>
              <a:t>mts</a:t>
            </a:r>
            <a:r>
              <a:rPr lang="es-MX" altLang="es-CR" sz="2800" dirty="0"/>
              <a:t>.</a:t>
            </a:r>
            <a:endParaRPr lang="es-ES" altLang="es-CR" sz="2800" dirty="0"/>
          </a:p>
        </p:txBody>
      </p:sp>
      <p:pic>
        <p:nvPicPr>
          <p:cNvPr id="16388" name="Picture 4"/>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b="5557"/>
          <a:stretch>
            <a:fillRect/>
          </a:stretch>
        </p:blipFill>
        <p:spPr>
          <a:xfrm>
            <a:off x="5867400" y="2147888"/>
            <a:ext cx="4572000" cy="3886200"/>
          </a:xfrm>
        </p:spPr>
      </p:pic>
    </p:spTree>
    <p:extLst>
      <p:ext uri="{BB962C8B-B14F-4D97-AF65-F5344CB8AC3E}">
        <p14:creationId xmlns:p14="http://schemas.microsoft.com/office/powerpoint/2010/main" val="1223546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Himalayas: aprovechamiento</a:t>
            </a:r>
            <a:endParaRPr lang="es-ES" altLang="es-CR" smtClean="0">
              <a:latin typeface="Tahoma" panose="020B0604030504040204" pitchFamily="34" charset="0"/>
            </a:endParaRPr>
          </a:p>
        </p:txBody>
      </p:sp>
      <p:sp>
        <p:nvSpPr>
          <p:cNvPr id="17411" name="Rectangle 3"/>
          <p:cNvSpPr>
            <a:spLocks noGrp="1" noChangeArrowheads="1"/>
          </p:cNvSpPr>
          <p:nvPr>
            <p:ph type="body" idx="1"/>
          </p:nvPr>
        </p:nvSpPr>
        <p:spPr>
          <a:xfrm>
            <a:off x="1905000" y="2133600"/>
            <a:ext cx="3505200" cy="4114800"/>
          </a:xfrm>
        </p:spPr>
        <p:txBody>
          <a:bodyPr/>
          <a:lstStyle/>
          <a:p>
            <a:pPr eaLnBrk="1" hangingPunct="1"/>
            <a:r>
              <a:rPr lang="es-MX" altLang="es-CR" sz="2800"/>
              <a:t>Se practica una ganadería nómada.</a:t>
            </a:r>
          </a:p>
          <a:p>
            <a:pPr eaLnBrk="1" hangingPunct="1"/>
            <a:r>
              <a:rPr lang="es-MX" altLang="es-CR" sz="2800"/>
              <a:t>La agricultura no está mecanizada.</a:t>
            </a:r>
          </a:p>
          <a:p>
            <a:pPr eaLnBrk="1" hangingPunct="1"/>
            <a:r>
              <a:rPr lang="es-MX" altLang="es-CR" sz="2800"/>
              <a:t>Se cultivan cereales como arroz, trigo y mijo.</a:t>
            </a:r>
            <a:endParaRPr lang="es-ES" altLang="es-CR" sz="2800"/>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b="5624"/>
          <a:stretch>
            <a:fillRect/>
          </a:stretch>
        </p:blipFill>
        <p:spPr bwMode="auto">
          <a:xfrm>
            <a:off x="5410200" y="2305051"/>
            <a:ext cx="497205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803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19024" y="817582"/>
            <a:ext cx="6965245" cy="5059690"/>
          </a:xfrm>
        </p:spPr>
        <p:txBody>
          <a:bodyPr>
            <a:normAutofit/>
            <a:scene3d>
              <a:camera prst="orthographicFront"/>
              <a:lightRig rig="threePt" dir="t"/>
            </a:scene3d>
            <a:sp3d extrusionH="57150">
              <a:bevelT w="38100" h="38100"/>
            </a:sp3d>
          </a:bodyPr>
          <a:lstStyle/>
          <a:p>
            <a:r>
              <a:rPr lang="es-CR"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Valles y Llanuras de</a:t>
            </a:r>
            <a:br>
              <a:rPr lang="es-CR"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br>
            <a:r>
              <a:rPr lang="es-CR"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Europa</a:t>
            </a:r>
            <a:endParaRPr lang="es-CR"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3099763840"/>
      </p:ext>
    </p:extLst>
  </p:cSld>
  <p:clrMapOvr>
    <a:masterClrMapping/>
  </p:clrMapOvr>
  <mc:AlternateContent xmlns:mc="http://schemas.openxmlformats.org/markup-compatibility/2006">
    <mc:Choice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6 Imagen"/>
          <p:cNvPicPr>
            <a:picLocks noChangeAspect="1"/>
          </p:cNvPicPr>
          <p:nvPr/>
        </p:nvPicPr>
        <p:blipFill rotWithShape="1">
          <a:blip r:embed="rId3">
            <a:extLst>
              <a:ext uri="{28A0092B-C50C-407E-A947-70E740481C1C}">
                <a14:useLocalDpi xmlns:a14="http://schemas.microsoft.com/office/drawing/2010/main" val="0"/>
              </a:ext>
            </a:extLst>
          </a:blip>
          <a:srcRect b="6451"/>
          <a:stretch/>
        </p:blipFill>
        <p:spPr>
          <a:xfrm>
            <a:off x="39836" y="311939"/>
            <a:ext cx="3072863" cy="2843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p:nvPr>
        </p:nvSpPr>
        <p:spPr>
          <a:xfrm>
            <a:off x="2104301" y="4593232"/>
            <a:ext cx="5760640" cy="792088"/>
          </a:xfrm>
        </p:spPr>
        <p:txBody>
          <a:bodyPr>
            <a:scene3d>
              <a:camera prst="orthographicFront"/>
              <a:lightRig rig="threePt" dir="t"/>
            </a:scene3d>
            <a:sp3d extrusionH="57150">
              <a:bevelT w="38100" h="38100"/>
            </a:sp3d>
          </a:bodyPr>
          <a:lstStyle/>
          <a:p>
            <a:r>
              <a:rPr lang="es-CR" dirty="0">
                <a:ln w="10160">
                  <a:solidFill>
                    <a:schemeClr val="accent1"/>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Río Rin</a:t>
            </a:r>
          </a:p>
        </p:txBody>
      </p:sp>
      <p:sp>
        <p:nvSpPr>
          <p:cNvPr id="4" name="3 CuadroTexto"/>
          <p:cNvSpPr txBox="1"/>
          <p:nvPr/>
        </p:nvSpPr>
        <p:spPr>
          <a:xfrm>
            <a:off x="6225398" y="368830"/>
            <a:ext cx="5837203" cy="6632585"/>
          </a:xfrm>
          <a:prstGeom prst="rect">
            <a:avLst/>
          </a:prstGeom>
          <a:noFill/>
        </p:spPr>
        <p:txBody>
          <a:bodyPr wrap="square" rtlCol="0">
            <a:spAutoFit/>
          </a:bodyPr>
          <a:lstStyle/>
          <a:p>
            <a:pPr marL="285750" indent="-285750" algn="just">
              <a:buFont typeface="Arial" pitchFamily="34" charset="0"/>
              <a:buChar char="•"/>
            </a:pPr>
            <a:r>
              <a:rPr lang="es-CR" sz="25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Nace en los Alpes y desemboca en el Mar del Norte, recorre territorios de Suiza, Alemania, Holanda y bordea Francia.</a:t>
            </a:r>
          </a:p>
          <a:p>
            <a:pPr marL="285750" indent="-285750" algn="just">
              <a:buFont typeface="Arial" pitchFamily="34" charset="0"/>
              <a:buChar char="•"/>
            </a:pPr>
            <a:r>
              <a:rPr lang="es-CR" sz="25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Posee una llanura muy industrializada de mayor tráfico comercial.</a:t>
            </a:r>
          </a:p>
          <a:p>
            <a:pPr marL="285750" indent="-285750" algn="just">
              <a:buFont typeface="Arial" pitchFamily="34" charset="0"/>
              <a:buChar char="•"/>
            </a:pPr>
            <a:r>
              <a:rPr lang="es-CR" sz="25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En ella se ubica la región germana del </a:t>
            </a:r>
            <a:r>
              <a:rPr lang="es-CR" sz="2500" dirty="0" err="1">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Ruhr</a:t>
            </a:r>
            <a:r>
              <a:rPr lang="es-CR" sz="25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 la más industrializada, por lo que hace del río Rin un río muy contaminado.</a:t>
            </a:r>
          </a:p>
          <a:p>
            <a:pPr marL="285750" indent="-285750" algn="just">
              <a:buFont typeface="Arial" pitchFamily="34" charset="0"/>
              <a:buChar char="•"/>
            </a:pPr>
            <a:r>
              <a:rPr lang="es-CR" sz="25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Hay industrias en donde fabrican vehículos, barcos, equipos electrónicos, productos químicos.</a:t>
            </a:r>
          </a:p>
          <a:p>
            <a:pPr marL="285750" indent="-285750" algn="just">
              <a:buFont typeface="Arial" pitchFamily="34" charset="0"/>
              <a:buChar char="•"/>
            </a:pPr>
            <a:r>
              <a:rPr lang="es-CR" sz="25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población utiliza el río para viajar en barco a otra ciudades, generar energía eléctrica, regar cultivos,  practicar la agricultura, ganadería vacuna, porcina y bobina.</a:t>
            </a:r>
            <a:endParaRPr lang="es-CR" dirty="0">
              <a:solidFill>
                <a:prstClr val="black"/>
              </a:solidFill>
            </a:endParaRP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2700" y="238151"/>
            <a:ext cx="3112698" cy="2882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48476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El Rhin</a:t>
            </a:r>
            <a:endParaRPr lang="es-ES" altLang="es-CR" smtClean="0">
              <a:latin typeface="Tahoma" panose="020B0604030504040204" pitchFamily="34" charset="0"/>
            </a:endParaRPr>
          </a:p>
        </p:txBody>
      </p:sp>
      <p:sp>
        <p:nvSpPr>
          <p:cNvPr id="43011" name="Rectangle 3"/>
          <p:cNvSpPr>
            <a:spLocks noGrp="1" noChangeArrowheads="1"/>
          </p:cNvSpPr>
          <p:nvPr>
            <p:ph type="body" sz="half" idx="1"/>
          </p:nvPr>
        </p:nvSpPr>
        <p:spPr>
          <a:xfrm>
            <a:off x="1752600" y="1905000"/>
            <a:ext cx="4267200" cy="4648200"/>
          </a:xfrm>
        </p:spPr>
        <p:txBody>
          <a:bodyPr/>
          <a:lstStyle/>
          <a:p>
            <a:pPr eaLnBrk="1" hangingPunct="1"/>
            <a:r>
              <a:rPr lang="es-MX" altLang="es-CR" sz="3600"/>
              <a:t>Es uno de los ríos más importantes que riegan la Gran llanura Europea.</a:t>
            </a:r>
          </a:p>
          <a:p>
            <a:pPr eaLnBrk="1" hangingPunct="1"/>
            <a:r>
              <a:rPr lang="es-MX" altLang="es-CR" sz="3600"/>
              <a:t>Posee una extensión de 1320 Kms.</a:t>
            </a:r>
            <a:endParaRPr lang="es-ES" altLang="es-CR" sz="3600"/>
          </a:p>
        </p:txBody>
      </p:sp>
      <p:pic>
        <p:nvPicPr>
          <p:cNvPr id="43012" name="Picture 4"/>
          <p:cNvPicPr>
            <a:picLocks noChangeAspect="1" noChangeArrowheads="1"/>
          </p:cNvPicPr>
          <p:nvPr>
            <p:ph type="chart" sz="half" idx="2"/>
          </p:nvPr>
        </p:nvPicPr>
        <p:blipFill>
          <a:blip r:embed="rId2">
            <a:extLst>
              <a:ext uri="{28A0092B-C50C-407E-A947-70E740481C1C}">
                <a14:useLocalDpi xmlns:a14="http://schemas.microsoft.com/office/drawing/2010/main" val="0"/>
              </a:ext>
            </a:extLst>
          </a:blip>
          <a:srcRect b="5557"/>
          <a:stretch>
            <a:fillRect/>
          </a:stretch>
        </p:blipFill>
        <p:spPr>
          <a:xfrm>
            <a:off x="5943600" y="2147889"/>
            <a:ext cx="4724400" cy="4448175"/>
          </a:xfrm>
        </p:spPr>
      </p:pic>
    </p:spTree>
    <p:extLst>
      <p:ext uri="{BB962C8B-B14F-4D97-AF65-F5344CB8AC3E}">
        <p14:creationId xmlns:p14="http://schemas.microsoft.com/office/powerpoint/2010/main" val="24571443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El Rhin</a:t>
            </a:r>
            <a:endParaRPr lang="es-ES" altLang="es-CR" smtClean="0">
              <a:latin typeface="Tahoma" panose="020B0604030504040204" pitchFamily="34" charset="0"/>
            </a:endParaRPr>
          </a:p>
        </p:txBody>
      </p:sp>
      <p:pic>
        <p:nvPicPr>
          <p:cNvPr id="44035" name="Picture 3"/>
          <p:cNvPicPr>
            <a:picLocks noChangeAspect="1" noChangeArrowheads="1"/>
          </p:cNvPicPr>
          <p:nvPr>
            <p:ph type="clipArt" sz="half" idx="1"/>
          </p:nvPr>
        </p:nvPicPr>
        <p:blipFill>
          <a:blip r:embed="rId2">
            <a:extLst>
              <a:ext uri="{28A0092B-C50C-407E-A947-70E740481C1C}">
                <a14:useLocalDpi xmlns:a14="http://schemas.microsoft.com/office/drawing/2010/main" val="0"/>
              </a:ext>
            </a:extLst>
          </a:blip>
          <a:srcRect b="4564"/>
          <a:stretch>
            <a:fillRect/>
          </a:stretch>
        </p:blipFill>
        <p:spPr>
          <a:xfrm>
            <a:off x="1524000" y="2147888"/>
            <a:ext cx="5410200" cy="3986212"/>
          </a:xfrm>
        </p:spPr>
      </p:pic>
      <p:sp>
        <p:nvSpPr>
          <p:cNvPr id="44036" name="Rectangle 4"/>
          <p:cNvSpPr>
            <a:spLocks noGrp="1" noChangeArrowheads="1"/>
          </p:cNvSpPr>
          <p:nvPr>
            <p:ph type="body" sz="half" idx="2"/>
          </p:nvPr>
        </p:nvSpPr>
        <p:spPr>
          <a:xfrm>
            <a:off x="6781800" y="1600200"/>
            <a:ext cx="3581400" cy="5257800"/>
          </a:xfrm>
        </p:spPr>
        <p:txBody>
          <a:bodyPr/>
          <a:lstStyle/>
          <a:p>
            <a:pPr eaLnBrk="1" hangingPunct="1"/>
            <a:r>
              <a:rPr lang="es-MX" altLang="es-CR" sz="3600"/>
              <a:t>Sirve de límite entre Francia y Alemania.</a:t>
            </a:r>
          </a:p>
          <a:p>
            <a:pPr eaLnBrk="1" hangingPunct="1"/>
            <a:r>
              <a:rPr lang="es-MX" altLang="es-CR" sz="3600"/>
              <a:t>Es navegable desde Basilea en Suiza a Amsterdam en Holanda.</a:t>
            </a:r>
            <a:endParaRPr lang="es-ES" altLang="es-CR" sz="3600"/>
          </a:p>
        </p:txBody>
      </p:sp>
    </p:spTree>
    <p:extLst>
      <p:ext uri="{BB962C8B-B14F-4D97-AF65-F5344CB8AC3E}">
        <p14:creationId xmlns:p14="http://schemas.microsoft.com/office/powerpoint/2010/main" val="799268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
        <p:nvSpPr>
          <p:cNvPr id="2" name="1 Título"/>
          <p:cNvSpPr>
            <a:spLocks noGrp="1"/>
          </p:cNvSpPr>
          <p:nvPr>
            <p:ph type="title"/>
          </p:nvPr>
        </p:nvSpPr>
        <p:spPr>
          <a:xfrm>
            <a:off x="1034968" y="2802484"/>
            <a:ext cx="5076056" cy="1471387"/>
          </a:xfrm>
        </p:spPr>
        <p:txBody>
          <a:bodyPr>
            <a:noAutofit/>
            <a:scene3d>
              <a:camera prst="orthographicFront"/>
              <a:lightRig rig="threePt" dir="t"/>
            </a:scene3d>
            <a:sp3d extrusionH="57150">
              <a:bevelT w="38100" h="38100"/>
            </a:sp3d>
          </a:bodyPr>
          <a:lstStyle/>
          <a:p>
            <a:r>
              <a:rPr lang="es-CR" sz="4800"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300" endPos="45500" dir="5400000" sy="-100000" algn="bl" rotWithShape="0"/>
                </a:effectLst>
              </a:rPr>
              <a:t>Sistema Natural</a:t>
            </a:r>
            <a:endParaRPr lang="es-CR" sz="4800"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7145992" y="525184"/>
            <a:ext cx="5003239" cy="6025985"/>
          </a:xfrm>
        </p:spPr>
        <p:txBody>
          <a:bodyPr>
            <a:normAutofit/>
          </a:bodyPr>
          <a:lstStyle/>
          <a:p>
            <a:pPr marL="0" indent="0" algn="r">
              <a:buNone/>
            </a:pPr>
            <a:r>
              <a:rPr lang="es-CR"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 cuando se dan interrelaciones, intercambios en la naturaleza</a:t>
            </a:r>
            <a:r>
              <a:rPr lang="es-CR"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a:t>
            </a:r>
          </a:p>
          <a:p>
            <a:pPr marL="0" indent="0" algn="ctr">
              <a:buNone/>
            </a:pPr>
            <a:endParaRPr lang="es-CR"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endParaRPr>
          </a:p>
          <a:p>
            <a:pPr marL="0" indent="0" algn="r">
              <a:buNone/>
            </a:pPr>
            <a:r>
              <a:rPr lang="es-CR" sz="3200" i="1"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Ejemplo:</a:t>
            </a:r>
            <a:r>
              <a:rPr lang="es-CR" sz="3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 en un bosque, ríos, suelos, desierto, mar o montaña.</a:t>
            </a:r>
          </a:p>
          <a:p>
            <a:endParaRPr lang="es-CR" dirty="0"/>
          </a:p>
        </p:txBody>
      </p:sp>
    </p:spTree>
    <p:extLst>
      <p:ext uri="{BB962C8B-B14F-4D97-AF65-F5344CB8AC3E}">
        <p14:creationId xmlns:p14="http://schemas.microsoft.com/office/powerpoint/2010/main" val="31174214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El Rhin: aprovechamiento</a:t>
            </a:r>
            <a:endParaRPr lang="es-ES" altLang="es-CR" smtClean="0">
              <a:latin typeface="Tahoma" panose="020B0604030504040204" pitchFamily="34" charset="0"/>
            </a:endParaRPr>
          </a:p>
        </p:txBody>
      </p:sp>
      <p:sp>
        <p:nvSpPr>
          <p:cNvPr id="45059" name="Rectangle 3"/>
          <p:cNvSpPr>
            <a:spLocks noGrp="1" noChangeArrowheads="1"/>
          </p:cNvSpPr>
          <p:nvPr>
            <p:ph type="body" idx="1"/>
          </p:nvPr>
        </p:nvSpPr>
        <p:spPr>
          <a:xfrm>
            <a:off x="1828800" y="1905000"/>
            <a:ext cx="8610600" cy="4953000"/>
          </a:xfrm>
        </p:spPr>
        <p:txBody>
          <a:bodyPr/>
          <a:lstStyle/>
          <a:p>
            <a:pPr eaLnBrk="1" hangingPunct="1"/>
            <a:r>
              <a:rPr lang="es-MX" altLang="es-CR" sz="3600"/>
              <a:t>Es un río de gran valor económico por la riqueza industrial de las regiones que atraviesa y su activa navegación.</a:t>
            </a:r>
          </a:p>
          <a:p>
            <a:pPr eaLnBrk="1" hangingPunct="1"/>
            <a:r>
              <a:rPr lang="es-MX" altLang="es-CR" sz="3600"/>
              <a:t>Recorre el complejo industrial más importante de Europa.</a:t>
            </a:r>
          </a:p>
          <a:p>
            <a:pPr eaLnBrk="1" hangingPunct="1"/>
            <a:r>
              <a:rPr lang="es-MX" altLang="es-CR" sz="3600"/>
              <a:t>Es el río de mayor tráfico comercial de Europa, tanto de materias primas como de mercaderías.</a:t>
            </a:r>
            <a:endParaRPr lang="es-ES" altLang="es-CR" sz="3600"/>
          </a:p>
        </p:txBody>
      </p:sp>
    </p:spTree>
    <p:extLst>
      <p:ext uri="{BB962C8B-B14F-4D97-AF65-F5344CB8AC3E}">
        <p14:creationId xmlns:p14="http://schemas.microsoft.com/office/powerpoint/2010/main" val="22174609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4" y="0"/>
            <a:ext cx="2769097" cy="2999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p:nvPr>
        </p:nvSpPr>
        <p:spPr>
          <a:xfrm>
            <a:off x="5104712" y="4623486"/>
            <a:ext cx="4372957" cy="1202485"/>
          </a:xfrm>
        </p:spPr>
        <p:txBody>
          <a:bodyPr>
            <a:scene3d>
              <a:camera prst="orthographicFront"/>
              <a:lightRig rig="threePt" dir="t"/>
            </a:scene3d>
            <a:sp3d extrusionH="57150">
              <a:bevelT w="38100" h="38100"/>
            </a:sp3d>
          </a:bodyPr>
          <a:lstStyle/>
          <a:p>
            <a:r>
              <a:rPr lang="es-CR"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Río Volga</a:t>
            </a:r>
          </a:p>
        </p:txBody>
      </p:sp>
      <p:sp>
        <p:nvSpPr>
          <p:cNvPr id="4" name="3 CuadroTexto"/>
          <p:cNvSpPr txBox="1"/>
          <p:nvPr/>
        </p:nvSpPr>
        <p:spPr>
          <a:xfrm>
            <a:off x="0" y="0"/>
            <a:ext cx="6156174" cy="6386364"/>
          </a:xfrm>
          <a:prstGeom prst="rect">
            <a:avLst/>
          </a:prstGeom>
          <a:noFill/>
        </p:spPr>
        <p:txBody>
          <a:bodyPr wrap="square" rtlCol="0">
            <a:spAutoFit/>
          </a:bodyPr>
          <a:lstStyle/>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Nace en las altas colinas de Valdai, al Noreste de la Federación Rusa y desemboca en el Mar Caspio.</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ubica en el Sureste de Moscú.</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el mas largo de Europa.</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población está compuesta por una gran cantidad de nacionalidades y de grupos étnicos.</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Un sector de la población se dedican a fabricar aviones, vehículos, herramientas mecánicas, productos químicos, armamento.</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Otro sector se dedica a la agricultura y la ganadería, cultivan lino, papa y remolacha.</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aguas del río se utilizan como medio de transporte de una ciudad a otra.</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Pasa por quince ciudades importantes de Rusia.</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Durante seis meses el río permanece congelado.</a:t>
            </a:r>
          </a:p>
          <a:p>
            <a:pPr marL="285750" indent="-285750">
              <a:buFont typeface="Arial" pitchFamily="34" charset="0"/>
              <a:buChar char="•"/>
            </a:pPr>
            <a:endParaRPr lang="es-CR" dirty="0">
              <a:solidFill>
                <a:prstClr val="black"/>
              </a:solidFill>
            </a:endParaRP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5363" y="0"/>
            <a:ext cx="2786637" cy="2999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59507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Volga</a:t>
            </a:r>
            <a:endParaRPr lang="es-ES" altLang="es-CR" smtClean="0">
              <a:latin typeface="Tahoma" panose="020B0604030504040204" pitchFamily="34" charset="0"/>
            </a:endParaRPr>
          </a:p>
        </p:txBody>
      </p:sp>
      <p:sp>
        <p:nvSpPr>
          <p:cNvPr id="46083" name="Rectangle 3"/>
          <p:cNvSpPr>
            <a:spLocks noGrp="1" noChangeArrowheads="1"/>
          </p:cNvSpPr>
          <p:nvPr>
            <p:ph type="body" idx="1"/>
          </p:nvPr>
        </p:nvSpPr>
        <p:spPr>
          <a:xfrm>
            <a:off x="1828800" y="2147888"/>
            <a:ext cx="8458200" cy="4710112"/>
          </a:xfrm>
        </p:spPr>
        <p:txBody>
          <a:bodyPr/>
          <a:lstStyle/>
          <a:p>
            <a:pPr eaLnBrk="1" hangingPunct="1">
              <a:lnSpc>
                <a:spcPct val="90000"/>
              </a:lnSpc>
            </a:pPr>
            <a:r>
              <a:rPr lang="es-MX" altLang="es-CR" sz="3600"/>
              <a:t>Es el río más largo de Europa (3.531 kms)</a:t>
            </a:r>
          </a:p>
          <a:p>
            <a:pPr eaLnBrk="1" hangingPunct="1">
              <a:lnSpc>
                <a:spcPct val="90000"/>
              </a:lnSpc>
            </a:pPr>
            <a:r>
              <a:rPr lang="es-MX" altLang="es-CR" sz="3600"/>
              <a:t>Atraviesa 15 puertos entre ellos Moscú.</a:t>
            </a:r>
          </a:p>
          <a:p>
            <a:pPr eaLnBrk="1" hangingPunct="1">
              <a:lnSpc>
                <a:spcPct val="90000"/>
              </a:lnSpc>
            </a:pPr>
            <a:r>
              <a:rPr lang="es-MX" altLang="es-CR" sz="3600"/>
              <a:t>Es navegable utilizando el sistema de navegación de rompe hielo.</a:t>
            </a:r>
          </a:p>
          <a:p>
            <a:pPr eaLnBrk="1" hangingPunct="1">
              <a:lnSpc>
                <a:spcPct val="90000"/>
              </a:lnSpc>
            </a:pPr>
            <a:r>
              <a:rPr lang="es-MX" altLang="es-CR" sz="3600"/>
              <a:t>Permanece congelado aproximadamente seis meses.</a:t>
            </a:r>
            <a:endParaRPr lang="es-ES" altLang="es-CR" sz="3600"/>
          </a:p>
        </p:txBody>
      </p:sp>
    </p:spTree>
    <p:extLst>
      <p:ext uri="{BB962C8B-B14F-4D97-AF65-F5344CB8AC3E}">
        <p14:creationId xmlns:p14="http://schemas.microsoft.com/office/powerpoint/2010/main" val="3147755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93788"/>
            <a:ext cx="7086600"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487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828800" y="762000"/>
            <a:ext cx="7772400" cy="1143000"/>
          </a:xfrm>
        </p:spPr>
        <p:txBody>
          <a:bodyPr/>
          <a:lstStyle/>
          <a:p>
            <a:pPr algn="ctr" eaLnBrk="1" hangingPunct="1"/>
            <a:r>
              <a:rPr lang="es-MX" altLang="es-CR" smtClean="0">
                <a:latin typeface="Tahoma" panose="020B0604030504040204" pitchFamily="34" charset="0"/>
              </a:rPr>
              <a:t>Volga: Aprovechamiento</a:t>
            </a:r>
            <a:endParaRPr lang="es-ES" altLang="es-CR" smtClean="0">
              <a:latin typeface="Tahoma" panose="020B0604030504040204" pitchFamily="34" charset="0"/>
            </a:endParaRPr>
          </a:p>
        </p:txBody>
      </p:sp>
      <p:sp>
        <p:nvSpPr>
          <p:cNvPr id="48131" name="Rectangle 3"/>
          <p:cNvSpPr>
            <a:spLocks noGrp="1" noChangeArrowheads="1"/>
          </p:cNvSpPr>
          <p:nvPr>
            <p:ph type="body" idx="1"/>
          </p:nvPr>
        </p:nvSpPr>
        <p:spPr>
          <a:xfrm>
            <a:off x="1524000" y="1752600"/>
            <a:ext cx="9144000" cy="5105400"/>
          </a:xfrm>
        </p:spPr>
        <p:txBody>
          <a:bodyPr/>
          <a:lstStyle/>
          <a:p>
            <a:pPr eaLnBrk="1" hangingPunct="1">
              <a:lnSpc>
                <a:spcPct val="90000"/>
              </a:lnSpc>
            </a:pPr>
            <a:r>
              <a:rPr lang="es-MX" altLang="es-CR" sz="3600" dirty="0"/>
              <a:t>Sirve de transporte de mercancías: </a:t>
            </a:r>
            <a:r>
              <a:rPr lang="es-MX" altLang="es-CR" sz="3600" dirty="0" err="1"/>
              <a:t>ej</a:t>
            </a:r>
            <a:r>
              <a:rPr lang="es-MX" altLang="es-CR" sz="3600" dirty="0"/>
              <a:t>, la zona comercial de Moscú.</a:t>
            </a:r>
          </a:p>
          <a:p>
            <a:pPr eaLnBrk="1" hangingPunct="1">
              <a:lnSpc>
                <a:spcPct val="90000"/>
              </a:lnSpc>
            </a:pPr>
            <a:r>
              <a:rPr lang="es-MX" altLang="es-CR" sz="3600" dirty="0"/>
              <a:t>Es importante para la irrigación en la agricultura.</a:t>
            </a:r>
          </a:p>
          <a:p>
            <a:pPr eaLnBrk="1" hangingPunct="1">
              <a:lnSpc>
                <a:spcPct val="90000"/>
              </a:lnSpc>
            </a:pPr>
            <a:r>
              <a:rPr lang="es-MX" altLang="es-CR" sz="3600" dirty="0"/>
              <a:t>Ayuda en la producción de energía eléctrica.</a:t>
            </a:r>
          </a:p>
          <a:p>
            <a:pPr eaLnBrk="1" hangingPunct="1">
              <a:lnSpc>
                <a:spcPct val="90000"/>
              </a:lnSpc>
            </a:pPr>
            <a:r>
              <a:rPr lang="es-MX" altLang="es-CR" sz="3600" dirty="0"/>
              <a:t>Es famoso por la obtención de caviar (manjar compuesto por huevos de esturión)</a:t>
            </a:r>
            <a:endParaRPr lang="es-ES" altLang="es-CR" sz="3600" dirty="0"/>
          </a:p>
        </p:txBody>
      </p:sp>
    </p:spTree>
    <p:extLst>
      <p:ext uri="{BB962C8B-B14F-4D97-AF65-F5344CB8AC3E}">
        <p14:creationId xmlns:p14="http://schemas.microsoft.com/office/powerpoint/2010/main" val="559178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b="15750"/>
          <a:stretch>
            <a:fillRect/>
          </a:stretch>
        </p:blipFill>
        <p:spPr bwMode="auto">
          <a:xfrm>
            <a:off x="0" y="824248"/>
            <a:ext cx="12191999" cy="604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88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19024" y="817582"/>
            <a:ext cx="6965245" cy="5131698"/>
          </a:xfrm>
        </p:spPr>
        <p:txBody>
          <a:bodyPr>
            <a:normAutofit/>
            <a:scene3d>
              <a:camera prst="orthographicFront"/>
              <a:lightRig rig="threePt" dir="t"/>
            </a:scene3d>
            <a:sp3d extrusionH="57150">
              <a:bevelT w="38100" h="38100"/>
            </a:sp3d>
          </a:bodyPr>
          <a:lstStyle/>
          <a:p>
            <a:r>
              <a:rPr lang="es-CR"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rPr>
              <a:t>Valles y Llanuras de</a:t>
            </a:r>
            <a:br>
              <a:rPr lang="es-CR"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rPr>
            </a:br>
            <a:r>
              <a:rPr lang="es-CR"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rPr>
              <a:t>África</a:t>
            </a:r>
            <a:endParaRPr lang="es-CR"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79984330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467" y="4551294"/>
            <a:ext cx="2381808" cy="2306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p:nvPr>
        </p:nvSpPr>
        <p:spPr>
          <a:xfrm>
            <a:off x="6096000" y="765274"/>
            <a:ext cx="2762542" cy="1202485"/>
          </a:xfrm>
        </p:spPr>
        <p:txBody>
          <a:bodyPr>
            <a:scene3d>
              <a:camera prst="orthographicFront"/>
              <a:lightRig rig="threePt" dir="t"/>
            </a:scene3d>
            <a:sp3d extrusionH="57150">
              <a:bevelT w="38100" h="38100"/>
            </a:sp3d>
          </a:bodyPr>
          <a:lstStyle/>
          <a:p>
            <a:r>
              <a:rPr lang="es-C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rPr>
              <a:t>Río Nilo</a:t>
            </a:r>
          </a:p>
        </p:txBody>
      </p:sp>
      <p:sp>
        <p:nvSpPr>
          <p:cNvPr id="4" name="3 CuadroTexto"/>
          <p:cNvSpPr txBox="1"/>
          <p:nvPr/>
        </p:nvSpPr>
        <p:spPr>
          <a:xfrm>
            <a:off x="0" y="0"/>
            <a:ext cx="6379718" cy="6247864"/>
          </a:xfrm>
          <a:prstGeom prst="rect">
            <a:avLst/>
          </a:prstGeom>
          <a:noFill/>
        </p:spPr>
        <p:txBody>
          <a:bodyPr wrap="square" rtlCol="0">
            <a:spAutoFit/>
          </a:bodyPr>
          <a:lstStyle/>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Se ubica al Noreste de África.</a:t>
            </a:r>
          </a:p>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Ocupa territorios de Ruanda, Uganda, Etiopía, Sudán y Egipto.</a:t>
            </a:r>
          </a:p>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Nace en el Lago Victoria y desemboca en el Mar Mediterráneo.</a:t>
            </a:r>
          </a:p>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Es el principal oasis del Sahara.</a:t>
            </a:r>
          </a:p>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A su alrededor existen populosas ciudades y una intensa actividad agrícola de trigo y algodón; y ganaderas de cabras, camellos y ovejas.</a:t>
            </a:r>
          </a:p>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Es el segundo río más largo del mundo.</a:t>
            </a:r>
          </a:p>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Su población se compone de egipcios, etíopes y sudaneses. Muchos se dedican a la agricultura de subsistencia en forma rudimentaria, producen mijo, arroz, maíz, camote y mandioca.</a:t>
            </a:r>
          </a:p>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Otro sector se dedica a la cría de camellos, cerdos, cabras y ovejas. Del camello obtienen carne, cuero y leche.</a:t>
            </a:r>
          </a:p>
          <a:p>
            <a:pPr marL="285750" indent="-285750">
              <a:buFont typeface="Arial" pitchFamily="34" charset="0"/>
              <a:buChar char="•"/>
            </a:pPr>
            <a:r>
              <a:rPr lang="es-CR" sz="2000" dirty="0">
                <a:ln w="18415" cmpd="sng">
                  <a:solidFill>
                    <a:srgbClr val="FFFFFF"/>
                  </a:solidFill>
                  <a:prstDash val="solid"/>
                </a:ln>
                <a:solidFill>
                  <a:srgbClr val="FFFFFF"/>
                </a:solidFill>
                <a:effectLst>
                  <a:outerShdw blurRad="431800" dist="330200" dir="21594000" algn="tl" rotWithShape="0">
                    <a:prstClr val="black"/>
                  </a:outerShdw>
                </a:effectLst>
                <a:latin typeface="Footlight MT Light" pitchFamily="18" charset="0"/>
              </a:rPr>
              <a:t>Producen materias primas como café, palma aceitera, cacao, maní y algodón y energía eléctrica en la represa de Asuán.</a:t>
            </a: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009" y="0"/>
            <a:ext cx="2381808" cy="2279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5745378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514600" y="609600"/>
            <a:ext cx="7772400" cy="1143000"/>
          </a:xfrm>
        </p:spPr>
        <p:txBody>
          <a:bodyPr/>
          <a:lstStyle/>
          <a:p>
            <a:pPr algn="ctr" eaLnBrk="1" hangingPunct="1"/>
            <a:r>
              <a:rPr lang="es-MX" altLang="es-CR" smtClean="0">
                <a:latin typeface="Tahoma" panose="020B0604030504040204" pitchFamily="34" charset="0"/>
              </a:rPr>
              <a:t>El Nilo</a:t>
            </a:r>
            <a:endParaRPr lang="en-US" altLang="es-CR" smtClean="0">
              <a:latin typeface="Tahoma" panose="020B0604030504040204" pitchFamily="34" charset="0"/>
            </a:endParaRPr>
          </a:p>
        </p:txBody>
      </p:sp>
      <p:sp>
        <p:nvSpPr>
          <p:cNvPr id="63491" name="Rectangle 3"/>
          <p:cNvSpPr>
            <a:spLocks noGrp="1" noChangeArrowheads="1"/>
          </p:cNvSpPr>
          <p:nvPr>
            <p:ph type="body" idx="1"/>
          </p:nvPr>
        </p:nvSpPr>
        <p:spPr>
          <a:xfrm>
            <a:off x="1524000" y="1524000"/>
            <a:ext cx="9144000" cy="5334000"/>
          </a:xfrm>
        </p:spPr>
        <p:txBody>
          <a:bodyPr/>
          <a:lstStyle/>
          <a:p>
            <a:pPr eaLnBrk="1" hangingPunct="1"/>
            <a:r>
              <a:rPr lang="es-MX" altLang="es-CR" sz="3600"/>
              <a:t>Es uno de los más largos del mundo, 6667 kms.</a:t>
            </a:r>
          </a:p>
          <a:p>
            <a:pPr eaLnBrk="1" hangingPunct="1"/>
            <a:r>
              <a:rPr lang="es-MX" altLang="es-CR" sz="3600"/>
              <a:t>La corriente suministra la humedad necesaria a un país que carece de lluvias, y le deja la valle un manto de lodo que posibilita que la tierra se mantenga productiva. </a:t>
            </a:r>
            <a:endParaRPr lang="en-US" altLang="es-CR" sz="3600"/>
          </a:p>
        </p:txBody>
      </p:sp>
    </p:spTree>
    <p:extLst>
      <p:ext uri="{BB962C8B-B14F-4D97-AF65-F5344CB8AC3E}">
        <p14:creationId xmlns:p14="http://schemas.microsoft.com/office/powerpoint/2010/main" val="2697301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500" fill="hold"/>
                                        <p:tgtEl>
                                          <p:spTgt spid="63490"/>
                                        </p:tgtEl>
                                        <p:attrNameLst>
                                          <p:attrName>ppt_w</p:attrName>
                                        </p:attrNameLst>
                                      </p:cBhvr>
                                      <p:tavLst>
                                        <p:tav tm="0">
                                          <p:val>
                                            <p:strVal val="4*#ppt_w"/>
                                          </p:val>
                                        </p:tav>
                                        <p:tav tm="100000">
                                          <p:val>
                                            <p:strVal val="#ppt_w"/>
                                          </p:val>
                                        </p:tav>
                                      </p:tavLst>
                                    </p:anim>
                                    <p:anim calcmode="lin" valueType="num">
                                      <p:cBhvr>
                                        <p:cTn id="8" dur="500" fill="hold"/>
                                        <p:tgtEl>
                                          <p:spTgt spid="63490"/>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63491">
                                            <p:txEl>
                                              <p:pRg st="0" end="0"/>
                                            </p:txEl>
                                          </p:spTgt>
                                        </p:tgtEl>
                                        <p:attrNameLst>
                                          <p:attrName>style.visibility</p:attrName>
                                        </p:attrNameLst>
                                      </p:cBhvr>
                                      <p:to>
                                        <p:strVal val="visible"/>
                                      </p:to>
                                    </p:set>
                                    <p:anim calcmode="lin" valueType="num">
                                      <p:cBhvr>
                                        <p:cTn id="13" dur="500" fill="hold"/>
                                        <p:tgtEl>
                                          <p:spTgt spid="63491">
                                            <p:txEl>
                                              <p:pRg st="0" end="0"/>
                                            </p:txEl>
                                          </p:spTgt>
                                        </p:tgtEl>
                                        <p:attrNameLst>
                                          <p:attrName>ppt_w</p:attrName>
                                        </p:attrNameLst>
                                      </p:cBhvr>
                                      <p:tavLst>
                                        <p:tav tm="0">
                                          <p:val>
                                            <p:strVal val="(6*min(max(#ppt_w*#ppt_h,.3),1)-7.4)/-.7*#ppt_w"/>
                                          </p:val>
                                        </p:tav>
                                        <p:tav tm="100000">
                                          <p:val>
                                            <p:strVal val="#ppt_w"/>
                                          </p:val>
                                        </p:tav>
                                      </p:tavLst>
                                    </p:anim>
                                    <p:anim calcmode="lin" valueType="num">
                                      <p:cBhvr>
                                        <p:cTn id="14" dur="500" fill="hold"/>
                                        <p:tgtEl>
                                          <p:spTgt spid="63491">
                                            <p:txEl>
                                              <p:pRg st="0" end="0"/>
                                            </p:txEl>
                                          </p:spTgt>
                                        </p:tgtEl>
                                        <p:attrNameLst>
                                          <p:attrName>ppt_h</p:attrName>
                                        </p:attrNameLst>
                                      </p:cBhvr>
                                      <p:tavLst>
                                        <p:tav tm="0">
                                          <p:val>
                                            <p:strVal val="(6*min(max(#ppt_w*#ppt_h,.3),1)-7.4)/-.7*#ppt_h"/>
                                          </p:val>
                                        </p:tav>
                                        <p:tav tm="100000">
                                          <p:val>
                                            <p:strVal val="#ppt_h"/>
                                          </p:val>
                                        </p:tav>
                                      </p:tavLst>
                                    </p:anim>
                                    <p:anim calcmode="lin" valueType="num">
                                      <p:cBhvr>
                                        <p:cTn id="15" dur="500" fill="hold"/>
                                        <p:tgtEl>
                                          <p:spTgt spid="63491">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63491">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grpId="0" nodeType="clickEffect">
                                  <p:stCondLst>
                                    <p:cond delay="0"/>
                                  </p:stCondLst>
                                  <p:childTnLst>
                                    <p:set>
                                      <p:cBhvr>
                                        <p:cTn id="20" dur="1" fill="hold">
                                          <p:stCondLst>
                                            <p:cond delay="0"/>
                                          </p:stCondLst>
                                        </p:cTn>
                                        <p:tgtEl>
                                          <p:spTgt spid="63491">
                                            <p:txEl>
                                              <p:pRg st="1" end="1"/>
                                            </p:txEl>
                                          </p:spTgt>
                                        </p:tgtEl>
                                        <p:attrNameLst>
                                          <p:attrName>style.visibility</p:attrName>
                                        </p:attrNameLst>
                                      </p:cBhvr>
                                      <p:to>
                                        <p:strVal val="visible"/>
                                      </p:to>
                                    </p:set>
                                    <p:anim calcmode="lin" valueType="num">
                                      <p:cBhvr>
                                        <p:cTn id="21" dur="500" fill="hold"/>
                                        <p:tgtEl>
                                          <p:spTgt spid="63491">
                                            <p:txEl>
                                              <p:pRg st="1" end="1"/>
                                            </p:txEl>
                                          </p:spTgt>
                                        </p:tgtEl>
                                        <p:attrNameLst>
                                          <p:attrName>ppt_w</p:attrName>
                                        </p:attrNameLst>
                                      </p:cBhvr>
                                      <p:tavLst>
                                        <p:tav tm="0">
                                          <p:val>
                                            <p:strVal val="(6*min(max(#ppt_w*#ppt_h,.3),1)-7.4)/-.7*#ppt_w"/>
                                          </p:val>
                                        </p:tav>
                                        <p:tav tm="100000">
                                          <p:val>
                                            <p:strVal val="#ppt_w"/>
                                          </p:val>
                                        </p:tav>
                                      </p:tavLst>
                                    </p:anim>
                                    <p:anim calcmode="lin" valueType="num">
                                      <p:cBhvr>
                                        <p:cTn id="22" dur="500" fill="hold"/>
                                        <p:tgtEl>
                                          <p:spTgt spid="63491">
                                            <p:txEl>
                                              <p:pRg st="1" end="1"/>
                                            </p:txEl>
                                          </p:spTgt>
                                        </p:tgtEl>
                                        <p:attrNameLst>
                                          <p:attrName>ppt_h</p:attrName>
                                        </p:attrNameLst>
                                      </p:cBhvr>
                                      <p:tavLst>
                                        <p:tav tm="0">
                                          <p:val>
                                            <p:strVal val="(6*min(max(#ppt_w*#ppt_h,.3),1)-7.4)/-.7*#ppt_h"/>
                                          </p:val>
                                        </p:tav>
                                        <p:tav tm="100000">
                                          <p:val>
                                            <p:strVal val="#ppt_h"/>
                                          </p:val>
                                        </p:tav>
                                      </p:tavLst>
                                    </p:anim>
                                    <p:anim calcmode="lin" valueType="num">
                                      <p:cBhvr>
                                        <p:cTn id="23" dur="500" fill="hold"/>
                                        <p:tgtEl>
                                          <p:spTgt spid="63491">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63491">
                                            <p:txEl>
                                              <p:pRg st="1" end="1"/>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P spid="634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981200" y="762000"/>
            <a:ext cx="7772400" cy="1143000"/>
          </a:xfrm>
        </p:spPr>
        <p:txBody>
          <a:bodyPr/>
          <a:lstStyle/>
          <a:p>
            <a:pPr algn="ctr" eaLnBrk="1" hangingPunct="1"/>
            <a:r>
              <a:rPr lang="es-MX" altLang="es-CR" smtClean="0">
                <a:latin typeface="Tahoma" panose="020B0604030504040204" pitchFamily="34" charset="0"/>
              </a:rPr>
              <a:t>Aprovechamiento:</a:t>
            </a:r>
            <a:endParaRPr lang="en-US" altLang="es-CR" smtClean="0">
              <a:latin typeface="Tahoma" panose="020B0604030504040204" pitchFamily="34" charset="0"/>
            </a:endParaRPr>
          </a:p>
        </p:txBody>
      </p:sp>
      <p:sp>
        <p:nvSpPr>
          <p:cNvPr id="65539" name="Rectangle 3"/>
          <p:cNvSpPr>
            <a:spLocks noGrp="1" noChangeArrowheads="1"/>
          </p:cNvSpPr>
          <p:nvPr>
            <p:ph type="body" idx="1"/>
          </p:nvPr>
        </p:nvSpPr>
        <p:spPr>
          <a:xfrm>
            <a:off x="2209800" y="2147888"/>
            <a:ext cx="7772400" cy="4481512"/>
          </a:xfrm>
        </p:spPr>
        <p:txBody>
          <a:bodyPr/>
          <a:lstStyle/>
          <a:p>
            <a:pPr eaLnBrk="1" hangingPunct="1">
              <a:lnSpc>
                <a:spcPct val="90000"/>
              </a:lnSpc>
            </a:pPr>
            <a:r>
              <a:rPr lang="es-MX" altLang="es-CR" sz="3600"/>
              <a:t>Las inundaciones periódicas del río han permitido que las tierras cosechen:</a:t>
            </a:r>
          </a:p>
          <a:p>
            <a:pPr eaLnBrk="1" hangingPunct="1">
              <a:lnSpc>
                <a:spcPct val="90000"/>
              </a:lnSpc>
              <a:buFontTx/>
              <a:buChar char="-"/>
            </a:pPr>
            <a:r>
              <a:rPr lang="es-MX" altLang="es-CR" sz="3600"/>
              <a:t>trigo, mijo,avena,cebolla,lechuga, hortalizas, etc.</a:t>
            </a:r>
            <a:endParaRPr lang="en-US" altLang="es-CR" sz="3600"/>
          </a:p>
          <a:p>
            <a:pPr eaLnBrk="1" hangingPunct="1">
              <a:lnSpc>
                <a:spcPct val="90000"/>
              </a:lnSpc>
            </a:pPr>
            <a:r>
              <a:rPr lang="es-MX" altLang="es-CR" sz="3600"/>
              <a:t>Se practica la ganadería extensiva.</a:t>
            </a:r>
          </a:p>
          <a:p>
            <a:pPr eaLnBrk="1" hangingPunct="1">
              <a:lnSpc>
                <a:spcPct val="90000"/>
              </a:lnSpc>
            </a:pPr>
            <a:r>
              <a:rPr lang="es-MX" altLang="es-CR" sz="3600"/>
              <a:t>Se da el comercio y el turismo</a:t>
            </a:r>
          </a:p>
          <a:p>
            <a:pPr eaLnBrk="1" hangingPunct="1">
              <a:lnSpc>
                <a:spcPct val="90000"/>
              </a:lnSpc>
              <a:buFontTx/>
              <a:buNone/>
            </a:pPr>
            <a:r>
              <a:rPr lang="es-MX" altLang="es-CR" sz="3600"/>
              <a:t> ( Karnak y Luxor).</a:t>
            </a:r>
          </a:p>
        </p:txBody>
      </p:sp>
    </p:spTree>
    <p:extLst>
      <p:ext uri="{BB962C8B-B14F-4D97-AF65-F5344CB8AC3E}">
        <p14:creationId xmlns:p14="http://schemas.microsoft.com/office/powerpoint/2010/main" val="2031806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5538"/>
                                        </p:tgtEl>
                                        <p:attrNameLst>
                                          <p:attrName>style.visibility</p:attrName>
                                        </p:attrNameLst>
                                      </p:cBhvr>
                                      <p:to>
                                        <p:strVal val="visible"/>
                                      </p:to>
                                    </p:set>
                                    <p:anim to="" calcmode="lin" valueType="num">
                                      <p:cBhvr>
                                        <p:cTn id="7" dur="1" fill="hold"/>
                                        <p:tgtEl>
                                          <p:spTgt spid="6553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5539">
                                            <p:txEl>
                                              <p:pRg st="0" end="0"/>
                                            </p:txEl>
                                          </p:spTgt>
                                        </p:tgtEl>
                                        <p:attrNameLst>
                                          <p:attrName>style.visibility</p:attrName>
                                        </p:attrNameLst>
                                      </p:cBhvr>
                                      <p:to>
                                        <p:strVal val="visible"/>
                                      </p:to>
                                    </p:set>
                                    <p:anim to="" calcmode="lin" valueType="num">
                                      <p:cBhvr>
                                        <p:cTn id="12" dur="1" fill="hold"/>
                                        <p:tgtEl>
                                          <p:spTgt spid="6553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5539">
                                            <p:txEl>
                                              <p:pRg st="1" end="1"/>
                                            </p:txEl>
                                          </p:spTgt>
                                        </p:tgtEl>
                                        <p:attrNameLst>
                                          <p:attrName>style.visibility</p:attrName>
                                        </p:attrNameLst>
                                      </p:cBhvr>
                                      <p:to>
                                        <p:strVal val="visible"/>
                                      </p:to>
                                    </p:set>
                                    <p:anim to="" calcmode="lin" valueType="num">
                                      <p:cBhvr>
                                        <p:cTn id="17" dur="1" fill="hold"/>
                                        <p:tgtEl>
                                          <p:spTgt spid="65539">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5539">
                                            <p:txEl>
                                              <p:pRg st="2" end="2"/>
                                            </p:txEl>
                                          </p:spTgt>
                                        </p:tgtEl>
                                        <p:attrNameLst>
                                          <p:attrName>style.visibility</p:attrName>
                                        </p:attrNameLst>
                                      </p:cBhvr>
                                      <p:to>
                                        <p:strVal val="visible"/>
                                      </p:to>
                                    </p:set>
                                    <p:anim to="" calcmode="lin" valueType="num">
                                      <p:cBhvr>
                                        <p:cTn id="22" dur="1" fill="hold"/>
                                        <p:tgtEl>
                                          <p:spTgt spid="65539">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5539">
                                            <p:txEl>
                                              <p:pRg st="3" end="3"/>
                                            </p:txEl>
                                          </p:spTgt>
                                        </p:tgtEl>
                                        <p:attrNameLst>
                                          <p:attrName>style.visibility</p:attrName>
                                        </p:attrNameLst>
                                      </p:cBhvr>
                                      <p:to>
                                        <p:strVal val="visible"/>
                                      </p:to>
                                    </p:set>
                                    <p:anim to="" calcmode="lin" valueType="num">
                                      <p:cBhvr>
                                        <p:cTn id="27" dur="1" fill="hold"/>
                                        <p:tgtEl>
                                          <p:spTgt spid="65539">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5539">
                                            <p:txEl>
                                              <p:pRg st="4" end="4"/>
                                            </p:txEl>
                                          </p:spTgt>
                                        </p:tgtEl>
                                        <p:attrNameLst>
                                          <p:attrName>style.visibility</p:attrName>
                                        </p:attrNameLst>
                                      </p:cBhvr>
                                      <p:to>
                                        <p:strVal val="visible"/>
                                      </p:to>
                                    </p:set>
                                    <p:anim to="" calcmode="lin" valueType="num">
                                      <p:cBhvr>
                                        <p:cTn id="32" dur="1" fill="hold"/>
                                        <p:tgtEl>
                                          <p:spTgt spid="65539">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utoUpdateAnimBg="0"/>
      <p:bldP spid="6553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p:txBody>
          <a:bodyPr>
            <a:normAutofit/>
          </a:bodyPr>
          <a:lstStyle/>
          <a:p>
            <a:r>
              <a:rPr lang="es-CR" sz="5400" dirty="0">
                <a:ln w="10160">
                  <a:solidFill>
                    <a:schemeClr val="accent1"/>
                  </a:solidFill>
                  <a:prstDash val="solid"/>
                </a:ln>
                <a:solidFill>
                  <a:srgbClr val="FFFFFF"/>
                </a:solidFill>
                <a:effectLst>
                  <a:outerShdw blurRad="50800" dist="38100" dir="2700000" algn="tl" rotWithShape="0">
                    <a:prstClr val="black">
                      <a:alpha val="40000"/>
                    </a:prstClr>
                  </a:outerShdw>
                  <a:reflection blurRad="6350" stA="50000" endA="300" endPos="50000" dist="29997" dir="5400000" sy="-100000" algn="bl" rotWithShape="0"/>
                </a:effectLst>
              </a:rPr>
              <a:t>Sistema Cultural</a:t>
            </a:r>
            <a:endParaRPr lang="es-CR" sz="5400" dirty="0">
              <a:ln w="10160">
                <a:solidFill>
                  <a:schemeClr val="accent1"/>
                </a:solidFill>
                <a:prstDash val="solid"/>
              </a:ln>
              <a:solidFill>
                <a:srgbClr val="FFFFFF"/>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
        <p:nvSpPr>
          <p:cNvPr id="3" name="2 Marcador de contenido"/>
          <p:cNvSpPr>
            <a:spLocks noGrp="1"/>
          </p:cNvSpPr>
          <p:nvPr>
            <p:ph idx="1"/>
          </p:nvPr>
        </p:nvSpPr>
        <p:spPr>
          <a:xfrm>
            <a:off x="2987041" y="2348880"/>
            <a:ext cx="6196405" cy="3374189"/>
          </a:xfrm>
        </p:spPr>
        <p:txBody>
          <a:bodyPr>
            <a:normAutofit/>
          </a:bodyPr>
          <a:lstStyle/>
          <a:p>
            <a:pPr marL="0" indent="0" algn="just">
              <a:buNone/>
            </a:pPr>
            <a:r>
              <a:rPr lang="es-CR"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Se establecen relaciones entre sí y con la naturaleza, creando elementos propios como: ciudades, represas, acueductos, puentes, carreteras.</a:t>
            </a:r>
            <a:endParaRPr lang="es-CR"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endParaRPr>
          </a:p>
        </p:txBody>
      </p:sp>
    </p:spTree>
    <p:extLst>
      <p:ext uri="{BB962C8B-B14F-4D97-AF65-F5344CB8AC3E}">
        <p14:creationId xmlns:p14="http://schemas.microsoft.com/office/powerpoint/2010/main" val="18225831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b="5624"/>
          <a:stretch>
            <a:fillRect/>
          </a:stretch>
        </p:blipFill>
        <p:spPr bwMode="auto">
          <a:xfrm>
            <a:off x="0" y="837127"/>
            <a:ext cx="12192000" cy="60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9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strVal val="2/3*#ppt_w"/>
                                          </p:val>
                                        </p:tav>
                                        <p:tav tm="100000">
                                          <p:val>
                                            <p:strVal val="#ppt_w"/>
                                          </p:val>
                                        </p:tav>
                                      </p:tavLst>
                                    </p:anim>
                                    <p:anim calcmode="lin" valueType="num">
                                      <p:cBhvr>
                                        <p:cTn id="8" dur="500" fill="hold"/>
                                        <p:tgtEl>
                                          <p:spTgt spid="6246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b="5557"/>
          <a:stretch>
            <a:fillRect/>
          </a:stretch>
        </p:blipFill>
        <p:spPr bwMode="auto">
          <a:xfrm>
            <a:off x="0" y="990601"/>
            <a:ext cx="12191999" cy="586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013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1000" fill="hold"/>
                                        <p:tgtEl>
                                          <p:spTgt spid="64514"/>
                                        </p:tgtEl>
                                        <p:attrNameLst>
                                          <p:attrName>ppt_w</p:attrName>
                                        </p:attrNameLst>
                                      </p:cBhvr>
                                      <p:tavLst>
                                        <p:tav tm="0">
                                          <p:val>
                                            <p:fltVal val="0"/>
                                          </p:val>
                                        </p:tav>
                                        <p:tav tm="100000">
                                          <p:val>
                                            <p:strVal val="#ppt_w"/>
                                          </p:val>
                                        </p:tav>
                                      </p:tavLst>
                                    </p:anim>
                                    <p:anim calcmode="lin" valueType="num">
                                      <p:cBhvr>
                                        <p:cTn id="8" dur="1000" fill="hold"/>
                                        <p:tgtEl>
                                          <p:spTgt spid="64514"/>
                                        </p:tgtEl>
                                        <p:attrNameLst>
                                          <p:attrName>ppt_h</p:attrName>
                                        </p:attrNameLst>
                                      </p:cBhvr>
                                      <p:tavLst>
                                        <p:tav tm="0">
                                          <p:val>
                                            <p:fltVal val="0"/>
                                          </p:val>
                                        </p:tav>
                                        <p:tav tm="100000">
                                          <p:val>
                                            <p:strVal val="#ppt_h"/>
                                          </p:val>
                                        </p:tav>
                                      </p:tavLst>
                                    </p:anim>
                                    <p:anim calcmode="lin" valueType="num">
                                      <p:cBhvr>
                                        <p:cTn id="9" dur="1000" fill="hold"/>
                                        <p:tgtEl>
                                          <p:spTgt spid="645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959" y="206722"/>
            <a:ext cx="2487830" cy="1912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Título"/>
          <p:cNvSpPr>
            <a:spLocks noGrp="1"/>
          </p:cNvSpPr>
          <p:nvPr>
            <p:ph type="title"/>
          </p:nvPr>
        </p:nvSpPr>
        <p:spPr>
          <a:xfrm>
            <a:off x="6085243" y="2680951"/>
            <a:ext cx="2336140" cy="1656184"/>
          </a:xfrm>
        </p:spPr>
        <p:txBody>
          <a:bodyPr>
            <a:normAutofit/>
            <a:scene3d>
              <a:camera prst="orthographicFront"/>
              <a:lightRig rig="threePt" dir="t"/>
            </a:scene3d>
            <a:sp3d extrusionH="57150">
              <a:bevelT w="38100" h="38100"/>
            </a:sp3d>
          </a:bodyPr>
          <a:lstStyle/>
          <a:p>
            <a:r>
              <a:rPr lang="es-C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rPr>
              <a:t>Río Congo</a:t>
            </a:r>
          </a:p>
        </p:txBody>
      </p:sp>
      <p:sp>
        <p:nvSpPr>
          <p:cNvPr id="3" name="2 Marcador de contenido"/>
          <p:cNvSpPr>
            <a:spLocks noGrp="1"/>
          </p:cNvSpPr>
          <p:nvPr>
            <p:ph idx="1"/>
          </p:nvPr>
        </p:nvSpPr>
        <p:spPr>
          <a:xfrm>
            <a:off x="2987041" y="2119258"/>
            <a:ext cx="6196405" cy="445647"/>
          </a:xfrm>
        </p:spPr>
        <p:txBody>
          <a:bodyPr>
            <a:normAutofit lnSpcReduction="10000"/>
          </a:bodyPr>
          <a:lstStyle/>
          <a:p>
            <a:pPr marL="0" indent="0" algn="ctr">
              <a:buNone/>
            </a:pPr>
            <a:r>
              <a:rPr lang="es-CR" dirty="0" smtClean="0"/>
              <a:t>Continente Africano</a:t>
            </a:r>
            <a:endParaRPr lang="es-CR" dirty="0"/>
          </a:p>
        </p:txBody>
      </p:sp>
      <p:sp>
        <p:nvSpPr>
          <p:cNvPr id="4" name="3 CuadroTexto"/>
          <p:cNvSpPr txBox="1"/>
          <p:nvPr/>
        </p:nvSpPr>
        <p:spPr>
          <a:xfrm>
            <a:off x="-21513" y="0"/>
            <a:ext cx="6359176" cy="6109365"/>
          </a:xfrm>
          <a:prstGeom prst="rect">
            <a:avLst/>
          </a:prstGeom>
          <a:noFill/>
        </p:spPr>
        <p:txBody>
          <a:bodyPr wrap="square" rtlCol="0">
            <a:spAutoFit/>
          </a:bodyPr>
          <a:lstStyle/>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localiza en África Central.</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Nace cerca del lago Tangañika y desemboca en el Atlántico.</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El Congo drena la cuenca ecuatorial de África Central.</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el medio de comunicación más importante de la región Centroafricana.</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Las aguas del Congo poseen el 40% del potencial hidroeléctrico del mundo.</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región está cubierta por una densa vegetación tropical, donde habitan Pigmeos, Bantúes y Sudaneses, quienes desarrollan una vida rudimentaria y una economía de subsistencia.</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Producen </a:t>
            </a: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mijo, arroz, maíz, camote y </a:t>
            </a: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mandioca.</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a:t>
            </a: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 dedican </a:t>
            </a: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a la cría de camellos, cerdos, cabras y ovejas. Del camello obtienen carne, cuero y </a:t>
            </a:r>
            <a:r>
              <a:rPr lang="es-CR" sz="23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leche.</a:t>
            </a: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4170" y="4945464"/>
            <a:ext cx="2487830" cy="1896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0250063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10363200" cy="1143000"/>
          </a:xfrm>
        </p:spPr>
        <p:txBody>
          <a:bodyPr/>
          <a:lstStyle/>
          <a:p>
            <a:pPr algn="ctr" eaLnBrk="1" hangingPunct="1"/>
            <a:r>
              <a:rPr lang="es-MX" altLang="es-CR" dirty="0" smtClean="0">
                <a:latin typeface="Tahoma" panose="020B0604030504040204" pitchFamily="34" charset="0"/>
              </a:rPr>
              <a:t>El Congo</a:t>
            </a:r>
            <a:endParaRPr lang="es-ES" altLang="es-CR" dirty="0" smtClean="0">
              <a:latin typeface="Tahoma" panose="020B0604030504040204" pitchFamily="34" charset="0"/>
            </a:endParaRPr>
          </a:p>
        </p:txBody>
      </p:sp>
      <p:sp>
        <p:nvSpPr>
          <p:cNvPr id="33795" name="Rectangle 3"/>
          <p:cNvSpPr>
            <a:spLocks noGrp="1" noChangeArrowheads="1"/>
          </p:cNvSpPr>
          <p:nvPr>
            <p:ph type="body" sz="half" idx="1"/>
          </p:nvPr>
        </p:nvSpPr>
        <p:spPr>
          <a:xfrm>
            <a:off x="0" y="930274"/>
            <a:ext cx="4724400" cy="5927725"/>
          </a:xfrm>
        </p:spPr>
        <p:txBody>
          <a:bodyPr/>
          <a:lstStyle/>
          <a:p>
            <a:pPr eaLnBrk="1" hangingPunct="1">
              <a:lnSpc>
                <a:spcPct val="90000"/>
              </a:lnSpc>
            </a:pPr>
            <a:r>
              <a:rPr lang="es-MX" altLang="es-CR" sz="3600" dirty="0"/>
              <a:t>Es el segundo río más caudaloso del mundo.</a:t>
            </a:r>
          </a:p>
          <a:p>
            <a:pPr eaLnBrk="1" hangingPunct="1">
              <a:lnSpc>
                <a:spcPct val="90000"/>
              </a:lnSpc>
            </a:pPr>
            <a:r>
              <a:rPr lang="es-MX" altLang="es-CR" sz="3600" dirty="0"/>
              <a:t>Recibe copiosas lluvias: 1500mm anuales.</a:t>
            </a:r>
          </a:p>
          <a:p>
            <a:pPr eaLnBrk="1" hangingPunct="1">
              <a:lnSpc>
                <a:spcPct val="90000"/>
              </a:lnSpc>
            </a:pPr>
            <a:r>
              <a:rPr lang="es-MX" altLang="es-CR" sz="3600" dirty="0"/>
              <a:t>Su cuenca hidrográfica es de 37 millones de km2</a:t>
            </a:r>
            <a:endParaRPr lang="es-ES" altLang="es-CR" sz="3600" dirty="0"/>
          </a:p>
        </p:txBody>
      </p:sp>
      <p:pic>
        <p:nvPicPr>
          <p:cNvPr id="33796" name="Picture 4"/>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b="4500"/>
          <a:stretch>
            <a:fillRect/>
          </a:stretch>
        </p:blipFill>
        <p:spPr>
          <a:xfrm>
            <a:off x="6362163" y="0"/>
            <a:ext cx="5829837" cy="3124847"/>
          </a:xfr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5557"/>
          <a:stretch>
            <a:fillRect/>
          </a:stretch>
        </p:blipFill>
        <p:spPr bwMode="auto">
          <a:xfrm>
            <a:off x="4378818" y="3124847"/>
            <a:ext cx="7798578" cy="373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51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483958" y="0"/>
            <a:ext cx="3708042" cy="1143000"/>
          </a:xfrm>
        </p:spPr>
        <p:txBody>
          <a:bodyPr/>
          <a:lstStyle/>
          <a:p>
            <a:pPr algn="ctr" eaLnBrk="1" hangingPunct="1"/>
            <a:r>
              <a:rPr lang="es-MX" altLang="es-CR" dirty="0" smtClean="0">
                <a:latin typeface="Tahoma" panose="020B0604030504040204" pitchFamily="34" charset="0"/>
              </a:rPr>
              <a:t>El Congo</a:t>
            </a:r>
            <a:endParaRPr lang="es-ES" altLang="es-CR" dirty="0" smtClean="0">
              <a:latin typeface="Tahoma" panose="020B0604030504040204" pitchFamily="34" charset="0"/>
            </a:endParaRPr>
          </a:p>
        </p:txBody>
      </p:sp>
      <p:pic>
        <p:nvPicPr>
          <p:cNvPr id="35843" name="Picture 3"/>
          <p:cNvPicPr>
            <a:picLocks noChangeAspect="1" noChangeArrowheads="1"/>
          </p:cNvPicPr>
          <p:nvPr>
            <p:ph type="clipArt" sz="half" idx="1"/>
          </p:nvPr>
        </p:nvPicPr>
        <p:blipFill>
          <a:blip r:embed="rId2">
            <a:extLst>
              <a:ext uri="{28A0092B-C50C-407E-A947-70E740481C1C}">
                <a14:useLocalDpi xmlns:a14="http://schemas.microsoft.com/office/drawing/2010/main" val="0"/>
              </a:ext>
            </a:extLst>
          </a:blip>
          <a:srcRect b="5557"/>
          <a:stretch>
            <a:fillRect/>
          </a:stretch>
        </p:blipFill>
        <p:spPr>
          <a:xfrm>
            <a:off x="0" y="849468"/>
            <a:ext cx="6019800" cy="6008531"/>
          </a:xfrm>
        </p:spPr>
      </p:pic>
      <p:sp>
        <p:nvSpPr>
          <p:cNvPr id="35844" name="Rectangle 4"/>
          <p:cNvSpPr>
            <a:spLocks noGrp="1" noChangeArrowheads="1"/>
          </p:cNvSpPr>
          <p:nvPr>
            <p:ph type="body" sz="half" idx="2"/>
          </p:nvPr>
        </p:nvSpPr>
        <p:spPr>
          <a:xfrm>
            <a:off x="6019800" y="2008566"/>
            <a:ext cx="6172200" cy="3477833"/>
          </a:xfrm>
        </p:spPr>
        <p:txBody>
          <a:bodyPr/>
          <a:lstStyle/>
          <a:p>
            <a:pPr eaLnBrk="1" hangingPunct="1">
              <a:lnSpc>
                <a:spcPct val="90000"/>
              </a:lnSpc>
            </a:pPr>
            <a:r>
              <a:rPr lang="es-MX" altLang="es-CR" dirty="0" smtClean="0"/>
              <a:t>Atraviesa zonas tropicales y selvas vírgenes.</a:t>
            </a:r>
          </a:p>
          <a:p>
            <a:pPr eaLnBrk="1" hangingPunct="1">
              <a:lnSpc>
                <a:spcPct val="90000"/>
              </a:lnSpc>
            </a:pPr>
            <a:r>
              <a:rPr lang="es-MX" altLang="es-CR" dirty="0" smtClean="0"/>
              <a:t>Es navegable en su curso inferior.</a:t>
            </a:r>
          </a:p>
          <a:p>
            <a:pPr eaLnBrk="1" hangingPunct="1">
              <a:lnSpc>
                <a:spcPct val="90000"/>
              </a:lnSpc>
            </a:pPr>
            <a:r>
              <a:rPr lang="es-MX" altLang="es-CR" dirty="0" smtClean="0"/>
              <a:t>Sus habitantes practican con una agricultura, caza y pesca rudimentaria.</a:t>
            </a:r>
            <a:endParaRPr lang="es-ES" altLang="es-CR" dirty="0" smtClean="0"/>
          </a:p>
        </p:txBody>
      </p:sp>
    </p:spTree>
    <p:extLst>
      <p:ext uri="{BB962C8B-B14F-4D97-AF65-F5344CB8AC3E}">
        <p14:creationId xmlns:p14="http://schemas.microsoft.com/office/powerpoint/2010/main" val="11074857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El Congo:aprovechamiento</a:t>
            </a:r>
            <a:endParaRPr lang="es-ES" altLang="es-CR" smtClean="0">
              <a:latin typeface="Tahoma" panose="020B0604030504040204" pitchFamily="34" charset="0"/>
            </a:endParaRPr>
          </a:p>
        </p:txBody>
      </p:sp>
      <p:sp>
        <p:nvSpPr>
          <p:cNvPr id="36867" name="Rectangle 3"/>
          <p:cNvSpPr>
            <a:spLocks noGrp="1" noChangeArrowheads="1"/>
          </p:cNvSpPr>
          <p:nvPr>
            <p:ph type="body" idx="1"/>
          </p:nvPr>
        </p:nvSpPr>
        <p:spPr>
          <a:xfrm>
            <a:off x="1752600" y="1905000"/>
            <a:ext cx="8915400" cy="4953000"/>
          </a:xfrm>
        </p:spPr>
        <p:txBody>
          <a:bodyPr/>
          <a:lstStyle/>
          <a:p>
            <a:pPr eaLnBrk="1" hangingPunct="1"/>
            <a:r>
              <a:rPr lang="es-MX" altLang="es-CR" sz="3600"/>
              <a:t>Se da el cultivo de yuca, ñame, banano y palma de aceite.</a:t>
            </a:r>
          </a:p>
          <a:p>
            <a:pPr eaLnBrk="1" hangingPunct="1"/>
            <a:r>
              <a:rPr lang="es-MX" altLang="es-CR" sz="3600"/>
              <a:t>No se siembra cereales porque las lluvias impiden su maduración.</a:t>
            </a:r>
          </a:p>
          <a:p>
            <a:pPr eaLnBrk="1" hangingPunct="1"/>
            <a:r>
              <a:rPr lang="es-MX" altLang="es-CR" sz="3600"/>
              <a:t>Se practica la caza, la pesca y la recolección de frutas.</a:t>
            </a:r>
          </a:p>
          <a:p>
            <a:pPr eaLnBrk="1" hangingPunct="1"/>
            <a:r>
              <a:rPr lang="es-MX" altLang="es-CR" sz="3600"/>
              <a:t>Se desarrolla el comercio. Ejm: Las ferias de Sudán.</a:t>
            </a:r>
            <a:endParaRPr lang="es-ES" altLang="es-CR" sz="3600"/>
          </a:p>
        </p:txBody>
      </p:sp>
    </p:spTree>
    <p:extLst>
      <p:ext uri="{BB962C8B-B14F-4D97-AF65-F5344CB8AC3E}">
        <p14:creationId xmlns:p14="http://schemas.microsoft.com/office/powerpoint/2010/main" val="226971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19024" y="817582"/>
            <a:ext cx="6965245" cy="4915674"/>
          </a:xfrm>
        </p:spPr>
        <p:txBody>
          <a:bodyPr>
            <a:normAutofit/>
            <a:scene3d>
              <a:camera prst="orthographicFront"/>
              <a:lightRig rig="threePt" dir="t"/>
            </a:scene3d>
            <a:sp3d extrusionH="57150">
              <a:bevelT w="38100" h="38100"/>
            </a:sp3d>
          </a:bodyPr>
          <a:lstStyle/>
          <a:p>
            <a:r>
              <a:rPr lang="es-CR" sz="7200" dirty="0">
                <a:ln>
                  <a:solidFill>
                    <a:schemeClr val="bg1"/>
                  </a:solidFill>
                </a:ln>
                <a:solidFill>
                  <a:schemeClr val="tx2">
                    <a:lumMod val="60000"/>
                    <a:lumOff val="40000"/>
                  </a:schemeClr>
                </a:solidFill>
                <a:effectLst>
                  <a:outerShdw blurRad="50800" dist="38100" dir="2700000" algn="tl" rotWithShape="0">
                    <a:prstClr val="black">
                      <a:alpha val="40000"/>
                    </a:prstClr>
                  </a:outerShdw>
                  <a:reflection blurRad="6350" stA="55000" endA="300" endPos="45500" dir="5400000" sy="-100000" algn="bl" rotWithShape="0"/>
                </a:effectLst>
              </a:rPr>
              <a:t>Valles y Llanuras de</a:t>
            </a:r>
            <a:br>
              <a:rPr lang="es-CR" sz="7200" dirty="0">
                <a:ln>
                  <a:solidFill>
                    <a:schemeClr val="bg1"/>
                  </a:solidFill>
                </a:ln>
                <a:solidFill>
                  <a:schemeClr val="tx2">
                    <a:lumMod val="60000"/>
                    <a:lumOff val="40000"/>
                  </a:schemeClr>
                </a:solidFill>
                <a:effectLst>
                  <a:outerShdw blurRad="50800" dist="38100" dir="2700000" algn="tl" rotWithShape="0">
                    <a:prstClr val="black">
                      <a:alpha val="40000"/>
                    </a:prstClr>
                  </a:outerShdw>
                  <a:reflection blurRad="6350" stA="55000" endA="300" endPos="45500" dir="5400000" sy="-100000" algn="bl" rotWithShape="0"/>
                </a:effectLst>
              </a:rPr>
            </a:br>
            <a:r>
              <a:rPr lang="es-CR" sz="7200" dirty="0">
                <a:ln>
                  <a:solidFill>
                    <a:schemeClr val="bg1"/>
                  </a:solidFill>
                </a:ln>
                <a:solidFill>
                  <a:schemeClr val="tx2">
                    <a:lumMod val="60000"/>
                    <a:lumOff val="40000"/>
                  </a:schemeClr>
                </a:solidFill>
                <a:effectLst>
                  <a:outerShdw blurRad="50800" dist="38100" dir="2700000" algn="tl" rotWithShape="0">
                    <a:prstClr val="black">
                      <a:alpha val="40000"/>
                    </a:prstClr>
                  </a:outerShdw>
                  <a:reflection blurRad="6350" stA="55000" endA="300" endPos="45500" dir="5400000" sy="-100000" algn="bl" rotWithShape="0"/>
                </a:effectLst>
              </a:rPr>
              <a:t>Asia</a:t>
            </a:r>
            <a:endParaRPr lang="es-CR" sz="7200" dirty="0">
              <a:ln>
                <a:solidFill>
                  <a:schemeClr val="bg1"/>
                </a:solidFill>
              </a:ln>
              <a:solidFill>
                <a:schemeClr val="tx2">
                  <a:lumMod val="60000"/>
                  <a:lumOff val="40000"/>
                </a:schemeClr>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3018675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0" y="26481"/>
            <a:ext cx="4310752" cy="1368153"/>
          </a:xfrm>
        </p:spPr>
        <p:txBody>
          <a:bodyPr>
            <a:normAutofit/>
            <a:scene3d>
              <a:camera prst="orthographicFront"/>
              <a:lightRig rig="threePt" dir="t"/>
            </a:scene3d>
            <a:sp3d extrusionH="57150">
              <a:bevelT w="38100" h="38100"/>
            </a:sp3d>
          </a:bodyPr>
          <a:lstStyle/>
          <a:p>
            <a:r>
              <a:rPr lang="es-CR" b="1" dirty="0">
                <a:ln>
                  <a:solidFill>
                    <a:schemeClr val="tx2">
                      <a:lumMod val="50000"/>
                    </a:schemeClr>
                  </a:solidFill>
                </a:ln>
                <a:solidFill>
                  <a:schemeClr val="bg1"/>
                </a:solidFill>
                <a:effectLst>
                  <a:outerShdw blurRad="50800" dist="38100" dir="2700000" algn="tl" rotWithShape="0">
                    <a:prstClr val="black">
                      <a:alpha val="40000"/>
                    </a:prstClr>
                  </a:outerShdw>
                  <a:reflection blurRad="6350" stA="55000" endA="300" endPos="45500" dir="5400000" sy="-100000" algn="bl" rotWithShape="0"/>
                </a:effectLst>
              </a:rPr>
              <a:t>Río Ganges</a:t>
            </a:r>
          </a:p>
        </p:txBody>
      </p:sp>
      <p:sp>
        <p:nvSpPr>
          <p:cNvPr id="4" name="3 CuadroTexto"/>
          <p:cNvSpPr txBox="1"/>
          <p:nvPr/>
        </p:nvSpPr>
        <p:spPr>
          <a:xfrm>
            <a:off x="5603777" y="26481"/>
            <a:ext cx="6588224" cy="7078861"/>
          </a:xfrm>
          <a:prstGeom prst="rect">
            <a:avLst/>
          </a:prstGeom>
          <a:noFill/>
        </p:spPr>
        <p:txBody>
          <a:bodyPr wrap="square" rtlCol="0">
            <a:spAutoFit/>
          </a:bodyPr>
          <a:lstStyle/>
          <a:p>
            <a:pPr marL="285750" indent="-285750">
              <a:buFont typeface="Arial" pitchFamily="34" charset="0"/>
              <a:buChar char="•"/>
            </a:pP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Nace en la cordillera del Himalaya, y desemboca en el Golfo de Bengala junto con el río Indo; regando la llanura Indo gangética, región de mayor importancia de la India y de mayor concentración de la población.</a:t>
            </a:r>
          </a:p>
          <a:p>
            <a:pPr marL="285750" indent="-285750">
              <a:buFont typeface="Arial" pitchFamily="34" charset="0"/>
              <a:buChar char="•"/>
            </a:pP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cuenca del Ganges es una de la regiones más fértiles del mundo y más pobladas.</a:t>
            </a:r>
          </a:p>
          <a:p>
            <a:pPr marL="285750" indent="-285750">
              <a:buFont typeface="Arial" pitchFamily="34" charset="0"/>
              <a:buChar char="•"/>
            </a:pP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ubican ciudades como Calcuta, </a:t>
            </a:r>
            <a:r>
              <a:rPr lang="es-CR" sz="2200" dirty="0" err="1">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Venarés</a:t>
            </a: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 Bengala y otros.</a:t>
            </a:r>
          </a:p>
          <a:p>
            <a:pPr marL="285750" indent="-285750">
              <a:buFont typeface="Arial" pitchFamily="34" charset="0"/>
              <a:buChar char="•"/>
            </a:pP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el río Sagrado de la India, ellos cree que sus aguas borran pecados, por que siempre se observan fieles dentro de sus aguas.</a:t>
            </a:r>
          </a:p>
          <a:p>
            <a:pPr marL="285750" indent="-285750">
              <a:buFont typeface="Arial" pitchFamily="34" charset="0"/>
              <a:buChar char="•"/>
            </a:pP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población de la India posee gran cantidad de etnias y nacionalidades.</a:t>
            </a:r>
          </a:p>
          <a:p>
            <a:pPr marL="285750" indent="-285750">
              <a:buFont typeface="Arial" pitchFamily="34" charset="0"/>
              <a:buChar char="•"/>
            </a:pP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Las llanuras fértiles del Río </a:t>
            </a: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G</a:t>
            </a: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anges producen maíz, trigo, café té, arroz y pimienta.</a:t>
            </a:r>
          </a:p>
          <a:p>
            <a:pPr marL="285750" indent="-285750">
              <a:buFont typeface="Arial" pitchFamily="34" charset="0"/>
              <a:buChar char="•"/>
            </a:pPr>
            <a:r>
              <a:rPr lang="es-CR" sz="2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actividad ganadera no es relevante porque no consumen carne de res, porque para ellos estos animales son sagrados.</a:t>
            </a:r>
          </a:p>
          <a:p>
            <a:pPr marL="285750" indent="-285750">
              <a:buFont typeface="Arial" pitchFamily="34" charset="0"/>
              <a:buChar char="•"/>
            </a:pPr>
            <a:endParaRPr lang="es-CR" dirty="0">
              <a:solidFill>
                <a:prstClr val="black"/>
              </a:solidFill>
            </a:endParaRPr>
          </a:p>
          <a:p>
            <a:pPr marL="285750" indent="-285750">
              <a:buFont typeface="Arial" pitchFamily="34" charset="0"/>
              <a:buChar char="•"/>
            </a:pPr>
            <a:endParaRPr lang="es-CR" dirty="0">
              <a:solidFill>
                <a:prstClr val="black"/>
              </a:solidFill>
            </a:endParaRPr>
          </a:p>
        </p:txBody>
      </p:sp>
    </p:spTree>
    <p:extLst>
      <p:ext uri="{BB962C8B-B14F-4D97-AF65-F5344CB8AC3E}">
        <p14:creationId xmlns:p14="http://schemas.microsoft.com/office/powerpoint/2010/main" val="56127807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723555" y="181859"/>
            <a:ext cx="5621956" cy="705342"/>
          </a:xfrm>
        </p:spPr>
        <p:txBody>
          <a:bodyPr/>
          <a:lstStyle/>
          <a:p>
            <a:pPr algn="ctr" eaLnBrk="1" hangingPunct="1"/>
            <a:r>
              <a:rPr lang="es-MX" altLang="es-CR" dirty="0" smtClean="0">
                <a:latin typeface="Tahoma" panose="020B0604030504040204" pitchFamily="34" charset="0"/>
              </a:rPr>
              <a:t>Ganges</a:t>
            </a:r>
            <a:endParaRPr lang="es-ES" altLang="es-CR" dirty="0" smtClean="0">
              <a:latin typeface="Tahoma" panose="020B0604030504040204" pitchFamily="34" charset="0"/>
            </a:endParaRPr>
          </a:p>
        </p:txBody>
      </p:sp>
      <p:sp>
        <p:nvSpPr>
          <p:cNvPr id="50179" name="Rectangle 3"/>
          <p:cNvSpPr>
            <a:spLocks noGrp="1" noChangeArrowheads="1"/>
          </p:cNvSpPr>
          <p:nvPr>
            <p:ph type="body" idx="1"/>
          </p:nvPr>
        </p:nvSpPr>
        <p:spPr>
          <a:xfrm>
            <a:off x="-161314" y="707238"/>
            <a:ext cx="5434885" cy="3663760"/>
          </a:xfrm>
        </p:spPr>
        <p:txBody>
          <a:bodyPr/>
          <a:lstStyle/>
          <a:p>
            <a:pPr eaLnBrk="1" hangingPunct="1">
              <a:lnSpc>
                <a:spcPct val="90000"/>
              </a:lnSpc>
            </a:pPr>
            <a:r>
              <a:rPr lang="es-MX" altLang="es-CR" sz="3600" dirty="0"/>
              <a:t>Riega junto al río Indo, la llanura </a:t>
            </a:r>
            <a:r>
              <a:rPr lang="es-MX" altLang="es-CR" sz="3600" dirty="0" err="1"/>
              <a:t>indogangética</a:t>
            </a:r>
            <a:r>
              <a:rPr lang="es-MX" altLang="es-CR" sz="3600" dirty="0"/>
              <a:t>, zona de mayor importancia económica de la India.</a:t>
            </a:r>
          </a:p>
          <a:p>
            <a:pPr eaLnBrk="1" hangingPunct="1">
              <a:lnSpc>
                <a:spcPct val="90000"/>
              </a:lnSpc>
            </a:pPr>
            <a:r>
              <a:rPr lang="es-MX" altLang="es-CR" sz="3600" dirty="0"/>
              <a:t>Es navegable solo en su curso inferior.</a:t>
            </a:r>
          </a:p>
          <a:p>
            <a:pPr eaLnBrk="1" hangingPunct="1">
              <a:lnSpc>
                <a:spcPct val="90000"/>
              </a:lnSpc>
            </a:pPr>
            <a:r>
              <a:rPr lang="es-MX" altLang="es-CR" sz="3600" dirty="0"/>
              <a:t>Es el río sagrado de los hindúes, quienes se bañan en sus aguas para lograr salud y purificación.</a:t>
            </a:r>
            <a:endParaRPr lang="es-ES" altLang="es-CR" sz="3600" dirty="0"/>
          </a:p>
        </p:txBody>
      </p:sp>
      <p:pic>
        <p:nvPicPr>
          <p:cNvPr id="4"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211" y="0"/>
            <a:ext cx="3176788" cy="3047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b="6058"/>
          <a:stretch>
            <a:fillRect/>
          </a:stretch>
        </p:blipFill>
        <p:spPr bwMode="auto">
          <a:xfrm>
            <a:off x="5273571" y="2836897"/>
            <a:ext cx="6918428" cy="402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61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ctr" eaLnBrk="1" hangingPunct="1"/>
            <a:r>
              <a:rPr lang="es-MX" altLang="es-CR" smtClean="0">
                <a:latin typeface="Tahoma" panose="020B0604030504040204" pitchFamily="34" charset="0"/>
              </a:rPr>
              <a:t>Ganges: aprovechamiento</a:t>
            </a:r>
            <a:endParaRPr lang="es-ES" altLang="es-CR" smtClean="0">
              <a:latin typeface="Tahoma" panose="020B0604030504040204" pitchFamily="34" charset="0"/>
            </a:endParaRPr>
          </a:p>
        </p:txBody>
      </p:sp>
      <p:sp>
        <p:nvSpPr>
          <p:cNvPr id="52227" name="Rectangle 3"/>
          <p:cNvSpPr>
            <a:spLocks noGrp="1" noChangeArrowheads="1"/>
          </p:cNvSpPr>
          <p:nvPr>
            <p:ph type="body" idx="1"/>
          </p:nvPr>
        </p:nvSpPr>
        <p:spPr/>
        <p:txBody>
          <a:bodyPr/>
          <a:lstStyle/>
          <a:p>
            <a:pPr eaLnBrk="1" hangingPunct="1"/>
            <a:r>
              <a:rPr lang="es-MX" altLang="es-CR" sz="3600"/>
              <a:t>Se cultiva el yute y el algodón.</a:t>
            </a:r>
          </a:p>
          <a:p>
            <a:pPr eaLnBrk="1" hangingPunct="1"/>
            <a:r>
              <a:rPr lang="es-MX" altLang="es-CR" sz="3600"/>
              <a:t>Se practica una agricultura de cereales y frutas.</a:t>
            </a:r>
          </a:p>
          <a:p>
            <a:pPr eaLnBrk="1" hangingPunct="1"/>
            <a:r>
              <a:rPr lang="es-MX" altLang="es-CR" sz="3600"/>
              <a:t>Sirve como símbolo religioso para los hindúes.</a:t>
            </a:r>
            <a:endParaRPr lang="es-ES" altLang="es-CR" sz="3600"/>
          </a:p>
        </p:txBody>
      </p:sp>
    </p:spTree>
    <p:extLst>
      <p:ext uri="{BB962C8B-B14F-4D97-AF65-F5344CB8AC3E}">
        <p14:creationId xmlns:p14="http://schemas.microsoft.com/office/powerpoint/2010/main" val="3681848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a:hlinkClick r:id="" action="ppaction://noaction" highlightClick="1"/>
            <a:hlinkHover r:id="" action="ppaction://hlinkshowjump?jump=nextslide"/>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99" y="0"/>
            <a:ext cx="12214999" cy="6840399"/>
          </a:xfrm>
        </p:spPr>
      </p:pic>
      <p:sp>
        <p:nvSpPr>
          <p:cNvPr id="2" name="1 Título"/>
          <p:cNvSpPr>
            <a:spLocks noGrp="1"/>
          </p:cNvSpPr>
          <p:nvPr>
            <p:ph type="title"/>
          </p:nvPr>
        </p:nvSpPr>
        <p:spPr>
          <a:xfrm>
            <a:off x="141668" y="2243996"/>
            <a:ext cx="3902300" cy="1838607"/>
          </a:xfrm>
        </p:spPr>
        <p:txBody>
          <a:bodyPr>
            <a:normAutofit fontScale="90000"/>
          </a:bodyPr>
          <a:lstStyle/>
          <a:p>
            <a:r>
              <a:rPr lang="es-CR"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rPr>
              <a:t>Masas </a:t>
            </a:r>
            <a:r>
              <a:rPr lang="es-CR"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rPr>
              <a:t>Continentales  Oceánicas</a:t>
            </a:r>
            <a:endParaRPr lang="es-CR"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1936064278"/>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sp>
        <p:nvSpPr>
          <p:cNvPr id="2" name="1 Título"/>
          <p:cNvSpPr>
            <a:spLocks noGrp="1"/>
          </p:cNvSpPr>
          <p:nvPr>
            <p:ph type="title"/>
          </p:nvPr>
        </p:nvSpPr>
        <p:spPr>
          <a:xfrm>
            <a:off x="7609085" y="764704"/>
            <a:ext cx="2624172" cy="1080120"/>
          </a:xfrm>
        </p:spPr>
        <p:txBody>
          <a:bodyPr>
            <a:normAutofit fontScale="90000"/>
            <a:scene3d>
              <a:camera prst="orthographicFront"/>
              <a:lightRig rig="threePt" dir="t"/>
            </a:scene3d>
            <a:sp3d extrusionH="57150">
              <a:bevelT w="38100" h="38100"/>
            </a:sp3d>
          </a:bodyPr>
          <a:lstStyle/>
          <a:p>
            <a:r>
              <a:rPr lang="es-CR" dirty="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rPr>
              <a:t>Río Yang-</a:t>
            </a:r>
            <a:r>
              <a:rPr lang="es-CR" dirty="0" err="1">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rPr>
              <a:t>Tse</a:t>
            </a:r>
            <a:r>
              <a:rPr lang="es-CR" dirty="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rPr>
              <a:t> Kiang</a:t>
            </a:r>
          </a:p>
        </p:txBody>
      </p:sp>
      <p:sp>
        <p:nvSpPr>
          <p:cNvPr id="4" name="3 CuadroTexto"/>
          <p:cNvSpPr txBox="1"/>
          <p:nvPr/>
        </p:nvSpPr>
        <p:spPr>
          <a:xfrm>
            <a:off x="0" y="1"/>
            <a:ext cx="6171750" cy="6463308"/>
          </a:xfrm>
          <a:prstGeom prst="rect">
            <a:avLst/>
          </a:prstGeom>
          <a:noFill/>
        </p:spPr>
        <p:txBody>
          <a:bodyPr wrap="square" rtlCol="0">
            <a:spAutoFit/>
          </a:bodyPr>
          <a:lstStyle/>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228600" dist="114300" dir="12540000" algn="tl" rotWithShape="0">
                    <a:prstClr val="black"/>
                  </a:outerShdw>
                </a:effectLst>
                <a:latin typeface="Footlight MT Light" pitchFamily="18" charset="0"/>
              </a:rPr>
              <a:t>Nace en la meseta del Tíbet y desemboca en el Océano Pacífico.</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228600" dist="114300" dir="12540000" algn="tl" rotWithShape="0">
                    <a:prstClr val="black"/>
                  </a:outerShdw>
                </a:effectLst>
                <a:latin typeface="Footlight MT Light" pitchFamily="18" charset="0"/>
              </a:rPr>
              <a:t>Es el río más importante que riega la Gran Llanura China, que debido a que el desbordamiento del mismo fertiliza sus suelos dándose una gran producción agrícola especialmente de arroz (al año se dan tres cosechas de arroz), té, algodón y morera (producción de distintos tipos de mora).</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228600" dist="114300" dir="12540000" algn="tl" rotWithShape="0">
                    <a:prstClr val="black"/>
                  </a:outerShdw>
                </a:effectLst>
                <a:latin typeface="Footlight MT Light" pitchFamily="18" charset="0"/>
              </a:rPr>
              <a:t>En esta región predomina el clima templado y los vientos monzónicos, los que originan que suban o baje el nivel del río entre abril y octubre, produciéndose grandes inundaciones.</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228600" dist="114300" dir="12540000" algn="tl" rotWithShape="0">
                    <a:prstClr val="black"/>
                  </a:outerShdw>
                </a:effectLst>
                <a:latin typeface="Footlight MT Light" pitchFamily="18" charset="0"/>
              </a:rPr>
              <a:t>Otra parte de la población se dedica a la cría de gusanos de Seda, cuyo hilo se utiliza a la elaboración de tejidos.</a:t>
            </a:r>
          </a:p>
          <a:p>
            <a:pPr marL="285750" indent="-285750">
              <a:buFont typeface="Arial" pitchFamily="34" charset="0"/>
              <a:buChar char="•"/>
            </a:pPr>
            <a:r>
              <a:rPr lang="es-CR" sz="2300" dirty="0">
                <a:ln w="18415" cmpd="sng">
                  <a:solidFill>
                    <a:srgbClr val="FFFFFF"/>
                  </a:solidFill>
                  <a:prstDash val="solid"/>
                </a:ln>
                <a:solidFill>
                  <a:srgbClr val="FFFFFF"/>
                </a:solidFill>
                <a:effectLst>
                  <a:outerShdw blurRad="228600" dist="114300" dir="12540000" algn="tl" rotWithShape="0">
                    <a:prstClr val="black"/>
                  </a:outerShdw>
                </a:effectLst>
                <a:latin typeface="Footlight MT Light" pitchFamily="18" charset="0"/>
              </a:rPr>
              <a:t>Otro sector practica ganadería bobina, porcina, ovina y caprina.</a:t>
            </a: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773" y="2368172"/>
            <a:ext cx="2543175" cy="254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84170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17112" y="137376"/>
            <a:ext cx="575793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fontAlgn="base" hangingPunct="1">
              <a:spcBef>
                <a:spcPct val="50000"/>
              </a:spcBef>
              <a:spcAft>
                <a:spcPct val="0"/>
              </a:spcAft>
            </a:pPr>
            <a:r>
              <a:rPr lang="es-MX" altLang="es-CR" i="1" dirty="0">
                <a:solidFill>
                  <a:srgbClr val="CC6600"/>
                </a:solidFill>
              </a:rPr>
              <a:t>	</a:t>
            </a:r>
            <a:r>
              <a:rPr lang="es-MX" altLang="es-CR" i="1" dirty="0" err="1">
                <a:solidFill>
                  <a:srgbClr val="CC6600"/>
                </a:solidFill>
              </a:rPr>
              <a:t>Yantse</a:t>
            </a:r>
            <a:r>
              <a:rPr lang="es-MX" altLang="es-CR" i="1" dirty="0">
                <a:solidFill>
                  <a:srgbClr val="CC6600"/>
                </a:solidFill>
              </a:rPr>
              <a:t> Kiang</a:t>
            </a:r>
            <a:endParaRPr lang="es-ES" altLang="es-CR" i="1" dirty="0">
              <a:solidFill>
                <a:srgbClr val="CC6600"/>
              </a:solidFill>
            </a:endParaRPr>
          </a:p>
          <a:p>
            <a:pPr eaLnBrk="1" fontAlgn="base" hangingPunct="1">
              <a:lnSpc>
                <a:spcPct val="90000"/>
              </a:lnSpc>
              <a:spcBef>
                <a:spcPct val="50000"/>
              </a:spcBef>
              <a:spcAft>
                <a:spcPct val="0"/>
              </a:spcAft>
              <a:buFontTx/>
              <a:buBlip>
                <a:blip r:embed="rId2"/>
              </a:buBlip>
            </a:pPr>
            <a:r>
              <a:rPr lang="es-MX" altLang="es-CR" sz="3200" dirty="0">
                <a:solidFill>
                  <a:srgbClr val="000000"/>
                </a:solidFill>
              </a:rPr>
              <a:t>Es el río más largo de China.</a:t>
            </a:r>
          </a:p>
          <a:p>
            <a:pPr eaLnBrk="1" fontAlgn="base" hangingPunct="1">
              <a:lnSpc>
                <a:spcPct val="90000"/>
              </a:lnSpc>
              <a:spcBef>
                <a:spcPct val="50000"/>
              </a:spcBef>
              <a:spcAft>
                <a:spcPct val="0"/>
              </a:spcAft>
              <a:buFontTx/>
              <a:buBlip>
                <a:blip r:embed="rId2"/>
              </a:buBlip>
            </a:pPr>
            <a:r>
              <a:rPr lang="es-MX" altLang="es-CR" sz="3200" dirty="0">
                <a:solidFill>
                  <a:srgbClr val="000000"/>
                </a:solidFill>
              </a:rPr>
              <a:t>Riega la gran llanura China.</a:t>
            </a:r>
          </a:p>
          <a:p>
            <a:pPr eaLnBrk="1" fontAlgn="base" hangingPunct="1">
              <a:lnSpc>
                <a:spcPct val="90000"/>
              </a:lnSpc>
              <a:spcBef>
                <a:spcPct val="50000"/>
              </a:spcBef>
              <a:spcAft>
                <a:spcPct val="0"/>
              </a:spcAft>
              <a:buFontTx/>
              <a:buBlip>
                <a:blip r:embed="rId2"/>
              </a:buBlip>
            </a:pPr>
            <a:r>
              <a:rPr lang="es-MX" altLang="es-CR" sz="3200" dirty="0">
                <a:solidFill>
                  <a:srgbClr val="000000"/>
                </a:solidFill>
              </a:rPr>
              <a:t>En sus orillas se fundaron importantes ciudades: </a:t>
            </a:r>
            <a:r>
              <a:rPr lang="es-MX" altLang="es-CR" sz="3200" dirty="0" err="1">
                <a:solidFill>
                  <a:srgbClr val="000000"/>
                </a:solidFill>
              </a:rPr>
              <a:t>Shangai</a:t>
            </a:r>
            <a:r>
              <a:rPr lang="es-MX" altLang="es-CR" sz="3200" dirty="0">
                <a:solidFill>
                  <a:srgbClr val="000000"/>
                </a:solidFill>
              </a:rPr>
              <a:t> y </a:t>
            </a:r>
            <a:r>
              <a:rPr lang="es-MX" altLang="es-CR" sz="3200" dirty="0" err="1">
                <a:solidFill>
                  <a:srgbClr val="000000"/>
                </a:solidFill>
              </a:rPr>
              <a:t>Nanking</a:t>
            </a:r>
            <a:endParaRPr lang="es-ES" altLang="es-CR" sz="3200" dirty="0">
              <a:solidFill>
                <a:srgbClr val="000000"/>
              </a:solidFill>
            </a:endParaRP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b="3954"/>
          <a:stretch>
            <a:fillRect/>
          </a:stretch>
        </p:blipFill>
        <p:spPr bwMode="auto">
          <a:xfrm>
            <a:off x="7696200" y="0"/>
            <a:ext cx="4495800" cy="279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7696200" y="2794715"/>
            <a:ext cx="4572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fontAlgn="base" hangingPunct="1">
              <a:spcBef>
                <a:spcPct val="50000"/>
              </a:spcBef>
              <a:spcAft>
                <a:spcPct val="0"/>
              </a:spcAft>
            </a:pPr>
            <a:r>
              <a:rPr lang="es-MX" altLang="es-CR" i="1" dirty="0">
                <a:solidFill>
                  <a:srgbClr val="CC6600"/>
                </a:solidFill>
              </a:rPr>
              <a:t>	</a:t>
            </a:r>
            <a:r>
              <a:rPr lang="es-MX" altLang="es-CR" sz="3600" dirty="0" smtClean="0">
                <a:solidFill>
                  <a:srgbClr val="000000"/>
                </a:solidFill>
              </a:rPr>
              <a:t>Sus </a:t>
            </a:r>
            <a:r>
              <a:rPr lang="es-MX" altLang="es-CR" sz="3600" dirty="0">
                <a:solidFill>
                  <a:srgbClr val="000000"/>
                </a:solidFill>
              </a:rPr>
              <a:t>crecidas no son peligrosas.  El hombre inició la construcción de canales para evitar tragedias, y para utilizar sus aguas.</a:t>
            </a:r>
            <a:endParaRPr lang="es-ES" altLang="es-CR" sz="3600" dirty="0">
              <a:solidFill>
                <a:srgbClr val="000000"/>
              </a:solidFil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b="5624"/>
          <a:stretch>
            <a:fillRect/>
          </a:stretch>
        </p:blipFill>
        <p:spPr bwMode="auto">
          <a:xfrm>
            <a:off x="177620" y="3861472"/>
            <a:ext cx="7518579"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99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p:cTn id="7" dur="1000" fill="hold"/>
                                        <p:tgtEl>
                                          <p:spTgt spid="58370"/>
                                        </p:tgtEl>
                                        <p:attrNameLst>
                                          <p:attrName>ppt_w</p:attrName>
                                        </p:attrNameLst>
                                      </p:cBhvr>
                                      <p:tavLst>
                                        <p:tav tm="0">
                                          <p:val>
                                            <p:fltVal val="0"/>
                                          </p:val>
                                        </p:tav>
                                        <p:tav tm="100000">
                                          <p:val>
                                            <p:strVal val="#ppt_w"/>
                                          </p:val>
                                        </p:tav>
                                      </p:tavLst>
                                    </p:anim>
                                    <p:anim calcmode="lin" valueType="num">
                                      <p:cBhvr>
                                        <p:cTn id="8" dur="1000" fill="hold"/>
                                        <p:tgtEl>
                                          <p:spTgt spid="58370"/>
                                        </p:tgtEl>
                                        <p:attrNameLst>
                                          <p:attrName>ppt_h</p:attrName>
                                        </p:attrNameLst>
                                      </p:cBhvr>
                                      <p:tavLst>
                                        <p:tav tm="0">
                                          <p:val>
                                            <p:fltVal val="0"/>
                                          </p:val>
                                        </p:tav>
                                        <p:tav tm="100000">
                                          <p:val>
                                            <p:strVal val="#ppt_h"/>
                                          </p:val>
                                        </p:tav>
                                      </p:tavLst>
                                    </p:anim>
                                    <p:anim calcmode="lin" valueType="num">
                                      <p:cBhvr>
                                        <p:cTn id="9" dur="1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utoUpdateAnimBg="0"/>
      <p:bldP spid="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828800" y="838200"/>
            <a:ext cx="4572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fontAlgn="base" hangingPunct="1">
              <a:spcBef>
                <a:spcPct val="50000"/>
              </a:spcBef>
              <a:spcAft>
                <a:spcPct val="0"/>
              </a:spcAft>
            </a:pPr>
            <a:r>
              <a:rPr lang="es-MX" altLang="es-CR" i="1">
                <a:solidFill>
                  <a:srgbClr val="CC6600"/>
                </a:solidFill>
              </a:rPr>
              <a:t>	Yantse Kiang: aprovechamiento</a:t>
            </a:r>
            <a:endParaRPr lang="es-ES" altLang="es-CR" i="1">
              <a:solidFill>
                <a:srgbClr val="CC6600"/>
              </a:solidFill>
            </a:endParaRPr>
          </a:p>
          <a:p>
            <a:pPr eaLnBrk="1" fontAlgn="base" hangingPunct="1">
              <a:spcBef>
                <a:spcPct val="50000"/>
              </a:spcBef>
              <a:spcAft>
                <a:spcPct val="0"/>
              </a:spcAft>
              <a:buFontTx/>
              <a:buBlip>
                <a:blip r:embed="rId2"/>
              </a:buBlip>
            </a:pPr>
            <a:r>
              <a:rPr lang="es-MX" altLang="es-CR" sz="3600">
                <a:solidFill>
                  <a:srgbClr val="000000"/>
                </a:solidFill>
              </a:rPr>
              <a:t>Se cultiva una cantidad de alimentos: arroz, cebada, frijol, etc.</a:t>
            </a:r>
          </a:p>
          <a:p>
            <a:pPr eaLnBrk="1" fontAlgn="base" hangingPunct="1">
              <a:spcBef>
                <a:spcPct val="50000"/>
              </a:spcBef>
              <a:spcAft>
                <a:spcPct val="0"/>
              </a:spcAft>
              <a:buFontTx/>
              <a:buBlip>
                <a:blip r:embed="rId2"/>
              </a:buBlip>
            </a:pPr>
            <a:r>
              <a:rPr lang="es-MX" altLang="es-CR" sz="3600">
                <a:solidFill>
                  <a:srgbClr val="000000"/>
                </a:solidFill>
              </a:rPr>
              <a:t>Se da la cría de gusanos de seda</a:t>
            </a:r>
            <a:endParaRPr lang="es-ES" altLang="es-CR" sz="3600">
              <a:solidFill>
                <a:srgbClr val="000000"/>
              </a:solidFill>
            </a:endParaRP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768" y="870800"/>
            <a:ext cx="5795680" cy="58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197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0-#ppt_w/2"/>
                                          </p:val>
                                        </p:tav>
                                        <p:tav tm="100000">
                                          <p:val>
                                            <p:strVal val="#ppt_x"/>
                                          </p:val>
                                        </p:tav>
                                      </p:tavLst>
                                    </p:anim>
                                    <p:anim calcmode="lin" valueType="num">
                                      <p:cBhvr additive="base">
                                        <p:cTn id="8" dur="500" fill="hold"/>
                                        <p:tgtEl>
                                          <p:spTgt spid="604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13378" y="188641"/>
            <a:ext cx="6965245" cy="1202485"/>
          </a:xfrm>
        </p:spPr>
        <p:txBody>
          <a:bodyPr>
            <a:scene3d>
              <a:camera prst="orthographicFront"/>
              <a:lightRig rig="threePt" dir="t"/>
            </a:scene3d>
            <a:sp3d extrusionH="57150">
              <a:bevelT w="38100" h="38100"/>
            </a:sp3d>
          </a:bodyPr>
          <a:lstStyle/>
          <a:p>
            <a:r>
              <a:rPr lang="es-CR" dirty="0" smtClean="0">
                <a:ln w="18415" cmpd="sng">
                  <a:solidFill>
                    <a:srgbClr val="FFFFFF"/>
                  </a:solidFill>
                  <a:prstDash val="solid"/>
                </a:ln>
                <a:solidFill>
                  <a:srgbClr val="FFFFFF"/>
                </a:solidFill>
                <a:effectLst>
                  <a:outerShdw blurRad="50800" dist="38100" algn="l" rotWithShape="0">
                    <a:prstClr val="black"/>
                  </a:outerShdw>
                  <a:reflection blurRad="6350" stA="55000" endA="300" endPos="45500" dir="5400000" sy="-100000" algn="bl" rotWithShape="0"/>
                </a:effectLst>
              </a:rPr>
              <a:t>Desiertos</a:t>
            </a:r>
            <a:endParaRPr lang="es-CR" dirty="0">
              <a:ln w="18415" cmpd="sng">
                <a:solidFill>
                  <a:srgbClr val="FFFFFF"/>
                </a:solidFill>
                <a:prstDash val="solid"/>
              </a:ln>
              <a:solidFill>
                <a:srgbClr val="FFFFFF"/>
              </a:solidFill>
              <a:effectLst>
                <a:outerShdw blurRad="50800" dist="38100" algn="l" rotWithShape="0">
                  <a:prstClr val="black"/>
                </a:outerShdw>
                <a:reflection blurRad="6350" stA="55000" endA="300" endPos="45500" dir="5400000" sy="-100000" algn="bl" rotWithShape="0"/>
              </a:effectLst>
            </a:endParaRPr>
          </a:p>
        </p:txBody>
      </p:sp>
      <p:sp>
        <p:nvSpPr>
          <p:cNvPr id="3" name="2 Marcador de contenido"/>
          <p:cNvSpPr>
            <a:spLocks noGrp="1"/>
          </p:cNvSpPr>
          <p:nvPr>
            <p:ph idx="1"/>
          </p:nvPr>
        </p:nvSpPr>
        <p:spPr>
          <a:xfrm>
            <a:off x="1991544" y="1196752"/>
            <a:ext cx="8424936" cy="5256584"/>
          </a:xfrm>
        </p:spPr>
        <p:txBody>
          <a:bodyPr>
            <a:normAutofit lnSpcReduction="10000"/>
          </a:bodyPr>
          <a:lstStyle/>
          <a:p>
            <a:pPr marL="0" indent="0" algn="just">
              <a:buNone/>
            </a:pPr>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Son áreas geográficas que se caracterizan por la aridez del suelo y temperaturas extremas, debido a la escases de lluvia y a la carencia de vegetación y fauna, las temperaturas son extremas; excesivo calor en el día y frío en la noche. Tiene una vegetación tipo Xerofítico y una fauna variada, en su mayoría permanecen enterrados esperando la lluvia.</a:t>
            </a:r>
          </a:p>
          <a:p>
            <a:pPr marL="0" indent="0" algn="just">
              <a:buNone/>
            </a:pPr>
            <a:endPar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endParaRPr>
          </a:p>
          <a:p>
            <a:pPr marL="0" indent="0" algn="just">
              <a:buNone/>
            </a:pPr>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En los desiertos se pueden observa tres tipos de paisajes:</a:t>
            </a:r>
          </a:p>
          <a:p>
            <a:pPr algn="just"/>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Pedregoso</a:t>
            </a:r>
          </a:p>
          <a:p>
            <a:pPr algn="just"/>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De Arena</a:t>
            </a:r>
          </a:p>
          <a:p>
            <a:pPr algn="just"/>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Rocoso</a:t>
            </a:r>
          </a:p>
          <a:p>
            <a:pPr marL="0" indent="0" algn="just">
              <a:buNone/>
            </a:pPr>
            <a:endParaRPr lang="es-CR" dirty="0"/>
          </a:p>
        </p:txBody>
      </p:sp>
    </p:spTree>
    <p:extLst>
      <p:ext uri="{BB962C8B-B14F-4D97-AF65-F5344CB8AC3E}">
        <p14:creationId xmlns:p14="http://schemas.microsoft.com/office/powerpoint/2010/main" val="414423716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p:txBody>
          <a:bodyPr>
            <a:scene3d>
              <a:camera prst="orthographicFront"/>
              <a:lightRig rig="threePt" dir="t"/>
            </a:scene3d>
            <a:sp3d extrusionH="57150">
              <a:bevelT w="38100" h="38100"/>
            </a:sp3d>
          </a:bodyPr>
          <a:lstStyle/>
          <a:p>
            <a:r>
              <a:rPr lang="es-CR" dirty="0" smtClean="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rPr>
              <a:t>Paisaje Pedregoso</a:t>
            </a:r>
            <a:endParaRPr lang="es-CR" dirty="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endParaRPr>
          </a:p>
        </p:txBody>
      </p:sp>
      <p:sp>
        <p:nvSpPr>
          <p:cNvPr id="3" name="2 Marcador de contenido"/>
          <p:cNvSpPr>
            <a:spLocks noGrp="1"/>
          </p:cNvSpPr>
          <p:nvPr>
            <p:ph idx="1"/>
          </p:nvPr>
        </p:nvSpPr>
        <p:spPr>
          <a:xfrm>
            <a:off x="2987040" y="2119257"/>
            <a:ext cx="6637352" cy="3603812"/>
          </a:xfrm>
        </p:spPr>
        <p:txBody>
          <a:bodyPr>
            <a:normAutofit/>
          </a:bodyPr>
          <a:lstStyle/>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ubica en Estados Unidos.</a:t>
            </a:r>
          </a:p>
          <a:p>
            <a:endPar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endParaRPr>
          </a:p>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una extensión sumamente llana cubierta de piedras.</a:t>
            </a:r>
            <a:endPar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endParaRPr>
          </a:p>
        </p:txBody>
      </p:sp>
    </p:spTree>
    <p:extLst>
      <p:ext uri="{BB962C8B-B14F-4D97-AF65-F5344CB8AC3E}">
        <p14:creationId xmlns:p14="http://schemas.microsoft.com/office/powerpoint/2010/main" val="107967355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p:txBody>
          <a:bodyPr>
            <a:scene3d>
              <a:camera prst="orthographicFront"/>
              <a:lightRig rig="threePt" dir="t"/>
            </a:scene3d>
            <a:sp3d extrusionH="57150">
              <a:bevelT w="38100" h="38100"/>
            </a:sp3d>
          </a:bodyPr>
          <a:lstStyle/>
          <a:p>
            <a:r>
              <a:rPr lang="es-CR" dirty="0" smtClean="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rPr>
              <a:t>Paisaje de Arena</a:t>
            </a:r>
            <a:endParaRPr lang="es-CR" dirty="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endParaRPr>
          </a:p>
        </p:txBody>
      </p:sp>
      <p:sp>
        <p:nvSpPr>
          <p:cNvPr id="3" name="2 Marcador de contenido"/>
          <p:cNvSpPr>
            <a:spLocks noGrp="1"/>
          </p:cNvSpPr>
          <p:nvPr>
            <p:ph idx="1"/>
          </p:nvPr>
        </p:nvSpPr>
        <p:spPr/>
        <p:txBody>
          <a:bodyPr>
            <a:normAutofit/>
          </a:bodyPr>
          <a:lstStyle/>
          <a:p>
            <a:r>
              <a:rPr lang="es-CR" sz="32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Se ubica en África.</a:t>
            </a:r>
          </a:p>
          <a:p>
            <a:endParaRPr lang="es-CR" sz="32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endParaRPr>
          </a:p>
          <a:p>
            <a:r>
              <a:rPr lang="es-CR" sz="32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Predominan las dunas, que son acumulaciones de arena hasta de 300 metros de altura.</a:t>
            </a:r>
            <a:endParaRPr lang="es-CR" sz="32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endParaRPr>
          </a:p>
        </p:txBody>
      </p:sp>
    </p:spTree>
    <p:extLst>
      <p:ext uri="{BB962C8B-B14F-4D97-AF65-F5344CB8AC3E}">
        <p14:creationId xmlns:p14="http://schemas.microsoft.com/office/powerpoint/2010/main" val="3510631276"/>
      </p:ext>
    </p:extLst>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p:txBody>
          <a:bodyPr>
            <a:scene3d>
              <a:camera prst="orthographicFront"/>
              <a:lightRig rig="threePt" dir="t"/>
            </a:scene3d>
            <a:sp3d extrusionH="57150">
              <a:bevelT w="38100" h="38100"/>
            </a:sp3d>
          </a:bodyPr>
          <a:lstStyle/>
          <a:p>
            <a:r>
              <a:rPr lang="es-CR" dirty="0" smtClean="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rPr>
              <a:t>Paisaje Rocoso </a:t>
            </a:r>
            <a:endParaRPr lang="es-CR" dirty="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endParaRPr>
          </a:p>
        </p:txBody>
      </p:sp>
      <p:sp>
        <p:nvSpPr>
          <p:cNvPr id="3" name="2 Marcador de contenido"/>
          <p:cNvSpPr>
            <a:spLocks noGrp="1"/>
          </p:cNvSpPr>
          <p:nvPr>
            <p:ph idx="1"/>
          </p:nvPr>
        </p:nvSpPr>
        <p:spPr/>
        <p:txBody>
          <a:bodyPr>
            <a:noAutofit/>
          </a:bodyPr>
          <a:lstStyle/>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ubica en Oriente Medio.</a:t>
            </a:r>
          </a:p>
          <a:p>
            <a:endPar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endParaRPr>
          </a:p>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destacan grandes superficies de rocas desnudas aisladas o en forma de farallones continuos.</a:t>
            </a:r>
          </a:p>
          <a:p>
            <a:endParaRPr lang="es-CR" sz="3200" dirty="0"/>
          </a:p>
        </p:txBody>
      </p:sp>
    </p:spTree>
    <p:extLst>
      <p:ext uri="{BB962C8B-B14F-4D97-AF65-F5344CB8AC3E}">
        <p14:creationId xmlns:p14="http://schemas.microsoft.com/office/powerpoint/2010/main" val="1056017728"/>
      </p:ext>
    </p:extLst>
  </p:cSld>
  <p:clrMapOvr>
    <a:masterClrMapping/>
  </p:clrMapOvr>
  <mc:AlternateContent xmlns:mc="http://schemas.openxmlformats.org/markup-compatibility/2006">
    <mc:Choice xmlns:p14="http://schemas.microsoft.com/office/powerpoint/2010/main" Requires="p14">
      <p:transition spd="slow" p14:dur="1300">
        <p14:pan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19024" y="836713"/>
            <a:ext cx="6965245" cy="1183355"/>
          </a:xfrm>
        </p:spPr>
        <p:txBody>
          <a:bodyPr>
            <a:normAutofit fontScale="90000"/>
            <a:scene3d>
              <a:camera prst="orthographicFront"/>
              <a:lightRig rig="threePt" dir="t"/>
            </a:scene3d>
            <a:sp3d extrusionH="57150">
              <a:bevelT w="38100" h="38100"/>
            </a:sp3d>
          </a:bodyPr>
          <a:lstStyle/>
          <a:p>
            <a:r>
              <a:rPr lang="es-CR" b="1" dirty="0" smtClean="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300" endPos="45500" dir="5400000" sy="-100000" algn="bl" rotWithShape="0"/>
                </a:effectLst>
              </a:rPr>
              <a:t>Tipos de Desiertos</a:t>
            </a:r>
            <a:r>
              <a:rPr lang="es-CR" dirty="0" smtClean="0"/>
              <a:t/>
            </a:r>
            <a:br>
              <a:rPr lang="es-CR" dirty="0" smtClean="0"/>
            </a:br>
            <a:endParaRPr lang="es-CR" dirty="0"/>
          </a:p>
        </p:txBody>
      </p:sp>
      <p:sp>
        <p:nvSpPr>
          <p:cNvPr id="3" name="2 Marcador de contenido"/>
          <p:cNvSpPr>
            <a:spLocks noGrp="1"/>
          </p:cNvSpPr>
          <p:nvPr>
            <p:ph idx="1"/>
          </p:nvPr>
        </p:nvSpPr>
        <p:spPr>
          <a:xfrm>
            <a:off x="1991544" y="1700808"/>
            <a:ext cx="8064896" cy="4824536"/>
          </a:xfrm>
        </p:spPr>
        <p:txBody>
          <a:bodyPr>
            <a:normAutofit fontScale="92500" lnSpcReduction="20000"/>
          </a:bodyPr>
          <a:lstStyle/>
          <a:p>
            <a:pPr marL="0" indent="0">
              <a:buNone/>
            </a:pPr>
            <a:r>
              <a:rPr lang="es-CR" sz="3800" b="1" dirty="0">
                <a:ln w="900" cmpd="sng">
                  <a:solidFill>
                    <a:schemeClr val="accent1">
                      <a:satMod val="190000"/>
                      <a:alpha val="55000"/>
                    </a:schemeClr>
                  </a:solidFill>
                  <a:prstDash val="solid"/>
                </a:ln>
                <a:solidFill>
                  <a:schemeClr val="accent1">
                    <a:satMod val="200000"/>
                    <a:tint val="3000"/>
                  </a:schemeClr>
                </a:solidFill>
                <a:effectLst>
                  <a:outerShdw blurRad="50800" dist="38100" algn="l" rotWithShape="0">
                    <a:prstClr val="black"/>
                  </a:outerShdw>
                  <a:reflection blurRad="6350" stA="55000" endA="300" endPos="45500" dir="5400000" sy="-100000" algn="bl" rotWithShape="0"/>
                </a:effectLst>
              </a:rPr>
              <a:t>Desiertos Cálidos</a:t>
            </a:r>
          </a:p>
          <a:p>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Poseen temperaturas diurnas muy elevadas durante todo el año, en la noche desciende bruscamente.</a:t>
            </a:r>
          </a:p>
          <a:p>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No existe invierno.</a:t>
            </a:r>
          </a:p>
          <a:p>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Se sitúan en torno a los Trópicos de Cáncer y Capricornio.</a:t>
            </a:r>
          </a:p>
          <a:p>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Pueden poseer los tres tipos de paisajes.</a:t>
            </a:r>
          </a:p>
          <a:p>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Se presentan desiertos Continentales donde la evaporación es más intensa y los Costeros que tienen influencia de vientos estables y secos.</a:t>
            </a:r>
          </a:p>
          <a:p>
            <a:r>
              <a:rPr lang="es-CR" sz="28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Entre ellos están Sahara en África y Sonora y Atacama en América.</a:t>
            </a:r>
          </a:p>
        </p:txBody>
      </p:sp>
    </p:spTree>
    <p:extLst>
      <p:ext uri="{BB962C8B-B14F-4D97-AF65-F5344CB8AC3E}">
        <p14:creationId xmlns:p14="http://schemas.microsoft.com/office/powerpoint/2010/main" val="728768421"/>
      </p:ext>
    </p:ext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2 Marcador de contenido"/>
          <p:cNvSpPr>
            <a:spLocks noGrp="1"/>
          </p:cNvSpPr>
          <p:nvPr>
            <p:ph idx="1"/>
          </p:nvPr>
        </p:nvSpPr>
        <p:spPr>
          <a:xfrm>
            <a:off x="1919536" y="764704"/>
            <a:ext cx="8352928" cy="5544616"/>
          </a:xfrm>
        </p:spPr>
        <p:txBody>
          <a:bodyPr>
            <a:normAutofit/>
          </a:bodyPr>
          <a:lstStyle/>
          <a:p>
            <a:pPr marL="0" indent="0">
              <a:buNone/>
            </a:pPr>
            <a:r>
              <a:rPr lang="es-CR" sz="3600"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outerShdw>
                  <a:reflection blurRad="6350" stA="55000" endA="300" endPos="45500" dir="5400000" sy="-100000" algn="bl" rotWithShape="0"/>
                </a:effectLst>
              </a:rPr>
              <a:t>Desiertos Fríos</a:t>
            </a:r>
          </a:p>
          <a:p>
            <a:r>
              <a:rPr lang="es-CR" sz="30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Mantiene la temperatura diurna muy alta durante el año igual que los cálidos pero con un largo y frío invierno.</a:t>
            </a:r>
          </a:p>
          <a:p>
            <a:r>
              <a:rPr lang="es-CR" sz="30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producen precipitaciones en forma de lluvia, nieve y niebla.</a:t>
            </a:r>
          </a:p>
          <a:p>
            <a:r>
              <a:rPr lang="es-CR" sz="30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localizan a una mayor altitud y latitud que los desiertos cálidos y ocupan una menor superficie.</a:t>
            </a:r>
          </a:p>
          <a:p>
            <a:r>
              <a:rPr lang="es-CR" sz="30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Algunos desiertos con estación fría son </a:t>
            </a:r>
            <a:r>
              <a:rPr lang="es-CR" sz="3000" dirty="0" err="1">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Gobe</a:t>
            </a:r>
            <a:r>
              <a:rPr lang="es-CR" sz="30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 en Asia y Patagonia en América.</a:t>
            </a:r>
            <a:endParaRPr lang="es-CR" sz="30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endParaRPr>
          </a:p>
        </p:txBody>
      </p:sp>
    </p:spTree>
    <p:extLst>
      <p:ext uri="{BB962C8B-B14F-4D97-AF65-F5344CB8AC3E}">
        <p14:creationId xmlns:p14="http://schemas.microsoft.com/office/powerpoint/2010/main" val="161037912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
        <p:nvSpPr>
          <p:cNvPr id="3" name="2 Marcador de contenido"/>
          <p:cNvSpPr>
            <a:spLocks noGrp="1"/>
          </p:cNvSpPr>
          <p:nvPr>
            <p:ph idx="1"/>
          </p:nvPr>
        </p:nvSpPr>
        <p:spPr>
          <a:xfrm>
            <a:off x="2279576" y="908720"/>
            <a:ext cx="7848872" cy="5040560"/>
          </a:xfrm>
        </p:spPr>
        <p:txBody>
          <a:bodyPr>
            <a:noAutofit/>
          </a:bodyPr>
          <a:lstStyle/>
          <a:p>
            <a:pPr marL="0" indent="0">
              <a:buNone/>
            </a:pPr>
            <a:r>
              <a:rPr lang="es-CR" sz="3200" dirty="0">
                <a:ln>
                  <a:solidFill>
                    <a:schemeClr val="tx2">
                      <a:lumMod val="50000"/>
                    </a:schemeClr>
                  </a:solidFill>
                </a:ln>
                <a:solidFill>
                  <a:schemeClr val="tx2">
                    <a:lumMod val="75000"/>
                  </a:schemeClr>
                </a:solidFill>
                <a:effectLst>
                  <a:outerShdw blurRad="50800" dist="50800" dir="5400000" algn="ctr" rotWithShape="0">
                    <a:schemeClr val="tx1"/>
                  </a:outerShdw>
                  <a:reflection blurRad="6350" stA="55000" endA="300" endPos="45500" dir="5400000" sy="-100000" algn="bl" rotWithShape="0"/>
                </a:effectLst>
              </a:rPr>
              <a:t>Desiertos</a:t>
            </a:r>
            <a:r>
              <a:rPr lang="es-CR" sz="3600" dirty="0">
                <a:ln>
                  <a:solidFill>
                    <a:schemeClr val="tx2">
                      <a:lumMod val="50000"/>
                    </a:schemeClr>
                  </a:solidFill>
                </a:ln>
                <a:solidFill>
                  <a:schemeClr val="tx2">
                    <a:lumMod val="75000"/>
                  </a:schemeClr>
                </a:solidFill>
                <a:effectLst>
                  <a:outerShdw blurRad="50800" dist="50800" dir="5400000" algn="ctr" rotWithShape="0">
                    <a:schemeClr val="tx1"/>
                  </a:outerShdw>
                  <a:reflection blurRad="6350" stA="55000" endA="300" endPos="45500" dir="5400000" sy="-100000" algn="bl" rotWithShape="0"/>
                </a:effectLst>
              </a:rPr>
              <a:t> en las zonas polares</a:t>
            </a:r>
            <a:endParaRPr lang="es-CR" sz="3200" dirty="0">
              <a:effectLst>
                <a:outerShdw blurRad="50800" dist="50800" dir="5400000" algn="ctr" rotWithShape="0">
                  <a:schemeClr val="tx1"/>
                </a:outerShdw>
                <a:reflection blurRad="6350" stA="55000" endA="300" endPos="45500" dir="5400000" sy="-100000" algn="bl" rotWithShape="0"/>
              </a:effectLst>
            </a:endParaRPr>
          </a:p>
          <a:p>
            <a:r>
              <a:rPr lang="es-CR" sz="3200" dirty="0">
                <a:ln w="18415" cmpd="sng">
                  <a:solidFill>
                    <a:srgbClr val="FFFFFF"/>
                  </a:solidFill>
                  <a:prstDash val="solid"/>
                </a:ln>
                <a:solidFill>
                  <a:srgbClr val="FFFFFF"/>
                </a:solidFill>
                <a:effectLst>
                  <a:outerShdw blurRad="50800" dist="50800" dir="5400000" algn="ctr" rotWithShape="0">
                    <a:schemeClr val="tx1"/>
                  </a:outerShdw>
                </a:effectLst>
                <a:latin typeface="Footlight MT Light" pitchFamily="18" charset="0"/>
              </a:rPr>
              <a:t>Se encuentran en la Región Ártica en el Hemisferio Norte y en la Región Antártica en el Hemisferio Sur.</a:t>
            </a:r>
          </a:p>
          <a:p>
            <a:r>
              <a:rPr lang="es-CR" sz="3200" dirty="0">
                <a:ln w="18415" cmpd="sng">
                  <a:solidFill>
                    <a:srgbClr val="FFFFFF"/>
                  </a:solidFill>
                  <a:prstDash val="solid"/>
                </a:ln>
                <a:solidFill>
                  <a:srgbClr val="FFFFFF"/>
                </a:solidFill>
                <a:effectLst>
                  <a:outerShdw blurRad="50800" dist="50800" dir="5400000" algn="ctr" rotWithShape="0">
                    <a:schemeClr val="tx1"/>
                  </a:outerShdw>
                </a:effectLst>
                <a:latin typeface="Footlight MT Light" pitchFamily="18" charset="0"/>
              </a:rPr>
              <a:t>Poseen temperaturas extremas, el frío impide la presencia de vegetación.</a:t>
            </a:r>
          </a:p>
          <a:p>
            <a:r>
              <a:rPr lang="es-CR" sz="3200" dirty="0">
                <a:ln w="18415" cmpd="sng">
                  <a:solidFill>
                    <a:srgbClr val="FFFFFF"/>
                  </a:solidFill>
                  <a:prstDash val="solid"/>
                </a:ln>
                <a:solidFill>
                  <a:srgbClr val="FFFFFF"/>
                </a:solidFill>
                <a:effectLst>
                  <a:outerShdw blurRad="50800" dist="50800" dir="5400000" algn="ctr" rotWithShape="0">
                    <a:schemeClr val="tx1"/>
                  </a:outerShdw>
                </a:effectLst>
                <a:latin typeface="Footlight MT Light" pitchFamily="18" charset="0"/>
              </a:rPr>
              <a:t>Presenta escasa precipitación y fuertes vientos.</a:t>
            </a:r>
            <a:endParaRPr lang="es-CR" sz="3200" dirty="0">
              <a:ln w="18415" cmpd="sng">
                <a:solidFill>
                  <a:srgbClr val="FFFFFF"/>
                </a:solidFill>
                <a:prstDash val="solid"/>
              </a:ln>
              <a:solidFill>
                <a:srgbClr val="FFFFFF"/>
              </a:solidFill>
              <a:effectLst>
                <a:outerShdw blurRad="50800" dist="50800" dir="5400000" algn="ctr" rotWithShape="0">
                  <a:schemeClr val="tx1"/>
                </a:outerShdw>
              </a:effectLst>
              <a:latin typeface="Footlight MT Light" pitchFamily="18" charset="0"/>
            </a:endParaRPr>
          </a:p>
        </p:txBody>
      </p:sp>
    </p:spTree>
    <p:extLst>
      <p:ext uri="{BB962C8B-B14F-4D97-AF65-F5344CB8AC3E}">
        <p14:creationId xmlns:p14="http://schemas.microsoft.com/office/powerpoint/2010/main" val="3473673536"/>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51696" cy="6827577"/>
          </a:xfrm>
          <a:prstGeom prst="rect">
            <a:avLst/>
          </a:prstGeom>
        </p:spPr>
      </p:pic>
      <p:sp>
        <p:nvSpPr>
          <p:cNvPr id="2" name="1 Título"/>
          <p:cNvSpPr>
            <a:spLocks noGrp="1"/>
          </p:cNvSpPr>
          <p:nvPr>
            <p:ph type="title"/>
          </p:nvPr>
        </p:nvSpPr>
        <p:spPr>
          <a:xfrm>
            <a:off x="6658379" y="1916175"/>
            <a:ext cx="3477296" cy="1687411"/>
          </a:xfrm>
        </p:spPr>
        <p:txBody>
          <a:bodyPr>
            <a:scene3d>
              <a:camera prst="orthographicFront"/>
              <a:lightRig rig="threePt" dir="t"/>
            </a:scene3d>
            <a:sp3d extrusionH="57150">
              <a:bevelT w="38100" h="38100"/>
            </a:sp3d>
          </a:bodyPr>
          <a:lstStyle/>
          <a:p>
            <a:r>
              <a:rPr lang="es-C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rPr>
              <a:t>Continente </a:t>
            </a:r>
            <a:r>
              <a:rPr lang="es-C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rPr>
              <a:t/>
            </a:r>
            <a:br>
              <a:rPr lang="es-C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rPr>
            </a:br>
            <a:r>
              <a:rPr lang="es-C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rPr>
              <a:t>Europeo</a:t>
            </a:r>
            <a:endParaRPr lang="es-C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endParaRPr>
          </a:p>
        </p:txBody>
      </p:sp>
      <p:sp>
        <p:nvSpPr>
          <p:cNvPr id="3" name="2 Marcador de contenido"/>
          <p:cNvSpPr>
            <a:spLocks noGrp="1"/>
          </p:cNvSpPr>
          <p:nvPr>
            <p:ph idx="1"/>
          </p:nvPr>
        </p:nvSpPr>
        <p:spPr>
          <a:xfrm>
            <a:off x="0" y="0"/>
            <a:ext cx="5782614" cy="2117411"/>
          </a:xfrm>
        </p:spPr>
        <p:txBody>
          <a:bodyPr>
            <a:normAutofit fontScale="85000" lnSpcReduction="20000"/>
          </a:bodyPr>
          <a:lstStyle/>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Sus límites son al Norte el Mar Glacial Ártico, al Sur los mares Negro</a:t>
            </a:r>
            <a:r>
              <a:rPr lang="es-CR"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 </a:t>
            </a:r>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y Mediterráneo, al Oeste el Océano Atlántico y el Este se extiende hasta los montes Urales, Mar Caspio y Montes Cáucaso.</a:t>
            </a:r>
          </a:p>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 un continente de clima templado.</a:t>
            </a:r>
          </a:p>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 el más pequeño de los continentes del Hemisferio Oriental.</a:t>
            </a:r>
          </a:p>
          <a:p>
            <a:endParaRPr lang="es-CR" dirty="0"/>
          </a:p>
        </p:txBody>
      </p:sp>
    </p:spTree>
    <p:extLst>
      <p:ext uri="{BB962C8B-B14F-4D97-AF65-F5344CB8AC3E}">
        <p14:creationId xmlns:p14="http://schemas.microsoft.com/office/powerpoint/2010/main" val="13278837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1 Título"/>
          <p:cNvSpPr>
            <a:spLocks noGrp="1"/>
          </p:cNvSpPr>
          <p:nvPr>
            <p:ph type="title"/>
          </p:nvPr>
        </p:nvSpPr>
        <p:spPr>
          <a:xfrm>
            <a:off x="2619024" y="817582"/>
            <a:ext cx="6965245" cy="4987682"/>
          </a:xfrm>
        </p:spPr>
        <p:txBody>
          <a:bodyPr>
            <a:normAutofit/>
            <a:scene3d>
              <a:camera prst="orthographicFront"/>
              <a:lightRig rig="threePt" dir="t"/>
            </a:scene3d>
            <a:sp3d extrusionH="57150">
              <a:bevelT w="38100" h="38100"/>
            </a:sp3d>
          </a:bodyPr>
          <a:lstStyle/>
          <a:p>
            <a:r>
              <a:rPr lang="es-CR" sz="7200" dirty="0">
                <a:ln w="18415" cmpd="sng">
                  <a:solidFill>
                    <a:srgbClr val="FFFFFF"/>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Desiertos de</a:t>
            </a:r>
            <a:br>
              <a:rPr lang="es-CR" sz="7200" dirty="0">
                <a:ln w="18415" cmpd="sng">
                  <a:solidFill>
                    <a:srgbClr val="FFFFFF"/>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br>
            <a:r>
              <a:rPr lang="es-CR" sz="7200" dirty="0">
                <a:ln w="18415" cmpd="sng">
                  <a:solidFill>
                    <a:srgbClr val="FFFFFF"/>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América</a:t>
            </a:r>
            <a:endParaRPr lang="es-CR" sz="7200" dirty="0">
              <a:ln w="18415" cmpd="sng">
                <a:solidFill>
                  <a:srgbClr val="FFFFFF"/>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92704210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9143999" cy="6858000"/>
          </a:xfrm>
          <a:prstGeom prst="rect">
            <a:avLst/>
          </a:prstGeom>
        </p:spPr>
      </p:pic>
      <p:sp>
        <p:nvSpPr>
          <p:cNvPr id="2" name="1 Título"/>
          <p:cNvSpPr>
            <a:spLocks noGrp="1"/>
          </p:cNvSpPr>
          <p:nvPr>
            <p:ph type="title"/>
          </p:nvPr>
        </p:nvSpPr>
        <p:spPr>
          <a:xfrm>
            <a:off x="2783633" y="548681"/>
            <a:ext cx="6965245" cy="1202485"/>
          </a:xfrm>
        </p:spPr>
        <p:txBody>
          <a:bodyPr>
            <a:normAutofit fontScale="90000"/>
            <a:scene3d>
              <a:camera prst="orthographicFront"/>
              <a:lightRig rig="threePt" dir="t"/>
            </a:scene3d>
            <a:sp3d extrusionH="57150">
              <a:bevelT w="38100" h="38100"/>
            </a:sp3d>
          </a:bodyPr>
          <a:lstStyle/>
          <a:p>
            <a:r>
              <a:rPr lang="es-CR"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rPr>
              <a:t>Desierto del Sureste de los Estados Unidos y Norte de México (Desierto de Sonora)</a:t>
            </a:r>
          </a:p>
        </p:txBody>
      </p:sp>
      <p:sp>
        <p:nvSpPr>
          <p:cNvPr id="4" name="3 CuadroTexto"/>
          <p:cNvSpPr txBox="1"/>
          <p:nvPr/>
        </p:nvSpPr>
        <p:spPr>
          <a:xfrm>
            <a:off x="1631504" y="2420888"/>
            <a:ext cx="6192688" cy="4862870"/>
          </a:xfrm>
          <a:prstGeom prst="rect">
            <a:avLst/>
          </a:prstGeom>
          <a:noFill/>
        </p:spPr>
        <p:txBody>
          <a:bodyPr wrap="square" rtlCol="0">
            <a:spAutoFit/>
          </a:bodyPr>
          <a:lstStyle/>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uno de los desiertos más calurosos y ventosos del mundo.</a:t>
            </a:r>
          </a:p>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localiza al Sureste de los Estado Unidos y al Noreste de México.</a:t>
            </a:r>
          </a:p>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En varios de los ríos del desierto se han construido embalses, esto ha permitido el cultivo como trigo y algodón.</a:t>
            </a:r>
          </a:p>
          <a:p>
            <a:pPr marL="285750" indent="-285750">
              <a:buFont typeface="Arial" pitchFamily="34" charset="0"/>
              <a:buChar char="•"/>
            </a:pPr>
            <a:endParaRPr lang="es-CR" dirty="0">
              <a:solidFill>
                <a:prstClr val="black"/>
              </a:solidFill>
            </a:endParaRPr>
          </a:p>
          <a:p>
            <a:pPr marL="285750" indent="-285750">
              <a:buFont typeface="Arial" pitchFamily="34" charset="0"/>
              <a:buChar char="•"/>
            </a:pPr>
            <a:endParaRPr lang="es-CR" dirty="0">
              <a:solidFill>
                <a:prstClr val="black"/>
              </a:solidFill>
            </a:endParaRPr>
          </a:p>
          <a:p>
            <a:pPr marL="285750" indent="-285750">
              <a:buFont typeface="Arial" pitchFamily="34" charset="0"/>
              <a:buChar char="•"/>
            </a:pPr>
            <a:endParaRPr lang="es-CR" dirty="0">
              <a:solidFill>
                <a:prstClr val="black"/>
              </a:solidFill>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3" y="3861048"/>
            <a:ext cx="2606601" cy="26955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4116376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4784136" y="260081"/>
            <a:ext cx="3580869" cy="1202485"/>
          </a:xfrm>
        </p:spPr>
        <p:txBody>
          <a:bodyPr>
            <a:normAutofit fontScale="90000"/>
          </a:bodyPr>
          <a:lstStyle/>
          <a:p>
            <a:r>
              <a:rPr lang="es-CR" dirty="0">
                <a:ln w="10160">
                  <a:solidFill>
                    <a:schemeClr val="accent1"/>
                  </a:solidFill>
                  <a:prstDash val="solid"/>
                </a:ln>
                <a:solidFill>
                  <a:srgbClr val="FFFFFF"/>
                </a:solidFill>
                <a:effectLst>
                  <a:outerShdw blurRad="50800" dist="38100" algn="l" rotWithShape="0">
                    <a:prstClr val="black">
                      <a:alpha val="40000"/>
                    </a:prstClr>
                  </a:outerShdw>
                  <a:reflection blurRad="6350" stA="55000" endA="300" endPos="45500" dir="5400000" sy="-100000" algn="bl" rotWithShape="0"/>
                </a:effectLst>
              </a:rPr>
              <a:t>Desierto de Atacama</a:t>
            </a:r>
          </a:p>
        </p:txBody>
      </p:sp>
      <p:sp>
        <p:nvSpPr>
          <p:cNvPr id="4" name="3 CuadroTexto"/>
          <p:cNvSpPr txBox="1"/>
          <p:nvPr/>
        </p:nvSpPr>
        <p:spPr>
          <a:xfrm>
            <a:off x="0" y="-54961"/>
            <a:ext cx="5316065" cy="6832640"/>
          </a:xfrm>
          <a:prstGeom prst="rect">
            <a:avLst/>
          </a:prstGeom>
          <a:noFill/>
        </p:spPr>
        <p:txBody>
          <a:bodyPr wrap="square" rtlCol="0">
            <a:spAutoFit/>
          </a:bodyPr>
          <a:lstStyle/>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ubica al norte de Chile.</a:t>
            </a:r>
          </a:p>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la zona más seca del mundo.</a:t>
            </a:r>
          </a:p>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Llueve cada cuatro años.</a:t>
            </a:r>
          </a:p>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Los pocos territorios fértiles se encuentran cerca del único río que atraviesa el desierto: el Loa.</a:t>
            </a:r>
          </a:p>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El sector económico más desarrollado es el minero.</a:t>
            </a:r>
          </a:p>
          <a:p>
            <a:pPr marL="285750" indent="-285750">
              <a:buFont typeface="Arial" pitchFamily="34" charset="0"/>
              <a:buChar char="•"/>
            </a:pPr>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explotan yacimientos de salitre, hierro y cobre.</a:t>
            </a:r>
          </a:p>
          <a:p>
            <a:pPr marL="285750" indent="-285750">
              <a:buFont typeface="Arial" pitchFamily="34" charset="0"/>
              <a:buChar char="•"/>
            </a:pPr>
            <a:endParaRPr lang="es-CR" dirty="0">
              <a:solidFill>
                <a:prstClr val="black"/>
              </a:solidFill>
            </a:endParaRPr>
          </a:p>
          <a:p>
            <a:pPr marL="285750" indent="-285750">
              <a:buFont typeface="Arial" pitchFamily="34" charset="0"/>
              <a:buChar char="•"/>
            </a:pPr>
            <a:endParaRPr lang="es-CR" dirty="0">
              <a:solidFill>
                <a:prstClr val="black"/>
              </a:solidFill>
            </a:endParaRPr>
          </a:p>
          <a:p>
            <a:pPr marL="285750" indent="-285750">
              <a:buFont typeface="Arial" pitchFamily="34" charset="0"/>
              <a:buChar char="•"/>
            </a:pPr>
            <a:endParaRPr lang="es-CR" dirty="0">
              <a:solidFill>
                <a:prstClr val="black"/>
              </a:solidFill>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111" y="48991"/>
            <a:ext cx="2808312" cy="3312368"/>
          </a:xfrm>
          <a:prstGeom prst="rect">
            <a:avLst/>
          </a:prstGeom>
          <a:ln>
            <a:noFill/>
          </a:ln>
          <a:effectLst>
            <a:outerShdw blurRad="292100" dist="139700" dir="2700000" algn="tl" rotWithShape="0">
              <a:srgbClr val="333333">
                <a:alpha val="65000"/>
              </a:srgbClr>
            </a:outerShdw>
          </a:effectLst>
        </p:spPr>
      </p:pic>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0111" y="3419675"/>
            <a:ext cx="2808312" cy="3190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990843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b="5370"/>
          <a:stretch>
            <a:fillRect/>
          </a:stretch>
        </p:blipFill>
        <p:spPr bwMode="auto">
          <a:xfrm>
            <a:off x="1338329" y="719071"/>
            <a:ext cx="9621591"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771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500" fill="hold"/>
                                        <p:tgtEl>
                                          <p:spTgt spid="69634"/>
                                        </p:tgtEl>
                                        <p:attrNameLst>
                                          <p:attrName>ppt_w</p:attrName>
                                        </p:attrNameLst>
                                      </p:cBhvr>
                                      <p:tavLst>
                                        <p:tav tm="0">
                                          <p:val>
                                            <p:fltVal val="0"/>
                                          </p:val>
                                        </p:tav>
                                        <p:tav tm="100000">
                                          <p:val>
                                            <p:strVal val="#ppt_w"/>
                                          </p:val>
                                        </p:tav>
                                      </p:tavLst>
                                    </p:anim>
                                    <p:anim calcmode="lin" valueType="num">
                                      <p:cBhvr>
                                        <p:cTn id="8" dur="500" fill="hold"/>
                                        <p:tgtEl>
                                          <p:spTgt spid="69634"/>
                                        </p:tgtEl>
                                        <p:attrNameLst>
                                          <p:attrName>ppt_h</p:attrName>
                                        </p:attrNameLst>
                                      </p:cBhvr>
                                      <p:tavLst>
                                        <p:tav tm="0">
                                          <p:val>
                                            <p:fltVal val="0"/>
                                          </p:val>
                                        </p:tav>
                                        <p:tav tm="100000">
                                          <p:val>
                                            <p:strVal val="#ppt_h"/>
                                          </p:val>
                                        </p:tav>
                                      </p:tavLst>
                                    </p:anim>
                                    <p:anim calcmode="lin" valueType="num">
                                      <p:cBhvr>
                                        <p:cTn id="9" dur="500" fill="hold"/>
                                        <p:tgtEl>
                                          <p:spTgt spid="69634"/>
                                        </p:tgtEl>
                                        <p:attrNameLst>
                                          <p:attrName>ppt_x</p:attrName>
                                        </p:attrNameLst>
                                      </p:cBhvr>
                                      <p:tavLst>
                                        <p:tav tm="0">
                                          <p:val>
                                            <p:fltVal val="0.5"/>
                                          </p:val>
                                        </p:tav>
                                        <p:tav tm="100000">
                                          <p:val>
                                            <p:strVal val="#ppt_x"/>
                                          </p:val>
                                        </p:tav>
                                      </p:tavLst>
                                    </p:anim>
                                    <p:anim calcmode="lin" valueType="num">
                                      <p:cBhvr>
                                        <p:cTn id="10" dur="500" fill="hold"/>
                                        <p:tgtEl>
                                          <p:spTgt spid="696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53"/>
            <a:ext cx="12192000" cy="6848847"/>
          </a:xfrm>
          <a:prstGeom prst="rect">
            <a:avLst/>
          </a:prstGeom>
        </p:spPr>
      </p:pic>
      <p:sp>
        <p:nvSpPr>
          <p:cNvPr id="2" name="1 Título"/>
          <p:cNvSpPr>
            <a:spLocks noGrp="1"/>
          </p:cNvSpPr>
          <p:nvPr>
            <p:ph type="title"/>
          </p:nvPr>
        </p:nvSpPr>
        <p:spPr>
          <a:xfrm>
            <a:off x="8650771" y="5086038"/>
            <a:ext cx="2952328" cy="1202485"/>
          </a:xfrm>
        </p:spPr>
        <p:txBody>
          <a:bodyPr>
            <a:normAutofit fontScale="90000"/>
            <a:scene3d>
              <a:camera prst="orthographicFront"/>
              <a:lightRig rig="threePt" dir="t"/>
            </a:scene3d>
            <a:sp3d extrusionH="57150">
              <a:bevelT w="38100" h="38100"/>
            </a:sp3d>
          </a:bodyPr>
          <a:lstStyle/>
          <a:p>
            <a:r>
              <a:rPr lang="es-CR" b="1" dirty="0">
                <a:ln w="12700">
                  <a:solidFill>
                    <a:schemeClr val="tx2">
                      <a:satMod val="155000"/>
                    </a:schemeClr>
                  </a:solidFill>
                  <a:prstDash val="solid"/>
                </a:ln>
                <a:solidFill>
                  <a:schemeClr val="bg2">
                    <a:tint val="85000"/>
                    <a:satMod val="155000"/>
                  </a:schemeClr>
                </a:solidFill>
                <a:effectLst>
                  <a:outerShdw blurRad="50800" dist="38100" algn="l" rotWithShape="0">
                    <a:prstClr val="black"/>
                  </a:outerShdw>
                  <a:reflection blurRad="6350" stA="55000" endA="300" endPos="45500" dir="5400000" sy="-100000" algn="bl" rotWithShape="0"/>
                </a:effectLst>
              </a:rPr>
              <a:t>Desierto </a:t>
            </a:r>
            <a:r>
              <a:rPr lang="es-CR" b="1"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outerShdw>
                  <a:reflection blurRad="6350" stA="55000" endA="300" endPos="45500" dir="5400000" sy="-100000" algn="bl" rotWithShape="0"/>
                </a:effectLst>
              </a:rPr>
              <a:t/>
            </a:r>
            <a:br>
              <a:rPr lang="es-CR" b="1"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outerShdw>
                  <a:reflection blurRad="6350" stA="55000" endA="300" endPos="45500" dir="5400000" sy="-100000" algn="bl" rotWithShape="0"/>
                </a:effectLst>
              </a:rPr>
            </a:br>
            <a:r>
              <a:rPr lang="es-CR" b="1"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outerShdw>
                  <a:reflection blurRad="6350" stA="55000" endA="300" endPos="45500" dir="5400000" sy="-100000" algn="bl" rotWithShape="0"/>
                </a:effectLst>
              </a:rPr>
              <a:t>de </a:t>
            </a:r>
            <a:r>
              <a:rPr lang="es-CR" b="1" dirty="0">
                <a:ln w="12700">
                  <a:solidFill>
                    <a:schemeClr val="tx2">
                      <a:satMod val="155000"/>
                    </a:schemeClr>
                  </a:solidFill>
                  <a:prstDash val="solid"/>
                </a:ln>
                <a:solidFill>
                  <a:schemeClr val="bg2">
                    <a:tint val="85000"/>
                    <a:satMod val="155000"/>
                  </a:schemeClr>
                </a:solidFill>
                <a:effectLst>
                  <a:outerShdw blurRad="50800" dist="38100" algn="l" rotWithShape="0">
                    <a:prstClr val="black"/>
                  </a:outerShdw>
                  <a:reflection blurRad="6350" stA="55000" endA="300" endPos="45500" dir="5400000" sy="-100000" algn="bl" rotWithShape="0"/>
                </a:effectLst>
              </a:rPr>
              <a:t>la Patagonia</a:t>
            </a:r>
          </a:p>
        </p:txBody>
      </p:sp>
      <p:sp>
        <p:nvSpPr>
          <p:cNvPr id="4" name="3 CuadroTexto"/>
          <p:cNvSpPr txBox="1"/>
          <p:nvPr/>
        </p:nvSpPr>
        <p:spPr>
          <a:xfrm>
            <a:off x="44486" y="-107573"/>
            <a:ext cx="6199066" cy="6678751"/>
          </a:xfrm>
          <a:prstGeom prst="rect">
            <a:avLst/>
          </a:prstGeom>
          <a:noFill/>
        </p:spPr>
        <p:txBody>
          <a:bodyPr wrap="square" rtlCol="0">
            <a:spAutoFit/>
          </a:bodyPr>
          <a:lstStyle/>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localiza en el Sur de Argentina, entre los Andes y el Océano Atlántico.</a:t>
            </a:r>
          </a:p>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principal actividad económica es la extracción de petróleo y gas.</a:t>
            </a:r>
          </a:p>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practica la ganadería ovina.</a:t>
            </a:r>
          </a:p>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La población autóctona ha disminuido debido a la mezcla con otros grupos humanos como españoles e ingleses.</a:t>
            </a:r>
          </a:p>
          <a:p>
            <a:pPr marL="285750" indent="-285750">
              <a:buFont typeface="Arial" pitchFamily="34" charset="0"/>
              <a:buChar char="•"/>
            </a:pPr>
            <a:r>
              <a:rPr lang="es-CR" sz="28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Existen formaciones que son acumulaciones de arena transportadas y depositadas en franjas angostas paralelas a la dirección del viento llamadas lenguas modeladas por la fuerza eólica.</a:t>
            </a:r>
          </a:p>
          <a:p>
            <a:pPr marL="285750" indent="-285750">
              <a:buFont typeface="Arial" pitchFamily="34" charset="0"/>
              <a:buChar char="•"/>
            </a:pPr>
            <a:endParaRPr lang="es-CR" dirty="0">
              <a:solidFill>
                <a:prstClr val="black"/>
              </a:solidFill>
            </a:endParaRPr>
          </a:p>
          <a:p>
            <a:pPr marL="285750" indent="-285750">
              <a:buFont typeface="Arial" pitchFamily="34" charset="0"/>
              <a:buChar char="•"/>
            </a:pPr>
            <a:endParaRPr lang="es-CR" dirty="0">
              <a:solidFill>
                <a:prstClr val="black"/>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34"/>
          <a:stretch/>
        </p:blipFill>
        <p:spPr bwMode="auto">
          <a:xfrm>
            <a:off x="9659155" y="177074"/>
            <a:ext cx="2369333" cy="343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74059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b="5980"/>
          <a:stretch>
            <a:fillRect/>
          </a:stretch>
        </p:blipFill>
        <p:spPr bwMode="auto">
          <a:xfrm>
            <a:off x="1905000" y="990601"/>
            <a:ext cx="83058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699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blinds(horizontal)">
                                      <p:cBhvr>
                                        <p:cTn id="7" dur="5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392"/>
            <a:ext cx="12192000" cy="6957392"/>
          </a:xfrm>
          <a:prstGeom prst="rect">
            <a:avLst/>
          </a:prstGeom>
        </p:spPr>
      </p:pic>
      <p:sp>
        <p:nvSpPr>
          <p:cNvPr id="2" name="1 Título"/>
          <p:cNvSpPr>
            <a:spLocks noGrp="1"/>
          </p:cNvSpPr>
          <p:nvPr>
            <p:ph type="title"/>
          </p:nvPr>
        </p:nvSpPr>
        <p:spPr>
          <a:xfrm>
            <a:off x="2619024" y="817582"/>
            <a:ext cx="6965245" cy="4987682"/>
          </a:xfrm>
        </p:spPr>
        <p:txBody>
          <a:bodyPr>
            <a:normAutofit/>
            <a:scene3d>
              <a:camera prst="orthographicFront"/>
              <a:lightRig rig="threePt" dir="t"/>
            </a:scene3d>
            <a:sp3d extrusionH="57150">
              <a:bevelT w="38100" h="38100"/>
            </a:sp3d>
          </a:bodyPr>
          <a:lstStyle/>
          <a:p>
            <a:r>
              <a:rPr lang="es-CR" sz="7200" dirty="0">
                <a:ln w="10160">
                  <a:solidFill>
                    <a:schemeClr val="accent1"/>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Desiertos de</a:t>
            </a:r>
            <a:br>
              <a:rPr lang="es-CR" sz="7200" dirty="0">
                <a:ln w="10160">
                  <a:solidFill>
                    <a:schemeClr val="accent1"/>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br>
            <a:r>
              <a:rPr lang="es-CR" sz="7200" dirty="0">
                <a:ln w="10160">
                  <a:solidFill>
                    <a:schemeClr val="accent1"/>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rPr>
              <a:t>África</a:t>
            </a:r>
            <a:endParaRPr lang="es-CR" sz="7200" dirty="0">
              <a:ln w="10160">
                <a:solidFill>
                  <a:schemeClr val="accent1"/>
                </a:solidFill>
                <a:prstDash val="solid"/>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3416467942"/>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9090" y="4088904"/>
            <a:ext cx="2481064" cy="2769096"/>
          </a:xfrm>
          <a:prstGeom prst="rect">
            <a:avLst/>
          </a:prstGeom>
          <a:ln w="88900" cap="sq" cmpd="thickThin">
            <a:solidFill>
              <a:srgbClr val="000000"/>
            </a:solidFill>
            <a:prstDash val="solid"/>
            <a:miter lim="800000"/>
          </a:ln>
          <a:effectLst>
            <a:innerShdw blurRad="76200">
              <a:srgbClr val="000000"/>
            </a:innerShdw>
          </a:effectLst>
          <a:scene3d>
            <a:camera prst="orthographicFront"/>
            <a:lightRig rig="threePt" dir="t"/>
          </a:scene3d>
          <a:sp3d>
            <a:bevelT/>
          </a:sp3d>
        </p:spPr>
      </p:pic>
      <p:sp>
        <p:nvSpPr>
          <p:cNvPr id="2" name="1 Título"/>
          <p:cNvSpPr>
            <a:spLocks noGrp="1"/>
          </p:cNvSpPr>
          <p:nvPr>
            <p:ph type="title"/>
          </p:nvPr>
        </p:nvSpPr>
        <p:spPr>
          <a:xfrm>
            <a:off x="6096000" y="739526"/>
            <a:ext cx="2330494" cy="1202485"/>
          </a:xfrm>
        </p:spPr>
        <p:txBody>
          <a:bodyPr>
            <a:normAutofit fontScale="90000"/>
          </a:bodyPr>
          <a:lstStyle/>
          <a:p>
            <a:r>
              <a:rPr lang="es-CR" b="1" dirty="0">
                <a:effectLst>
                  <a:outerShdw blurRad="50800" dist="38100" dir="2700000" algn="tl" rotWithShape="0">
                    <a:schemeClr val="bg1">
                      <a:alpha val="40000"/>
                    </a:schemeClr>
                  </a:outerShdw>
                  <a:reflection blurRad="6350" stA="55000" endA="300" endPos="45500" dir="5400000" sy="-100000" algn="bl" rotWithShape="0"/>
                </a:effectLst>
              </a:rPr>
              <a:t>Desierto del Sahara</a:t>
            </a:r>
          </a:p>
        </p:txBody>
      </p:sp>
      <p:sp>
        <p:nvSpPr>
          <p:cNvPr id="4" name="3 CuadroTexto"/>
          <p:cNvSpPr txBox="1"/>
          <p:nvPr/>
        </p:nvSpPr>
        <p:spPr>
          <a:xfrm>
            <a:off x="-100333" y="0"/>
            <a:ext cx="6196333" cy="6370975"/>
          </a:xfrm>
          <a:prstGeom prst="rect">
            <a:avLst/>
          </a:prstGeom>
          <a:noFill/>
        </p:spPr>
        <p:txBody>
          <a:bodyPr wrap="square" rtlCol="0">
            <a:spAutoFit/>
          </a:bodyPr>
          <a:lstStyle/>
          <a:p>
            <a:pPr marL="285750" indent="-285750" algn="just">
              <a:buFont typeface="Arial" pitchFamily="34" charset="0"/>
              <a:buChar char="•"/>
            </a:pPr>
            <a:r>
              <a:rPr lang="es-CR" sz="24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Se localiza en África, entre la cordillera del Atlas y el Sudán.</a:t>
            </a:r>
          </a:p>
          <a:p>
            <a:pPr marL="285750" indent="-285750" algn="just">
              <a:buFont typeface="Arial" pitchFamily="34" charset="0"/>
              <a:buChar char="•"/>
            </a:pPr>
            <a:r>
              <a:rPr lang="es-CR" sz="24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Es el desierto más grande del mundo.</a:t>
            </a:r>
          </a:p>
          <a:p>
            <a:pPr marL="285750" indent="-285750" algn="just">
              <a:buFont typeface="Arial" pitchFamily="34" charset="0"/>
              <a:buChar char="•"/>
            </a:pPr>
            <a:r>
              <a:rPr lang="es-CR" sz="24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Posee dunas que el viento traslada de un lugar a otro.</a:t>
            </a:r>
          </a:p>
          <a:p>
            <a:pPr marL="285750" indent="-285750" algn="just">
              <a:buFont typeface="Arial" pitchFamily="34" charset="0"/>
              <a:buChar char="•"/>
            </a:pPr>
            <a:r>
              <a:rPr lang="es-CR" sz="24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Existen oasis como el Río Nilo.</a:t>
            </a:r>
          </a:p>
          <a:p>
            <a:pPr marL="285750" indent="-285750" algn="just">
              <a:buFont typeface="Arial" pitchFamily="34" charset="0"/>
              <a:buChar char="•"/>
            </a:pPr>
            <a:r>
              <a:rPr lang="es-CR" sz="24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Del subsuelo se obtiene petróleo, gas natural, hierro, fosfato y zinc. La extracción de estos minerales ha propiciado el desarrollo industrial y urbano de los países del Norte de África y de la Península Arábiga.</a:t>
            </a:r>
          </a:p>
          <a:p>
            <a:pPr marL="285750" indent="-285750" algn="just">
              <a:buFont typeface="Arial" pitchFamily="34" charset="0"/>
              <a:buChar char="•"/>
            </a:pPr>
            <a:r>
              <a:rPr lang="es-CR" sz="24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Se da el comercio de caravanas de camellos, de los cuales se aprovecha la carne, la leche, la piel y los huesos.</a:t>
            </a:r>
          </a:p>
          <a:p>
            <a:pPr marL="285750" indent="-285750" algn="just">
              <a:buFont typeface="Arial" pitchFamily="34" charset="0"/>
              <a:buChar char="•"/>
            </a:pPr>
            <a:r>
              <a:rPr lang="es-CR" sz="24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rPr>
              <a:t>Está habitada por Beduinos y Tuaregs que cubren sus cuerpos con mucha ropa para protegerse del clima extremo.</a:t>
            </a:r>
            <a:endParaRPr lang="es-CR" sz="2400" dirty="0">
              <a:ln w="18415" cmpd="sng">
                <a:solidFill>
                  <a:srgbClr val="FFFFFF"/>
                </a:solidFill>
                <a:prstDash val="solid"/>
              </a:ln>
              <a:solidFill>
                <a:srgbClr val="FFFFFF"/>
              </a:solidFill>
              <a:effectLst>
                <a:outerShdw blurRad="50800" dist="38100" algn="l" rotWithShape="0">
                  <a:prstClr val="black"/>
                </a:outerShdw>
              </a:effectLst>
              <a:latin typeface="Footlight MT Light" pitchFamily="18" charset="0"/>
            </a:endParaRP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5909" y="0"/>
            <a:ext cx="2166091" cy="2417557"/>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42244545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1000"/>
                                        <p:tgtEl>
                                          <p:spTgt spid="4">
                                            <p:txEl>
                                              <p:pRg st="1" end="1"/>
                                            </p:txEl>
                                          </p:spTgt>
                                        </p:tgtEl>
                                      </p:cBhvr>
                                    </p:animEffect>
                                    <p:anim calcmode="lin" valueType="num">
                                      <p:cBhvr>
                                        <p:cTn id="3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fade">
                                      <p:cBhvr>
                                        <p:cTn id="39" dur="1000"/>
                                        <p:tgtEl>
                                          <p:spTgt spid="4">
                                            <p:txEl>
                                              <p:pRg st="2" end="2"/>
                                            </p:txEl>
                                          </p:spTgt>
                                        </p:tgtEl>
                                      </p:cBhvr>
                                    </p:animEffect>
                                    <p:anim calcmode="lin" valueType="num">
                                      <p:cBhvr>
                                        <p:cTn id="4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1000"/>
                                        <p:tgtEl>
                                          <p:spTgt spid="4">
                                            <p:txEl>
                                              <p:pRg st="3" end="3"/>
                                            </p:txEl>
                                          </p:spTgt>
                                        </p:tgtEl>
                                      </p:cBhvr>
                                    </p:animEffect>
                                    <p:anim calcmode="lin" valueType="num">
                                      <p:cBhvr>
                                        <p:cTn id="4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animEffect transition="in" filter="fade">
                                      <p:cBhvr>
                                        <p:cTn id="53" dur="1000"/>
                                        <p:tgtEl>
                                          <p:spTgt spid="4">
                                            <p:txEl>
                                              <p:pRg st="4" end="4"/>
                                            </p:txEl>
                                          </p:spTgt>
                                        </p:tgtEl>
                                      </p:cBhvr>
                                    </p:animEffect>
                                    <p:anim calcmode="lin" valueType="num">
                                      <p:cBhvr>
                                        <p:cTn id="5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Effect transition="in" filter="fade">
                                      <p:cBhvr>
                                        <p:cTn id="60" dur="1000"/>
                                        <p:tgtEl>
                                          <p:spTgt spid="4">
                                            <p:txEl>
                                              <p:pRg st="5" end="5"/>
                                            </p:txEl>
                                          </p:spTgt>
                                        </p:tgtEl>
                                      </p:cBhvr>
                                    </p:animEffect>
                                    <p:anim calcmode="lin" valueType="num">
                                      <p:cBhvr>
                                        <p:cTn id="6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animEffect transition="in" filter="fade">
                                      <p:cBhvr>
                                        <p:cTn id="67" dur="1000"/>
                                        <p:tgtEl>
                                          <p:spTgt spid="4">
                                            <p:txEl>
                                              <p:pRg st="6" end="6"/>
                                            </p:txEl>
                                          </p:spTgt>
                                        </p:tgtEl>
                                      </p:cBhvr>
                                    </p:animEffect>
                                    <p:anim calcmode="lin" valueType="num">
                                      <p:cBhvr>
                                        <p:cTn id="6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803151"/>
            <a:ext cx="4947307" cy="1143000"/>
          </a:xfrm>
        </p:spPr>
        <p:txBody>
          <a:bodyPr/>
          <a:lstStyle/>
          <a:p>
            <a:pPr algn="ctr" eaLnBrk="1" hangingPunct="1"/>
            <a:r>
              <a:rPr lang="es-MX" altLang="es-CR" dirty="0" smtClean="0">
                <a:latin typeface="Tahoma" panose="020B0604030504040204" pitchFamily="34" charset="0"/>
              </a:rPr>
              <a:t>Sahara: aprovechamiento</a:t>
            </a:r>
            <a:endParaRPr lang="es-ES" altLang="es-CR" dirty="0" smtClean="0">
              <a:latin typeface="Tahoma" panose="020B0604030504040204" pitchFamily="34" charset="0"/>
            </a:endParaRPr>
          </a:p>
        </p:txBody>
      </p:sp>
      <p:sp>
        <p:nvSpPr>
          <p:cNvPr id="89091" name="Rectangle 3"/>
          <p:cNvSpPr>
            <a:spLocks noGrp="1" noChangeArrowheads="1"/>
          </p:cNvSpPr>
          <p:nvPr>
            <p:ph type="body" idx="1"/>
          </p:nvPr>
        </p:nvSpPr>
        <p:spPr>
          <a:xfrm>
            <a:off x="0" y="2263797"/>
            <a:ext cx="5396248" cy="4381702"/>
          </a:xfrm>
        </p:spPr>
        <p:txBody>
          <a:bodyPr/>
          <a:lstStyle/>
          <a:p>
            <a:pPr algn="just" eaLnBrk="1" hangingPunct="1"/>
            <a:r>
              <a:rPr lang="es-MX" altLang="es-CR" sz="3600" dirty="0"/>
              <a:t>Se da la ganadería.</a:t>
            </a:r>
          </a:p>
          <a:p>
            <a:pPr algn="just" eaLnBrk="1" hangingPunct="1"/>
            <a:r>
              <a:rPr lang="es-MX" altLang="es-CR" sz="3600" dirty="0"/>
              <a:t>Se practica la agricultura en los oasis.</a:t>
            </a:r>
          </a:p>
          <a:p>
            <a:pPr algn="just" eaLnBrk="1" hangingPunct="1"/>
            <a:r>
              <a:rPr lang="es-MX" altLang="es-CR" sz="3600" dirty="0"/>
              <a:t>Su principal recurso es la palma datilera</a:t>
            </a:r>
            <a:endParaRPr lang="es-ES" altLang="es-CR" sz="3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b="5640"/>
          <a:stretch>
            <a:fillRect/>
          </a:stretch>
        </p:blipFill>
        <p:spPr bwMode="auto">
          <a:xfrm>
            <a:off x="5396248" y="0"/>
            <a:ext cx="6795752"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853215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0-#ppt_w/2"/>
                                          </p:val>
                                        </p:tav>
                                        <p:tav tm="100000">
                                          <p:val>
                                            <p:strVal val="#ppt_x"/>
                                          </p:val>
                                        </p:tav>
                                      </p:tavLst>
                                    </p:anim>
                                    <p:anim calcmode="lin" valueType="num">
                                      <p:cBhvr additive="base">
                                        <p:cTn id="8" dur="500" fill="hold"/>
                                        <p:tgtEl>
                                          <p:spTgt spid="89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9091">
                                            <p:txEl>
                                              <p:pRg st="0" end="0"/>
                                            </p:txEl>
                                          </p:spTgt>
                                        </p:tgtEl>
                                        <p:attrNameLst>
                                          <p:attrName>style.visibility</p:attrName>
                                        </p:attrNameLst>
                                      </p:cBhvr>
                                      <p:to>
                                        <p:strVal val="visible"/>
                                      </p:to>
                                    </p:set>
                                    <p:anim calcmode="lin" valueType="num">
                                      <p:cBhvr additive="base">
                                        <p:cTn id="13" dur="5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9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9091">
                                            <p:txEl>
                                              <p:pRg st="1" end="1"/>
                                            </p:txEl>
                                          </p:spTgt>
                                        </p:tgtEl>
                                        <p:attrNameLst>
                                          <p:attrName>style.visibility</p:attrName>
                                        </p:attrNameLst>
                                      </p:cBhvr>
                                      <p:to>
                                        <p:strVal val="visible"/>
                                      </p:to>
                                    </p:set>
                                    <p:anim calcmode="lin" valueType="num">
                                      <p:cBhvr additive="base">
                                        <p:cTn id="19" dur="500" fill="hold"/>
                                        <p:tgtEl>
                                          <p:spTgt spid="890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9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9091">
                                            <p:txEl>
                                              <p:pRg st="2" end="2"/>
                                            </p:txEl>
                                          </p:spTgt>
                                        </p:tgtEl>
                                        <p:attrNameLst>
                                          <p:attrName>style.visibility</p:attrName>
                                        </p:attrNameLst>
                                      </p:cBhvr>
                                      <p:to>
                                        <p:strVal val="visible"/>
                                      </p:to>
                                    </p:set>
                                    <p:anim calcmode="lin" valueType="num">
                                      <p:cBhvr additive="base">
                                        <p:cTn id="25" dur="500" fill="hold"/>
                                        <p:tgtEl>
                                          <p:spTgt spid="8909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90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ou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utoUpdateAnimBg="0"/>
      <p:bldP spid="8909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34"/>
            <a:ext cx="12192000" cy="6858000"/>
          </a:xfrm>
          <a:prstGeom prst="rect">
            <a:avLst/>
          </a:prstGeom>
        </p:spPr>
      </p:pic>
      <p:sp>
        <p:nvSpPr>
          <p:cNvPr id="2" name="1 Título"/>
          <p:cNvSpPr>
            <a:spLocks noGrp="1"/>
          </p:cNvSpPr>
          <p:nvPr>
            <p:ph type="title"/>
          </p:nvPr>
        </p:nvSpPr>
        <p:spPr>
          <a:xfrm>
            <a:off x="0" y="40096"/>
            <a:ext cx="6965245" cy="1202485"/>
          </a:xfrm>
        </p:spPr>
        <p:txBody>
          <a:bodyPr>
            <a:scene3d>
              <a:camera prst="orthographicFront"/>
              <a:lightRig rig="threePt" dir="t"/>
            </a:scene3d>
            <a:sp3d extrusionH="57150">
              <a:bevelT w="38100" h="38100"/>
            </a:sp3d>
          </a:bodyPr>
          <a:lstStyle/>
          <a:p>
            <a:r>
              <a:rPr lang="es-CR" b="1" dirty="0">
                <a:ln w="900" cmpd="sng">
                  <a:solidFill>
                    <a:schemeClr val="accent1">
                      <a:satMod val="190000"/>
                      <a:alpha val="55000"/>
                    </a:schemeClr>
                  </a:solidFill>
                  <a:prstDash val="solid"/>
                </a:ln>
                <a:solidFill>
                  <a:schemeClr val="accent1">
                    <a:satMod val="200000"/>
                    <a:tint val="3000"/>
                  </a:schemeClr>
                </a:solidFill>
                <a:effectLst>
                  <a:outerShdw blurRad="50800" dist="38100" algn="l" rotWithShape="0">
                    <a:prstClr val="black">
                      <a:alpha val="40000"/>
                    </a:prstClr>
                  </a:outerShdw>
                  <a:reflection blurRad="6350" stA="55000" endA="300" endPos="45500" dir="5400000" sy="-100000" algn="bl" rotWithShape="0"/>
                </a:effectLst>
              </a:rPr>
              <a:t>Desierto de Kalahari</a:t>
            </a:r>
          </a:p>
        </p:txBody>
      </p:sp>
      <p:sp>
        <p:nvSpPr>
          <p:cNvPr id="4" name="3 CuadroTexto"/>
          <p:cNvSpPr txBox="1"/>
          <p:nvPr/>
        </p:nvSpPr>
        <p:spPr>
          <a:xfrm>
            <a:off x="0" y="1316911"/>
            <a:ext cx="4707610" cy="4893647"/>
          </a:xfrm>
          <a:prstGeom prst="rect">
            <a:avLst/>
          </a:prstGeom>
          <a:noFill/>
        </p:spPr>
        <p:txBody>
          <a:bodyPr wrap="square" rtlCol="0">
            <a:spAutoFit/>
          </a:bodyPr>
          <a:lstStyle/>
          <a:p>
            <a:pPr marL="285750" indent="-285750">
              <a:buFont typeface="Arial" pitchFamily="34" charset="0"/>
              <a:buChar char="•"/>
            </a:pPr>
            <a:r>
              <a:rPr lang="es-CR" sz="24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extiende al Sur de África.</a:t>
            </a:r>
          </a:p>
          <a:p>
            <a:pPr marL="285750" indent="-285750">
              <a:buFont typeface="Arial" pitchFamily="34" charset="0"/>
              <a:buChar char="•"/>
            </a:pPr>
            <a:r>
              <a:rPr lang="es-CR" sz="24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caracteriza por sus arenas de tonos rojizos y marrones, además de las precipitaciones frecuentes.</a:t>
            </a:r>
          </a:p>
          <a:p>
            <a:pPr marL="285750" indent="-285750">
              <a:buFont typeface="Arial" pitchFamily="34" charset="0"/>
              <a:buChar char="•"/>
            </a:pPr>
            <a:r>
              <a:rPr lang="es-CR" sz="24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Posee oasis, lo que posibilita el asentamiento humano, además de una mayor vegetación y fauna.</a:t>
            </a:r>
          </a:p>
          <a:p>
            <a:pPr marL="285750" indent="-285750">
              <a:buFont typeface="Arial" pitchFamily="34" charset="0"/>
              <a:buChar char="•"/>
            </a:pPr>
            <a:r>
              <a:rPr lang="es-CR" sz="24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Habitan pueblos nómadas primitivos como los Bosquimanos.</a:t>
            </a:r>
          </a:p>
          <a:p>
            <a:pPr marL="285750" indent="-285750">
              <a:buFont typeface="Arial" pitchFamily="34" charset="0"/>
              <a:buChar char="•"/>
            </a:pPr>
            <a:r>
              <a:rPr lang="es-CR" sz="24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alimentan de semillas, raíces y carne.</a:t>
            </a:r>
          </a:p>
          <a:p>
            <a:pPr marL="285750" indent="-285750">
              <a:buFont typeface="Arial" pitchFamily="34" charset="0"/>
              <a:buChar char="•"/>
            </a:pPr>
            <a:r>
              <a:rPr lang="es-CR" sz="24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una zona rica en minerales como: oro, hierro, etc.</a:t>
            </a: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549" y="911981"/>
            <a:ext cx="2526368" cy="1739891"/>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600" y="40096"/>
            <a:ext cx="3600400" cy="2667000"/>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9490" y="3885232"/>
            <a:ext cx="2576774" cy="285613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29885712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93" y="579549"/>
            <a:ext cx="10238705" cy="5705342"/>
          </a:xfrm>
          <a:prstGeom prst="rect">
            <a:avLst/>
          </a:prstGeom>
        </p:spPr>
      </p:pic>
      <p:sp>
        <p:nvSpPr>
          <p:cNvPr id="2" name="1 Título"/>
          <p:cNvSpPr>
            <a:spLocks noGrp="1"/>
          </p:cNvSpPr>
          <p:nvPr>
            <p:ph type="title"/>
          </p:nvPr>
        </p:nvSpPr>
        <p:spPr>
          <a:xfrm>
            <a:off x="6876425" y="4932609"/>
            <a:ext cx="4341073" cy="1399379"/>
          </a:xfrm>
        </p:spPr>
        <p:txBody>
          <a:bodyPr>
            <a:normAutofit fontScale="90000"/>
            <a:scene3d>
              <a:camera prst="orthographicFront"/>
              <a:lightRig rig="soft" dir="tl">
                <a:rot lat="0" lon="0" rev="0"/>
              </a:lightRig>
            </a:scene3d>
            <a:sp3d extrusionH="57150" contourW="25400" prstMaterial="matte">
              <a:bevelT w="25400" h="55880"/>
              <a:contourClr>
                <a:schemeClr val="accent2">
                  <a:tint val="20000"/>
                </a:schemeClr>
              </a:contourClr>
            </a:sp3d>
          </a:bodyPr>
          <a:lstStyle/>
          <a:p>
            <a:r>
              <a:rPr lang="es-CR" b="1" spc="50" dirty="0">
                <a:ln w="11430"/>
                <a:gradFill>
                  <a:gsLst>
                    <a:gs pos="25000">
                      <a:schemeClr val="accent2">
                        <a:satMod val="155000"/>
                      </a:schemeClr>
                    </a:gs>
                    <a:gs pos="100000">
                      <a:schemeClr val="accent2">
                        <a:shade val="45000"/>
                        <a:satMod val="165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rPr>
              <a:t>Continente Africano</a:t>
            </a:r>
            <a:endParaRPr lang="es-CR" b="1" spc="50" dirty="0">
              <a:ln w="11430"/>
              <a:gradFill>
                <a:gsLst>
                  <a:gs pos="25000">
                    <a:schemeClr val="accent2">
                      <a:satMod val="155000"/>
                    </a:schemeClr>
                  </a:gs>
                  <a:gs pos="100000">
                    <a:schemeClr val="accent2">
                      <a:shade val="45000"/>
                      <a:satMod val="165000"/>
                    </a:schemeClr>
                  </a:gs>
                </a:gsLst>
                <a:lin ang="5400000"/>
              </a:gra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978793" y="1963929"/>
            <a:ext cx="5053176" cy="4368059"/>
          </a:xfrm>
        </p:spPr>
        <p:txBody>
          <a:bodyPr>
            <a:normAutofit fontScale="92500"/>
          </a:bodyPr>
          <a:lstStyle/>
          <a:p>
            <a:pPr algn="just"/>
            <a:r>
              <a:rPr lang="es-CR"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ootlight MT Light" pitchFamily="18" charset="0"/>
              </a:rPr>
              <a:t>Es el más compacto de los continentes del Hemisferio Oriental.</a:t>
            </a:r>
          </a:p>
          <a:p>
            <a:pPr algn="just"/>
            <a:r>
              <a:rPr lang="es-CR"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ootlight MT Light" pitchFamily="18" charset="0"/>
              </a:rPr>
              <a:t>Se ubica: al Norte el Mar Mediterráneo, al Oeste el Océano Atlántico, al Este el Océano índico y la confluencia de estos dos océanos por el Sur.</a:t>
            </a:r>
          </a:p>
          <a:p>
            <a:pPr algn="just"/>
            <a:r>
              <a:rPr lang="es-CR"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ootlight MT Light" pitchFamily="18" charset="0"/>
              </a:rPr>
              <a:t>Es llamado el Continente Negro.</a:t>
            </a:r>
          </a:p>
          <a:p>
            <a:pPr algn="just"/>
            <a:r>
              <a:rPr lang="es-CR"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ootlight MT Light" pitchFamily="18" charset="0"/>
              </a:rPr>
              <a:t>Después de Oceanía es  el menos poblado pero con la mayor problemática social y natural.</a:t>
            </a:r>
          </a:p>
          <a:p>
            <a:endParaRPr lang="es-CR" dirty="0"/>
          </a:p>
        </p:txBody>
      </p:sp>
    </p:spTree>
    <p:extLst>
      <p:ext uri="{BB962C8B-B14F-4D97-AF65-F5344CB8AC3E}">
        <p14:creationId xmlns:p14="http://schemas.microsoft.com/office/powerpoint/2010/main" val="37358276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2"/>
            <a:ext cx="12192000" cy="6857999"/>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05" y="4530460"/>
            <a:ext cx="2422848" cy="1728192"/>
          </a:xfrm>
          <a:prstGeom prst="rect">
            <a:avLst/>
          </a:prstGeom>
          <a:effectLst>
            <a:glow rad="101600">
              <a:schemeClr val="accent4">
                <a:satMod val="175000"/>
                <a:alpha val="40000"/>
              </a:schemeClr>
            </a:glow>
            <a:outerShdw blurRad="50800" dist="38100" dir="8100000" algn="tr" rotWithShape="0">
              <a:prstClr val="black">
                <a:alpha val="40000"/>
              </a:prstClr>
            </a:outerShdw>
            <a:reflection blurRad="6350" stA="52000" endA="300" endPos="35000" dir="5400000" sy="-100000" algn="bl" rotWithShape="0"/>
          </a:effectLst>
        </p:spPr>
      </p:pic>
      <p:sp>
        <p:nvSpPr>
          <p:cNvPr id="2" name="1 Título"/>
          <p:cNvSpPr>
            <a:spLocks noGrp="1"/>
          </p:cNvSpPr>
          <p:nvPr>
            <p:ph type="title"/>
          </p:nvPr>
        </p:nvSpPr>
        <p:spPr>
          <a:xfrm>
            <a:off x="8114603" y="2189408"/>
            <a:ext cx="2947037" cy="864096"/>
          </a:xfrm>
        </p:spPr>
        <p:txBody>
          <a:bodyPr>
            <a:normAutofit fontScale="90000"/>
          </a:bodyPr>
          <a:lstStyle/>
          <a:p>
            <a:r>
              <a:rPr lang="es-CR" dirty="0" smtClean="0">
                <a:ln>
                  <a:solidFill>
                    <a:srgbClr val="00B050"/>
                  </a:solidFill>
                </a:ln>
                <a:solidFill>
                  <a:srgbClr val="00B0F0"/>
                </a:solidFill>
                <a:effectLst>
                  <a:outerShdw blurRad="50800" dist="38100" algn="l" rotWithShape="0">
                    <a:prstClr val="black">
                      <a:alpha val="40000"/>
                    </a:prstClr>
                  </a:outerShdw>
                  <a:reflection blurRad="6350" stA="55000" endA="300" endPos="45500" dir="5400000" sy="-100000" algn="bl" rotWithShape="0"/>
                </a:effectLst>
              </a:rPr>
              <a:t>Zonas Polares</a:t>
            </a:r>
            <a:endParaRPr lang="es-CR" dirty="0">
              <a:ln>
                <a:solidFill>
                  <a:srgbClr val="00B050"/>
                </a:solidFill>
              </a:ln>
              <a:solidFill>
                <a:srgbClr val="00B0F0"/>
              </a:solidFill>
              <a:effectLst>
                <a:outerShdw blurRad="50800" dist="38100" algn="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4865235" y="665504"/>
            <a:ext cx="6196405" cy="720080"/>
          </a:xfrm>
        </p:spPr>
        <p:txBody>
          <a:bodyPr>
            <a:normAutofit/>
          </a:bodyPr>
          <a:lstStyle/>
          <a:p>
            <a:pPr marL="0" indent="0" algn="ctr">
              <a:buNone/>
            </a:pPr>
            <a:r>
              <a:rPr lang="es-CR" sz="3200" dirty="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latin typeface="Footlight MT Light" pitchFamily="18" charset="0"/>
              </a:rPr>
              <a:t>A</a:t>
            </a:r>
            <a:r>
              <a:rPr lang="es-CR" sz="3200" dirty="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latin typeface="Footlight MT Light" pitchFamily="18" charset="0"/>
              </a:rPr>
              <a:t>ntártida y Círculo Polar Ártico</a:t>
            </a:r>
            <a:endParaRPr lang="es-CR" sz="3200" dirty="0">
              <a:ln w="18415" cmpd="sng">
                <a:solidFill>
                  <a:srgbClr val="FFFFFF"/>
                </a:solidFill>
                <a:prstDash val="solid"/>
              </a:ln>
              <a:solidFill>
                <a:srgbClr val="FFFFFF"/>
              </a:solidFill>
              <a:effectLst>
                <a:outerShdw blurRad="50800" dist="38100" dir="2700000" algn="tl" rotWithShape="0">
                  <a:prstClr val="black"/>
                </a:outerShdw>
                <a:reflection blurRad="6350" stA="55000" endA="300" endPos="45500" dir="5400000" sy="-100000" algn="bl" rotWithShape="0"/>
              </a:effectLst>
              <a:latin typeface="Footlight MT Light" pitchFamily="18" charset="0"/>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61" y="98328"/>
            <a:ext cx="1918562" cy="1818305"/>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7" name="6 CuadroTexto"/>
          <p:cNvSpPr txBox="1"/>
          <p:nvPr/>
        </p:nvSpPr>
        <p:spPr>
          <a:xfrm>
            <a:off x="0" y="1918186"/>
            <a:ext cx="6191901" cy="4939814"/>
          </a:xfrm>
          <a:prstGeom prst="rect">
            <a:avLst/>
          </a:prstGeom>
          <a:noFill/>
        </p:spPr>
        <p:txBody>
          <a:bodyPr wrap="square" rtlCol="0">
            <a:spAutoFit/>
          </a:bodyPr>
          <a:lstStyle/>
          <a:p>
            <a:pPr marL="285750" indent="-285750">
              <a:buFont typeface="Arial" pitchFamily="34" charset="0"/>
              <a:buChar char="•"/>
            </a:pPr>
            <a:r>
              <a:rPr lang="es-CR" sz="21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ubican en torno a los polos de la esfera terrestre.</a:t>
            </a:r>
          </a:p>
          <a:p>
            <a:pPr marL="285750" indent="-285750">
              <a:buFont typeface="Arial" pitchFamily="34" charset="0"/>
              <a:buChar char="•"/>
            </a:pPr>
            <a:r>
              <a:rPr lang="es-CR" sz="21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Ambas regiones están en su mayoría cubiertas de hielo.</a:t>
            </a:r>
          </a:p>
          <a:p>
            <a:pPr marL="285750" indent="-285750">
              <a:buFont typeface="Arial" pitchFamily="34" charset="0"/>
              <a:buChar char="•"/>
            </a:pPr>
            <a:r>
              <a:rPr lang="es-CR" sz="21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un ambiente hostil para el asentamiento humano, quienes viven ahí se dedican a la caza de osos y pesca de focas y ballenas.</a:t>
            </a:r>
          </a:p>
          <a:p>
            <a:pPr marL="285750" indent="-285750">
              <a:buFont typeface="Arial" pitchFamily="34" charset="0"/>
              <a:buChar char="•"/>
            </a:pPr>
            <a:r>
              <a:rPr lang="es-CR" sz="21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Utilizan pieles para cubrirse y construir tiendas de campaña.</a:t>
            </a:r>
          </a:p>
          <a:p>
            <a:pPr marL="285750" indent="-285750">
              <a:buFont typeface="Arial" pitchFamily="34" charset="0"/>
              <a:buChar char="•"/>
            </a:pPr>
            <a:r>
              <a:rPr lang="es-CR" sz="21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Viven en Iglúes o viviendas construidas con bloques de hielo.</a:t>
            </a:r>
          </a:p>
          <a:p>
            <a:pPr marL="285750" indent="-285750">
              <a:buFont typeface="Arial" pitchFamily="34" charset="0"/>
              <a:buChar char="•"/>
            </a:pPr>
            <a:r>
              <a:rPr lang="es-CR" sz="21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Son zonas ricas en yacimientos de minerales como: petróleo y oro.</a:t>
            </a:r>
          </a:p>
          <a:p>
            <a:pPr marL="285750" indent="-285750">
              <a:buFont typeface="Arial" pitchFamily="34" charset="0"/>
              <a:buChar char="•"/>
            </a:pPr>
            <a:r>
              <a:rPr lang="es-CR" sz="21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Son de mucho interés científico, como la Antártida, que se considera un laboratorio natural en el cual hay científicos de muchas partes del mundo.</a:t>
            </a:r>
            <a:endParaRPr lang="es-CR" sz="21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endParaRPr>
          </a:p>
        </p:txBody>
      </p:sp>
    </p:spTree>
    <p:extLst>
      <p:ext uri="{BB962C8B-B14F-4D97-AF65-F5344CB8AC3E}">
        <p14:creationId xmlns:p14="http://schemas.microsoft.com/office/powerpoint/2010/main" val="2982158828"/>
      </p:ext>
    </p:extLst>
  </p:cSld>
  <p:clrMapOvr>
    <a:masterClrMapping/>
  </p:clrMapOvr>
  <mc:AlternateContent xmlns:mc="http://schemas.openxmlformats.org/markup-compatibility/2006">
    <mc:Choice xmlns:p14="http://schemas.microsoft.com/office/powerpoint/2010/main" Requires="p14">
      <p:transition spd="slow" p14:dur="3000">
        <p14:shred pattern="recta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95600" y="260648"/>
            <a:ext cx="7024744" cy="1143000"/>
          </a:xfrm>
        </p:spPr>
        <p:txBody>
          <a:bodyPr/>
          <a:lstStyle/>
          <a:p>
            <a:pPr algn="ctr"/>
            <a:r>
              <a:rPr lang="es-CR" dirty="0" smtClean="0">
                <a:effectLst>
                  <a:outerShdw blurRad="50800" dist="38100" algn="l" rotWithShape="0">
                    <a:schemeClr val="tx1">
                      <a:alpha val="40000"/>
                    </a:schemeClr>
                  </a:outerShdw>
                  <a:reflection blurRad="6350" stA="55000" endA="300" endPos="45500" dir="5400000" sy="-100000" algn="bl" rotWithShape="0"/>
                </a:effectLst>
                <a:latin typeface="Comic Sans MS" pitchFamily="66" charset="0"/>
              </a:rPr>
              <a:t>La vida en los </a:t>
            </a:r>
            <a:r>
              <a:rPr lang="es-CR" dirty="0">
                <a:effectLst>
                  <a:outerShdw blurRad="50800" dist="38100" algn="l" rotWithShape="0">
                    <a:schemeClr val="tx1">
                      <a:alpha val="40000"/>
                    </a:schemeClr>
                  </a:outerShdw>
                  <a:reflection blurRad="6350" stA="55000" endA="300" endPos="45500" dir="5400000" sy="-100000" algn="bl" rotWithShape="0"/>
                </a:effectLst>
                <a:latin typeface="Comic Sans MS" pitchFamily="66" charset="0"/>
              </a:rPr>
              <a:t>l</a:t>
            </a:r>
            <a:r>
              <a:rPr lang="es-CR" dirty="0" smtClean="0">
                <a:effectLst>
                  <a:outerShdw blurRad="50800" dist="38100" algn="l" rotWithShape="0">
                    <a:schemeClr val="tx1">
                      <a:alpha val="40000"/>
                    </a:schemeClr>
                  </a:outerShdw>
                  <a:reflection blurRad="6350" stA="55000" endA="300" endPos="45500" dir="5400000" sy="-100000" algn="bl" rotWithShape="0"/>
                </a:effectLst>
                <a:latin typeface="Comic Sans MS" pitchFamily="66" charset="0"/>
              </a:rPr>
              <a:t>itorales</a:t>
            </a:r>
            <a:endParaRPr lang="es-CR" dirty="0">
              <a:effectLst>
                <a:outerShdw blurRad="50800" dist="38100" algn="l" rotWithShape="0">
                  <a:schemeClr val="tx1">
                    <a:alpha val="40000"/>
                  </a:schemeClr>
                </a:outerShdw>
                <a:reflection blurRad="6350" stA="55000" endA="300" endPos="45500" dir="5400000" sy="-100000" algn="bl" rotWithShape="0"/>
              </a:effectLst>
              <a:latin typeface="Comic Sans MS" pitchFamily="66" charset="0"/>
            </a:endParaRPr>
          </a:p>
        </p:txBody>
      </p:sp>
      <p:sp>
        <p:nvSpPr>
          <p:cNvPr id="3" name="2 Marcador de contenido"/>
          <p:cNvSpPr>
            <a:spLocks noGrp="1"/>
          </p:cNvSpPr>
          <p:nvPr>
            <p:ph idx="1"/>
          </p:nvPr>
        </p:nvSpPr>
        <p:spPr>
          <a:xfrm>
            <a:off x="1847528" y="1412776"/>
            <a:ext cx="8496944" cy="5040560"/>
          </a:xfrm>
        </p:spPr>
        <p:txBody>
          <a:bodyPr>
            <a:normAutofit fontScale="92500"/>
          </a:bodyPr>
          <a:lstStyle/>
          <a:p>
            <a:pPr marL="68580" indent="0" algn="just">
              <a:buNone/>
            </a:pPr>
            <a:r>
              <a:rPr lang="es-CR" sz="3200" b="1" dirty="0">
                <a:effectLst>
                  <a:outerShdw blurRad="50800" dist="38100" dir="2700000" algn="tl" rotWithShape="0">
                    <a:prstClr val="black">
                      <a:alpha val="40000"/>
                    </a:prstClr>
                  </a:outerShdw>
                </a:effectLst>
                <a:latin typeface="Gabriola" pitchFamily="82" charset="0"/>
              </a:rPr>
              <a:t>La enorme fuente de riqueza de los litorales es la causa por la que estos lugares son áreas de concentración de población. La riqueza de las costas incluye las aguas, las tierras adyacentes, el mar y el subsuelo marino. Estos elementos permiten la práctica de actividades económicas como: la pesca, navegación comercial y turística, yacimientos de minerales y combustibles fósiles como petróleo y gas natural. </a:t>
            </a:r>
          </a:p>
          <a:p>
            <a:pPr marL="68580" indent="0" algn="just">
              <a:buNone/>
            </a:pPr>
            <a:r>
              <a:rPr lang="es-C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abriola" pitchFamily="82" charset="0"/>
              </a:rPr>
              <a:t>En la actualidad existen tres tipos de pesca marina:</a:t>
            </a:r>
          </a:p>
          <a:p>
            <a:pPr algn="just"/>
            <a:r>
              <a:rPr lang="es-CR" sz="3200" b="1" dirty="0">
                <a:effectLst>
                  <a:outerShdw blurRad="50800" dist="38100" dir="2700000" algn="tl" rotWithShape="0">
                    <a:prstClr val="black">
                      <a:alpha val="40000"/>
                    </a:prstClr>
                  </a:outerShdw>
                </a:effectLst>
                <a:latin typeface="Gabriola" pitchFamily="82" charset="0"/>
              </a:rPr>
              <a:t>De bajura o de Cabotaje.</a:t>
            </a:r>
          </a:p>
          <a:p>
            <a:pPr algn="just"/>
            <a:r>
              <a:rPr lang="es-CR" sz="3200" b="1" dirty="0">
                <a:effectLst>
                  <a:outerShdw blurRad="50800" dist="38100" dir="2700000" algn="tl" rotWithShape="0">
                    <a:prstClr val="black">
                      <a:alpha val="40000"/>
                    </a:prstClr>
                  </a:outerShdw>
                </a:effectLst>
                <a:latin typeface="Gabriola" pitchFamily="82" charset="0"/>
              </a:rPr>
              <a:t>Pesca de Altura.</a:t>
            </a:r>
          </a:p>
          <a:p>
            <a:pPr algn="just"/>
            <a:r>
              <a:rPr lang="es-CR" sz="3200" b="1" dirty="0">
                <a:effectLst>
                  <a:outerShdw blurRad="50800" dist="38100" dir="2700000" algn="tl" rotWithShape="0">
                    <a:prstClr val="black">
                      <a:alpha val="40000"/>
                    </a:prstClr>
                  </a:outerShdw>
                </a:effectLst>
                <a:latin typeface="Gabriola" pitchFamily="82" charset="0"/>
              </a:rPr>
              <a:t>Pesca de Gran Altura.</a:t>
            </a:r>
          </a:p>
          <a:p>
            <a:endParaRPr lang="es-CR" dirty="0"/>
          </a:p>
        </p:txBody>
      </p:sp>
    </p:spTree>
    <p:extLst>
      <p:ext uri="{BB962C8B-B14F-4D97-AF65-F5344CB8AC3E}">
        <p14:creationId xmlns:p14="http://schemas.microsoft.com/office/powerpoint/2010/main" val="2908981331"/>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135560" y="1027664"/>
            <a:ext cx="7848872" cy="1143000"/>
          </a:xfrm>
        </p:spPr>
        <p:txBody>
          <a:bodyPr>
            <a:normAutofit fontScale="90000"/>
            <a:scene3d>
              <a:camera prst="orthographicFront"/>
              <a:lightRig rig="threePt" dir="t"/>
            </a:scene3d>
            <a:sp3d extrusionH="57150">
              <a:bevelT w="38100" h="38100"/>
            </a:sp3d>
          </a:bodyPr>
          <a:lstStyle/>
          <a:p>
            <a:pPr algn="ctr"/>
            <a:r>
              <a:rPr lang="es-CR"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rPr>
              <a:t>Peca Artesana, Bajura o Cabotaje</a:t>
            </a:r>
            <a:endParaRPr lang="es-CR"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2135561" y="2564905"/>
            <a:ext cx="7920880" cy="3508977"/>
          </a:xfrm>
        </p:spPr>
        <p:txBody>
          <a:bodyPr>
            <a:noAutofit/>
          </a:bodyPr>
          <a:lstStyle/>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Es propia de zonas próximas a la costa.</a:t>
            </a:r>
          </a:p>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Utiliza métodos artesanales, como pequeños barcos, e instrumentos artesanales.</a:t>
            </a:r>
          </a:p>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Con una duración máximo de un día.</a:t>
            </a:r>
          </a:p>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El volumen de pesca es bajo.</a:t>
            </a:r>
          </a:p>
          <a:p>
            <a:r>
              <a:rPr lang="es-CR" sz="3200" dirty="0">
                <a:ln w="18415" cmpd="sng">
                  <a:solidFill>
                    <a:srgbClr val="FFFFFF"/>
                  </a:solidFill>
                  <a:prstDash val="solid"/>
                </a:ln>
                <a:solidFill>
                  <a:srgbClr val="FFFFFF"/>
                </a:solidFill>
                <a:effectLst>
                  <a:outerShdw blurRad="50800" dist="38100" dir="2700000" algn="tl" rotWithShape="0">
                    <a:prstClr val="black"/>
                  </a:outerShdw>
                </a:effectLst>
                <a:latin typeface="Footlight MT Light" pitchFamily="18" charset="0"/>
              </a:rPr>
              <a:t>Se venden cerca de las costas.</a:t>
            </a:r>
          </a:p>
        </p:txBody>
      </p:sp>
    </p:spTree>
    <p:extLst>
      <p:ext uri="{BB962C8B-B14F-4D97-AF65-F5344CB8AC3E}">
        <p14:creationId xmlns:p14="http://schemas.microsoft.com/office/powerpoint/2010/main" val="215851832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2613378" y="548681"/>
            <a:ext cx="6965245" cy="1202485"/>
          </a:xfrm>
        </p:spPr>
        <p:txBody>
          <a:bodyPr/>
          <a:lstStyle/>
          <a:p>
            <a:r>
              <a:rPr lang="es-CR" b="1" dirty="0" smtClean="0">
                <a:ln w="19050">
                  <a:solidFill>
                    <a:schemeClr val="tx2">
                      <a:tint val="1000"/>
                    </a:schemeClr>
                  </a:solidFill>
                  <a:prstDash val="solid"/>
                </a:ln>
                <a:solidFill>
                  <a:schemeClr val="accent3"/>
                </a:solidFill>
                <a:effectLst>
                  <a:outerShdw blurRad="50800" dist="38100" dir="2700000" algn="tl" rotWithShape="0">
                    <a:prstClr val="black">
                      <a:alpha val="40000"/>
                    </a:prstClr>
                  </a:outerShdw>
                  <a:reflection blurRad="6350" stA="55000" endA="300" endPos="45500" dir="5400000" sy="-100000" algn="bl" rotWithShape="0"/>
                </a:effectLst>
              </a:rPr>
              <a:t>Pesca de Altura o Altamar</a:t>
            </a:r>
            <a:endParaRPr lang="es-CR" b="1" dirty="0">
              <a:ln w="19050">
                <a:solidFill>
                  <a:schemeClr val="tx2">
                    <a:tint val="1000"/>
                  </a:schemeClr>
                </a:solidFill>
                <a:prstDash val="solid"/>
              </a:ln>
              <a:solidFill>
                <a:schemeClr val="accent3"/>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1991544" y="2119257"/>
            <a:ext cx="8064896" cy="4046047"/>
          </a:xfr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001">
            <a:schemeClr val="lt1"/>
          </a:fillRef>
          <a:effectRef idx="0">
            <a:scrgbClr r="0" g="0" b="0"/>
          </a:effectRef>
          <a:fontRef idx="major"/>
        </p:style>
        <p:txBody>
          <a:bodyPr>
            <a:prstTxWarp prst="textPlain">
              <a:avLst/>
            </a:prstTxWarp>
            <a:noAutofit/>
          </a:bodyPr>
          <a:lstStyle/>
          <a:p>
            <a:r>
              <a:rPr lang="es-CR" sz="2500" dirty="0">
                <a:ln w="18415" cmpd="sng">
                  <a:solidFill>
                    <a:schemeClr val="bg1"/>
                  </a:solidFill>
                  <a:prstDash val="solid"/>
                </a:ln>
                <a:solidFill>
                  <a:schemeClr val="bg1"/>
                </a:solidFill>
                <a:effectLst>
                  <a:outerShdw blurRad="50800" dist="38100" dir="2700000" algn="tl" rotWithShape="0">
                    <a:prstClr val="black">
                      <a:alpha val="40000"/>
                    </a:prstClr>
                  </a:outerShdw>
                </a:effectLst>
                <a:latin typeface="Footlight MT Light" pitchFamily="18" charset="0"/>
              </a:rPr>
              <a:t>Se realiza lejos de la costa con embarcaciones más grandes.</a:t>
            </a:r>
          </a:p>
          <a:p>
            <a:r>
              <a:rPr lang="es-CR" sz="2500" dirty="0">
                <a:ln w="18415" cmpd="sng">
                  <a:solidFill>
                    <a:schemeClr val="bg1"/>
                  </a:solidFill>
                  <a:prstDash val="solid"/>
                </a:ln>
                <a:solidFill>
                  <a:schemeClr val="bg1"/>
                </a:solidFill>
                <a:effectLst>
                  <a:outerShdw blurRad="50800" dist="38100" dir="2700000" algn="tl" rotWithShape="0">
                    <a:prstClr val="black">
                      <a:alpha val="40000"/>
                    </a:prstClr>
                  </a:outerShdw>
                </a:effectLst>
                <a:latin typeface="Footlight MT Light" pitchFamily="18" charset="0"/>
              </a:rPr>
              <a:t>Emplean técnicas modernas con equipos de enfriamiento.</a:t>
            </a:r>
          </a:p>
          <a:p>
            <a:r>
              <a:rPr lang="es-CR" sz="2500" dirty="0">
                <a:ln w="18415" cmpd="sng">
                  <a:solidFill>
                    <a:schemeClr val="bg1"/>
                  </a:solidFill>
                  <a:prstDash val="solid"/>
                </a:ln>
                <a:solidFill>
                  <a:schemeClr val="bg1"/>
                </a:solidFill>
                <a:effectLst>
                  <a:outerShdw blurRad="50800" dist="38100" dir="2700000" algn="tl" rotWithShape="0">
                    <a:prstClr val="black">
                      <a:alpha val="40000"/>
                    </a:prstClr>
                  </a:outerShdw>
                </a:effectLst>
                <a:latin typeface="Footlight MT Light" pitchFamily="18" charset="0"/>
              </a:rPr>
              <a:t>Se lleva a cabo durante periodos cortos de una semana o dos.</a:t>
            </a:r>
          </a:p>
          <a:p>
            <a:r>
              <a:rPr lang="es-CR" sz="2500" dirty="0">
                <a:ln w="18415" cmpd="sng">
                  <a:solidFill>
                    <a:schemeClr val="bg1"/>
                  </a:solidFill>
                  <a:prstDash val="solid"/>
                </a:ln>
                <a:solidFill>
                  <a:schemeClr val="bg1"/>
                </a:solidFill>
                <a:effectLst>
                  <a:outerShdw blurRad="50800" dist="38100" dir="2700000" algn="tl" rotWithShape="0">
                    <a:prstClr val="black">
                      <a:alpha val="40000"/>
                    </a:prstClr>
                  </a:outerShdw>
                </a:effectLst>
                <a:latin typeface="Footlight MT Light" pitchFamily="18" charset="0"/>
              </a:rPr>
              <a:t>Existe cantidad y variedad en las especies pescadas, entre ellos el atún, lo que conlleva el arrastre de otras especies no aprovechadas .</a:t>
            </a:r>
          </a:p>
          <a:p>
            <a:r>
              <a:rPr lang="es-CR" sz="2500" dirty="0">
                <a:ln w="18415" cmpd="sng">
                  <a:solidFill>
                    <a:schemeClr val="bg1"/>
                  </a:solidFill>
                  <a:prstDash val="solid"/>
                </a:ln>
                <a:solidFill>
                  <a:schemeClr val="bg1"/>
                </a:solidFill>
                <a:effectLst>
                  <a:outerShdw blurRad="50800" dist="38100" dir="2700000" algn="tl" rotWithShape="0">
                    <a:prstClr val="black">
                      <a:alpha val="40000"/>
                    </a:prstClr>
                  </a:outerShdw>
                </a:effectLst>
                <a:latin typeface="Footlight MT Light" pitchFamily="18" charset="0"/>
              </a:rPr>
              <a:t>Se comercializa a nivel nacional</a:t>
            </a:r>
            <a:r>
              <a:rPr lang="es-CR" sz="2800" dirty="0">
                <a:ln w="18415" cmpd="sng">
                  <a:solidFill>
                    <a:schemeClr val="bg1"/>
                  </a:solidFill>
                  <a:prstDash val="solid"/>
                </a:ln>
                <a:solidFill>
                  <a:schemeClr val="bg1"/>
                </a:solidFill>
                <a:effectLst>
                  <a:outerShdw blurRad="50800" dist="38100" dir="2700000" algn="tl" rotWithShape="0">
                    <a:prstClr val="black">
                      <a:alpha val="40000"/>
                    </a:prstClr>
                  </a:outerShdw>
                </a:effectLst>
                <a:latin typeface="Footlight MT Light" pitchFamily="18" charset="0"/>
              </a:rPr>
              <a:t>.</a:t>
            </a:r>
            <a:endParaRPr lang="es-CR" sz="2800" dirty="0">
              <a:ln w="18415" cmpd="sng">
                <a:solidFill>
                  <a:schemeClr val="bg1"/>
                </a:solidFill>
                <a:prstDash val="solid"/>
              </a:ln>
              <a:solidFill>
                <a:schemeClr val="bg1"/>
              </a:solidFill>
              <a:effectLst>
                <a:outerShdw blurRad="50800" dist="38100" dir="2700000" algn="tl" rotWithShape="0">
                  <a:prstClr val="black">
                    <a:alpha val="40000"/>
                  </a:prstClr>
                </a:outerShdw>
              </a:effectLst>
              <a:latin typeface="Footlight MT Light" pitchFamily="18" charset="0"/>
            </a:endParaRPr>
          </a:p>
        </p:txBody>
      </p:sp>
    </p:spTree>
    <p:extLst>
      <p:ext uri="{BB962C8B-B14F-4D97-AF65-F5344CB8AC3E}">
        <p14:creationId xmlns:p14="http://schemas.microsoft.com/office/powerpoint/2010/main" val="147650290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1811525" y="260649"/>
            <a:ext cx="8568951" cy="1202485"/>
          </a:xfrm>
        </p:spPr>
        <p:txBody>
          <a:bodyPr>
            <a:normAutofit fontScale="90000"/>
          </a:bodyPr>
          <a:lstStyle/>
          <a:p>
            <a:r>
              <a:rPr lang="es-CR" b="1"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reflection blurRad="6350" stA="55000" endA="300" endPos="45500" dir="5400000" sy="-100000" algn="bl" rotWithShape="0"/>
                </a:effectLst>
              </a:rPr>
              <a:t>Pesca de Gran Altura, Lejana o Industrial</a:t>
            </a:r>
            <a:endParaRPr lang="es-CR" b="1" dirty="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1847528" y="1844824"/>
            <a:ext cx="8496944" cy="460851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Se efectúa en alta mar a miles de kilómetros.</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Tiene una duración de varios meses.</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Utilizan barcos equipados con instrumentos modernos para la ubicación, captura y conservación de los peses.</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 una pesca organizada, en el mismo barco se realiza la limpieza del pescado.</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En este tipo de pesca participan países como Japón, Estados Unidos y Europa Occidental.</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Los barcos son verdaderas industrias flotantes.</a:t>
            </a:r>
          </a:p>
          <a:p>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Se utilizan varios tipos de redes entre ellas de arrastre que atrapan todo tipo de especies.</a:t>
            </a:r>
          </a:p>
        </p:txBody>
      </p:sp>
    </p:spTree>
    <p:extLst>
      <p:ext uri="{BB962C8B-B14F-4D97-AF65-F5344CB8AC3E}">
        <p14:creationId xmlns:p14="http://schemas.microsoft.com/office/powerpoint/2010/main" val="46139307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91673" y="734096"/>
            <a:ext cx="10277341" cy="1285972"/>
          </a:xfrm>
        </p:spPr>
        <p:txBody>
          <a:bodyPr>
            <a:normAutofit fontScale="90000"/>
          </a:bodyPr>
          <a:lstStyle/>
          <a:p>
            <a:r>
              <a:rPr lang="es-CR" dirty="0" smtClean="0">
                <a:effectLst>
                  <a:outerShdw blurRad="50800" dist="38100" dir="2700000" algn="tl" rotWithShape="0">
                    <a:prstClr val="black">
                      <a:alpha val="40000"/>
                    </a:prstClr>
                  </a:outerShdw>
                  <a:reflection blurRad="6350" stA="55000" endA="300" endPos="45500" dir="5400000" sy="-100000" algn="bl" rotWithShape="0"/>
                </a:effectLst>
              </a:rPr>
              <a:t>Problemática generada por la explotación irracional de los recursos marinos</a:t>
            </a:r>
            <a:endParaRPr lang="es-CR" dirty="0">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991673" y="2204865"/>
            <a:ext cx="7704856" cy="4032447"/>
          </a:xfrm>
        </p:spPr>
        <p:txBody>
          <a:bodyPr>
            <a:noAutofit/>
          </a:bodyPr>
          <a:lstStyle/>
          <a:p>
            <a:pPr algn="just"/>
            <a:r>
              <a:rPr lang="es-CR" sz="2600" dirty="0">
                <a:effectLst>
                  <a:outerShdw blurRad="50800" dist="38100" dir="2700000" algn="tl" rotWithShape="0">
                    <a:prstClr val="black">
                      <a:alpha val="40000"/>
                    </a:prstClr>
                  </a:outerShdw>
                </a:effectLst>
              </a:rPr>
              <a:t>La causas del </a:t>
            </a:r>
            <a:r>
              <a:rPr lang="es-CR" sz="2600" dirty="0">
                <a:solidFill>
                  <a:srgbClr val="FF0000"/>
                </a:solidFill>
                <a:effectLst>
                  <a:outerShdw blurRad="50800" dist="38100" dir="2700000" algn="tl" rotWithShape="0">
                    <a:prstClr val="black">
                      <a:alpha val="40000"/>
                    </a:prstClr>
                  </a:outerShdw>
                </a:effectLst>
              </a:rPr>
              <a:t>deterioro del habitad </a:t>
            </a:r>
            <a:r>
              <a:rPr lang="es-CR" sz="2600" dirty="0">
                <a:effectLst>
                  <a:outerShdw blurRad="50800" dist="38100" dir="2700000" algn="tl" rotWithShape="0">
                    <a:prstClr val="black">
                      <a:alpha val="40000"/>
                    </a:prstClr>
                  </a:outerShdw>
                </a:effectLst>
              </a:rPr>
              <a:t>costero son la deforestación, vertidos químicos industriales, fertilizantes y pesticidas, vertidos de petróleo, aguas residuales y sobreexplotación pesquera. Los manglares costeros de todo el mundo que proporcionan zonas críticas de desove y contribuyen a prevenir la erosión se han talado para la obtención de leña o para la cría de camarones. Todo esto ha contribuido también a la  disminución de los arrecifes de coral.</a:t>
            </a:r>
            <a:endParaRPr lang="es-CR" sz="2600" dirty="0">
              <a:effectLst>
                <a:outerShdw blurRad="50800" dist="38100" dir="2700000" algn="tl" rotWithShape="0">
                  <a:prstClr val="black">
                    <a:alpha val="40000"/>
                  </a:prstClr>
                </a:outerShdw>
              </a:effectLst>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6529" y="2204866"/>
            <a:ext cx="3495470" cy="4653134"/>
          </a:xfrm>
          <a:prstGeom prst="rect">
            <a:avLst/>
          </a:prstGeom>
        </p:spPr>
      </p:pic>
    </p:spTree>
    <p:extLst>
      <p:ext uri="{BB962C8B-B14F-4D97-AF65-F5344CB8AC3E}">
        <p14:creationId xmlns:p14="http://schemas.microsoft.com/office/powerpoint/2010/main" val="1485083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279576" y="548680"/>
            <a:ext cx="7632848" cy="5904656"/>
          </a:xfrm>
        </p:spPr>
        <p:txBody>
          <a:bodyPr>
            <a:noAutofit/>
          </a:bodyPr>
          <a:lstStyle/>
          <a:p>
            <a:pPr algn="just"/>
            <a:r>
              <a:rPr lang="es-CR" sz="2200" dirty="0">
                <a:solidFill>
                  <a:srgbClr val="FF0000"/>
                </a:solidFill>
                <a:effectLst>
                  <a:outerShdw blurRad="50800" dist="38100" dir="2700000" algn="tl" rotWithShape="0">
                    <a:prstClr val="black">
                      <a:alpha val="40000"/>
                    </a:prstClr>
                  </a:outerShdw>
                </a:effectLst>
              </a:rPr>
              <a:t>Sobrepesca: </a:t>
            </a:r>
            <a:r>
              <a:rPr lang="es-CR" sz="2200" dirty="0">
                <a:effectLst>
                  <a:outerShdw blurRad="50800" dist="38100" dir="2700000" algn="tl" rotWithShape="0">
                    <a:prstClr val="black">
                      <a:alpha val="40000"/>
                    </a:prstClr>
                  </a:outerShdw>
                </a:effectLst>
              </a:rPr>
              <a:t>a nivel internacional la explotación pesquera ha agotado los bancos de especies, disminuyendo especies como bacalao, atún, sardina, salmón, camarones, almejas, entre otros; también han puesto en peligro de extinción especies como ballenas, tiburones, tortugas, delfines, focas, etc. Todo esto ha provocado la reacción de la Organización de las Naciones Unidas Para la Alimentación y Agricultura (FAO), los Grupos Ecologistas, los países importadores de pescado enlatado, han creado una serie de programas y legislación para combatir los problemas citados como por ejemplo control pesquero en gran escala, contaminación de ecosistemas, derrames de combustible, fomentar la cría oceánica y la acuicultura (cría en tanques de salmón, camarones y otras especies), periodos de veda(regulación que tiene por objetivo permitir la regeneración natural de las especies marinas), prohibición de uso de redes de arrastre.</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486026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Título"/>
          <p:cNvSpPr>
            <a:spLocks noGrp="1"/>
          </p:cNvSpPr>
          <p:nvPr>
            <p:ph type="title"/>
          </p:nvPr>
        </p:nvSpPr>
        <p:spPr>
          <a:xfrm>
            <a:off x="983433" y="764705"/>
            <a:ext cx="6965245" cy="1202485"/>
          </a:xfrm>
        </p:spPr>
        <p:txBody>
          <a:bodyPr>
            <a:noAutofit/>
            <a:scene3d>
              <a:camera prst="orthographicFront"/>
              <a:lightRig rig="threePt" dir="t"/>
            </a:scene3d>
            <a:sp3d extrusionH="57150">
              <a:bevelT w="38100" h="38100"/>
            </a:sp3d>
          </a:bodyPr>
          <a:lstStyle/>
          <a:p>
            <a:r>
              <a:rPr lang="es-CR" sz="9600"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50" endPos="85000" dist="29997" dir="5400000" sy="-100000" algn="bl" rotWithShape="0"/>
                </a:effectLst>
              </a:rPr>
              <a:t>Gracias</a:t>
            </a:r>
            <a:endParaRPr lang="es-CR" sz="9600" b="1" dirty="0">
              <a:ln w="900" cmpd="sng">
                <a:solidFill>
                  <a:schemeClr val="accent1">
                    <a:satMod val="190000"/>
                    <a:alpha val="55000"/>
                  </a:schemeClr>
                </a:solidFill>
                <a:prstDash val="solid"/>
              </a:ln>
              <a:solidFill>
                <a:schemeClr val="accent1">
                  <a:satMod val="200000"/>
                  <a:tint val="3000"/>
                </a:schemeClr>
              </a:solidFill>
              <a:effectLst>
                <a:outerShdw blurRad="50800" dist="38100" dir="2700000" algn="tl" rotWithShape="0">
                  <a:prstClr val="black">
                    <a:alpha val="40000"/>
                  </a:prstClr>
                </a:outerShdw>
                <a:reflection blurRad="6350" stA="55000" endA="50" endPos="85000" dist="29997" dir="5400000" sy="-100000" algn="bl" rotWithShape="0"/>
              </a:effectLst>
            </a:endParaRPr>
          </a:p>
        </p:txBody>
      </p:sp>
    </p:spTree>
    <p:extLst>
      <p:ext uri="{BB962C8B-B14F-4D97-AF65-F5344CB8AC3E}">
        <p14:creationId xmlns:p14="http://schemas.microsoft.com/office/powerpoint/2010/main" val="990808495"/>
      </p:ext>
    </p:extLst>
  </p:cSld>
  <p:clrMapOvr>
    <a:masterClrMapping/>
  </p:clrMapOvr>
  <mc:AlternateContent xmlns:mc="http://schemas.openxmlformats.org/markup-compatibility/2006">
    <mc:Choice xmlns:p14="http://schemas.microsoft.com/office/powerpoint/2010/main" Requires="p14">
      <p:transition spd="slow" p14:dur="4000">
        <p14:vortex/>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15" y="620688"/>
            <a:ext cx="10303099" cy="5677081"/>
          </a:xfrm>
          <a:prstGeom prst="rect">
            <a:avLst/>
          </a:prstGeom>
        </p:spPr>
      </p:pic>
      <p:sp>
        <p:nvSpPr>
          <p:cNvPr id="2" name="1 Título"/>
          <p:cNvSpPr>
            <a:spLocks noGrp="1"/>
          </p:cNvSpPr>
          <p:nvPr>
            <p:ph type="title"/>
          </p:nvPr>
        </p:nvSpPr>
        <p:spPr>
          <a:xfrm>
            <a:off x="965915" y="620688"/>
            <a:ext cx="4125049" cy="1202485"/>
          </a:xfrm>
        </p:spPr>
        <p:txBody>
          <a:bodyPr>
            <a:normAutofit fontScale="90000"/>
            <a:scene3d>
              <a:camera prst="orthographicFront"/>
              <a:lightRig rig="threePt" dir="t"/>
            </a:scene3d>
            <a:sp3d extrusionH="57150">
              <a:bevelT w="38100" h="38100"/>
            </a:sp3d>
          </a:bodyPr>
          <a:lstStyle/>
          <a:p>
            <a:r>
              <a:rPr lang="es-CR"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20000"/>
                    <a:lumOff val="80000"/>
                  </a:schemeClr>
                </a:solidFill>
                <a:effectLst>
                  <a:outerShdw blurRad="50800" dist="38100" dir="2700000" algn="tl" rotWithShape="0">
                    <a:prstClr val="black">
                      <a:alpha val="40000"/>
                    </a:prstClr>
                  </a:outerShdw>
                  <a:reflection blurRad="6350" stA="55000" endA="300" endPos="45500" dir="5400000" sy="-100000" algn="bl" rotWithShape="0"/>
                </a:effectLst>
              </a:rPr>
              <a:t>Continente Asiático</a:t>
            </a:r>
            <a:endParaRPr lang="es-CR"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20000"/>
                  <a:lumOff val="80000"/>
                </a:schemeClr>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2 Marcador de contenido"/>
          <p:cNvSpPr>
            <a:spLocks noGrp="1"/>
          </p:cNvSpPr>
          <p:nvPr>
            <p:ph idx="1"/>
          </p:nvPr>
        </p:nvSpPr>
        <p:spPr>
          <a:xfrm>
            <a:off x="5735960" y="1916832"/>
            <a:ext cx="5533054" cy="4380937"/>
          </a:xfrm>
        </p:spPr>
        <p:txBody>
          <a:bodyPr>
            <a:normAutofit/>
          </a:bodyPr>
          <a:lstStyle/>
          <a:p>
            <a:pPr algn="just"/>
            <a:r>
              <a:rPr lang="es-CR"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Limita al Norte con el Mar Glacial Ártico, al Sur con el Océano Índico, al Este con el Océano Pacífico y al Oeste con Europa.</a:t>
            </a:r>
          </a:p>
          <a:p>
            <a:pPr algn="just"/>
            <a:r>
              <a:rPr lang="es-CR"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 el continente de mayor extensión territorial.</a:t>
            </a:r>
          </a:p>
          <a:p>
            <a:pPr algn="just"/>
            <a:r>
              <a:rPr lang="es-CR"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 el más poblado.</a:t>
            </a:r>
          </a:p>
          <a:p>
            <a:pPr algn="just"/>
            <a:r>
              <a:rPr lang="es-CR" sz="28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En él se encuentra la mayor altitud del planeta; el Monte Everest.</a:t>
            </a:r>
          </a:p>
          <a:p>
            <a:endParaRPr lang="es-CR" dirty="0"/>
          </a:p>
        </p:txBody>
      </p:sp>
    </p:spTree>
    <p:extLst>
      <p:ext uri="{BB962C8B-B14F-4D97-AF65-F5344CB8AC3E}">
        <p14:creationId xmlns:p14="http://schemas.microsoft.com/office/powerpoint/2010/main" val="29239603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15" y="553792"/>
            <a:ext cx="10303099" cy="5731098"/>
          </a:xfrm>
          <a:prstGeom prst="rect">
            <a:avLst/>
          </a:prstGeom>
        </p:spPr>
      </p:pic>
      <p:sp>
        <p:nvSpPr>
          <p:cNvPr id="2" name="1 Título"/>
          <p:cNvSpPr>
            <a:spLocks noGrp="1"/>
          </p:cNvSpPr>
          <p:nvPr>
            <p:ph type="title"/>
          </p:nvPr>
        </p:nvSpPr>
        <p:spPr>
          <a:xfrm>
            <a:off x="5982207" y="591221"/>
            <a:ext cx="4680520" cy="1733229"/>
          </a:xfrm>
        </p:spPr>
        <p:txBody>
          <a:bodyPr>
            <a:normAutofit/>
            <a:scene3d>
              <a:camera prst="orthographicFront"/>
              <a:lightRig rig="threePt" dir="t"/>
            </a:scene3d>
            <a:sp3d extrusionH="57150">
              <a:bevelT w="38100" h="38100"/>
            </a:sp3d>
          </a:bodyPr>
          <a:lstStyle/>
          <a:p>
            <a:r>
              <a:rPr lang="es-CR" b="1" spc="200" dirty="0">
                <a:ln w="29210">
                  <a:solidFill>
                    <a:schemeClr val="accent3">
                      <a:tint val="10000"/>
                    </a:schemeClr>
                  </a:solidFill>
                </a:ln>
                <a:solidFill>
                  <a:schemeClr val="accent3">
                    <a:satMod val="200000"/>
                    <a:alpha val="50000"/>
                  </a:schemeClr>
                </a:solidFill>
                <a:effectLst>
                  <a:outerShdw blurRad="50800" dist="38100" dir="2700000" algn="tl" rotWithShape="0">
                    <a:prstClr val="black">
                      <a:alpha val="40000"/>
                    </a:prstClr>
                  </a:outerShdw>
                  <a:reflection blurRad="6350" stA="50000" endA="300" endPos="50000" dist="29997" dir="5400000" sy="-100000" algn="bl" rotWithShape="0"/>
                </a:effectLst>
              </a:rPr>
              <a:t>Continente Oceanía</a:t>
            </a:r>
            <a:endParaRPr lang="es-CR" b="1" spc="200" dirty="0">
              <a:ln w="29210">
                <a:solidFill>
                  <a:schemeClr val="accent3">
                    <a:tint val="10000"/>
                  </a:schemeClr>
                </a:solidFill>
              </a:ln>
              <a:solidFill>
                <a:schemeClr val="accent3">
                  <a:satMod val="200000"/>
                  <a:alpha val="50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
        <p:nvSpPr>
          <p:cNvPr id="3" name="2 Marcador de contenido"/>
          <p:cNvSpPr>
            <a:spLocks noGrp="1"/>
          </p:cNvSpPr>
          <p:nvPr>
            <p:ph idx="1"/>
          </p:nvPr>
        </p:nvSpPr>
        <p:spPr>
          <a:xfrm>
            <a:off x="5375920" y="2324450"/>
            <a:ext cx="5893094" cy="3960440"/>
          </a:xfrm>
        </p:spPr>
        <p:txBody>
          <a:bodyPr>
            <a:noAutofit/>
          </a:bodyPr>
          <a:lstStyle/>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Se ubica entre los Océanos Índico y Pacífico; limita al Norte con el Archipiélago de Hawái, al Este parte central del Pacífico, al Sur Isla Macquarie y al Oeste con las grandes Islas del Sureste Asiático.</a:t>
            </a:r>
          </a:p>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La ciudad más importante es Australia.</a:t>
            </a:r>
          </a:p>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Está compuesto por gran cantidad de islas.</a:t>
            </a:r>
          </a:p>
          <a:p>
            <a:pPr algn="just"/>
            <a:r>
              <a:rPr lang="es-CR"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Footlight MT Light" pitchFamily="18" charset="0"/>
              </a:rPr>
              <a:t>Las regiones geográficas más importantes son: Australia, Melanesia, Polinesia y Micronesia.</a:t>
            </a:r>
          </a:p>
        </p:txBody>
      </p:sp>
    </p:spTree>
    <p:extLst>
      <p:ext uri="{BB962C8B-B14F-4D97-AF65-F5344CB8AC3E}">
        <p14:creationId xmlns:p14="http://schemas.microsoft.com/office/powerpoint/2010/main" val="246076077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3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3.xml><?xml version="1.0" encoding="utf-8"?>
<a:theme xmlns:a="http://schemas.openxmlformats.org/drawingml/2006/main" name="1_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2_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5.xml><?xml version="1.0" encoding="utf-8"?>
<a:theme xmlns:a="http://schemas.openxmlformats.org/drawingml/2006/main" name="3_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6.xml><?xml version="1.0" encoding="utf-8"?>
<a:theme xmlns:a="http://schemas.openxmlformats.org/drawingml/2006/main" name="1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1"/>
            </a:solidFill>
            <a:effectLst/>
            <a:latin typeface="Tahoma"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199</TotalTime>
  <Words>3923</Words>
  <Application>Microsoft Office PowerPoint</Application>
  <PresentationFormat>Panorámica</PresentationFormat>
  <Paragraphs>337</Paragraphs>
  <Slides>77</Slides>
  <Notes>1</Notes>
  <HiddenSlides>0</HiddenSlides>
  <MMClips>0</MMClips>
  <ScaleCrop>false</ScaleCrop>
  <HeadingPairs>
    <vt:vector size="6" baseType="variant">
      <vt:variant>
        <vt:lpstr>Fuentes usadas</vt:lpstr>
      </vt:variant>
      <vt:variant>
        <vt:i4>15</vt:i4>
      </vt:variant>
      <vt:variant>
        <vt:lpstr>Tema</vt:lpstr>
      </vt:variant>
      <vt:variant>
        <vt:i4>16</vt:i4>
      </vt:variant>
      <vt:variant>
        <vt:lpstr>Títulos de diapositiva</vt:lpstr>
      </vt:variant>
      <vt:variant>
        <vt:i4>77</vt:i4>
      </vt:variant>
    </vt:vector>
  </HeadingPairs>
  <TitlesOfParts>
    <vt:vector size="108" baseType="lpstr">
      <vt:lpstr>Arial</vt:lpstr>
      <vt:lpstr>Baskerville Old Face</vt:lpstr>
      <vt:lpstr>Brush Script MT</vt:lpstr>
      <vt:lpstr>Calibri</vt:lpstr>
      <vt:lpstr>Century Gothic</vt:lpstr>
      <vt:lpstr>Comic Sans MS</vt:lpstr>
      <vt:lpstr>Constantia</vt:lpstr>
      <vt:lpstr>Footlight MT Light</vt:lpstr>
      <vt:lpstr>Franklin Gothic Book</vt:lpstr>
      <vt:lpstr>Gabriola</vt:lpstr>
      <vt:lpstr>Rage Italic</vt:lpstr>
      <vt:lpstr>Tahoma</vt:lpstr>
      <vt:lpstr>Tempus Sans ITC</vt:lpstr>
      <vt:lpstr>Times New Roman</vt:lpstr>
      <vt:lpstr>Wingdings 2</vt:lpstr>
      <vt:lpstr>Austin</vt:lpstr>
      <vt:lpstr>Chincheta</vt:lpstr>
      <vt:lpstr>1_Chincheta</vt:lpstr>
      <vt:lpstr>2_Chincheta</vt:lpstr>
      <vt:lpstr>3_Chincheta</vt:lpstr>
      <vt:lpstr>1_Austin</vt:lpstr>
      <vt:lpstr>Global</vt:lpstr>
      <vt:lpstr>1_Global</vt:lpstr>
      <vt:lpstr>2_Global</vt:lpstr>
      <vt:lpstr>3_Global</vt:lpstr>
      <vt:lpstr>4_Global</vt:lpstr>
      <vt:lpstr>5_Global</vt:lpstr>
      <vt:lpstr>6_Global</vt:lpstr>
      <vt:lpstr>7_Global</vt:lpstr>
      <vt:lpstr>8_Global</vt:lpstr>
      <vt:lpstr>9_Global</vt:lpstr>
      <vt:lpstr>ESTRUCTURAS GEOGRÁFICAS  DEL ORBE    </vt:lpstr>
      <vt:lpstr>La Tierra: un sistema natural y cultural </vt:lpstr>
      <vt:lpstr>Sistema Natural</vt:lpstr>
      <vt:lpstr>Sistema Cultural</vt:lpstr>
      <vt:lpstr>Masas Continentales  Oceánicas</vt:lpstr>
      <vt:lpstr>Continente  Europeo</vt:lpstr>
      <vt:lpstr>Continente Africano</vt:lpstr>
      <vt:lpstr>Continente Asiático</vt:lpstr>
      <vt:lpstr>Continente Oceanía</vt:lpstr>
      <vt:lpstr>Continente Antártida</vt:lpstr>
      <vt:lpstr>Océanos</vt:lpstr>
      <vt:lpstr>Mares</vt:lpstr>
      <vt:lpstr>Modos de Vida en Zonas Altas, Valles, Llanuras y Desiertos</vt:lpstr>
      <vt:lpstr>Zonas Altas de  Europa</vt:lpstr>
      <vt:lpstr>Cordillera de los Alpes </vt:lpstr>
      <vt:lpstr>Los Alpes: aprovechamiento</vt:lpstr>
      <vt:lpstr>Zonas Altas de África</vt:lpstr>
      <vt:lpstr>Macizo Oriental Africano</vt:lpstr>
      <vt:lpstr>Macizo Oriental Africano</vt:lpstr>
      <vt:lpstr>Macizo Africano: aprovechamiento</vt:lpstr>
      <vt:lpstr>Presentación de PowerPoint</vt:lpstr>
      <vt:lpstr>Zonas Altas de Asia</vt:lpstr>
      <vt:lpstr>Cordillera del Himalaya</vt:lpstr>
      <vt:lpstr>Himalayas</vt:lpstr>
      <vt:lpstr>Himalayas: aprovechamiento</vt:lpstr>
      <vt:lpstr>Valles y Llanuras de Europa</vt:lpstr>
      <vt:lpstr>Río Rin</vt:lpstr>
      <vt:lpstr>El Rhin</vt:lpstr>
      <vt:lpstr>El Rhin</vt:lpstr>
      <vt:lpstr>El Rhin: aprovechamiento</vt:lpstr>
      <vt:lpstr>Río Volga</vt:lpstr>
      <vt:lpstr>Volga</vt:lpstr>
      <vt:lpstr>Presentación de PowerPoint</vt:lpstr>
      <vt:lpstr>Volga: Aprovechamiento</vt:lpstr>
      <vt:lpstr>Presentación de PowerPoint</vt:lpstr>
      <vt:lpstr>Valles y Llanuras de África</vt:lpstr>
      <vt:lpstr>Río Nilo</vt:lpstr>
      <vt:lpstr>El Nilo</vt:lpstr>
      <vt:lpstr>Aprovechamiento:</vt:lpstr>
      <vt:lpstr>Presentación de PowerPoint</vt:lpstr>
      <vt:lpstr>Presentación de PowerPoint</vt:lpstr>
      <vt:lpstr>Río Congo</vt:lpstr>
      <vt:lpstr>El Congo</vt:lpstr>
      <vt:lpstr>El Congo</vt:lpstr>
      <vt:lpstr>El Congo:aprovechamiento</vt:lpstr>
      <vt:lpstr>Valles y Llanuras de Asia</vt:lpstr>
      <vt:lpstr>Río Ganges</vt:lpstr>
      <vt:lpstr>Ganges</vt:lpstr>
      <vt:lpstr>Ganges: aprovechamiento</vt:lpstr>
      <vt:lpstr>Río Yang-Tse Kiang</vt:lpstr>
      <vt:lpstr>Presentación de PowerPoint</vt:lpstr>
      <vt:lpstr>Presentación de PowerPoint</vt:lpstr>
      <vt:lpstr>Desiertos</vt:lpstr>
      <vt:lpstr>Paisaje Pedregoso</vt:lpstr>
      <vt:lpstr>Paisaje de Arena</vt:lpstr>
      <vt:lpstr>Paisaje Rocoso </vt:lpstr>
      <vt:lpstr>Tipos de Desiertos </vt:lpstr>
      <vt:lpstr>Presentación de PowerPoint</vt:lpstr>
      <vt:lpstr>Presentación de PowerPoint</vt:lpstr>
      <vt:lpstr>Desiertos de América</vt:lpstr>
      <vt:lpstr>Desierto del Sureste de los Estados Unidos y Norte de México (Desierto de Sonora)</vt:lpstr>
      <vt:lpstr>Desierto de Atacama</vt:lpstr>
      <vt:lpstr>Presentación de PowerPoint</vt:lpstr>
      <vt:lpstr>Desierto  de la Patagonia</vt:lpstr>
      <vt:lpstr>Presentación de PowerPoint</vt:lpstr>
      <vt:lpstr>Desiertos de África</vt:lpstr>
      <vt:lpstr>Desierto del Sahara</vt:lpstr>
      <vt:lpstr>Sahara: aprovechamiento</vt:lpstr>
      <vt:lpstr>Desierto de Kalahari</vt:lpstr>
      <vt:lpstr>Zonas Polares</vt:lpstr>
      <vt:lpstr>La vida en los litorales</vt:lpstr>
      <vt:lpstr>Peca Artesana, Bajura o Cabotaje</vt:lpstr>
      <vt:lpstr>Pesca de Altura o Altamar</vt:lpstr>
      <vt:lpstr>Pesca de Gran Altura, Lejana o Industrial</vt:lpstr>
      <vt:lpstr>Problemática generada por la explotación irracional de los recursos marinos</vt:lpstr>
      <vt:lpstr>Presentación de PowerPoint</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DIEGO ARGUEDAS CORDERO</dc:creator>
  <cp:lastModifiedBy>LUIS DIEGO ARGUEDAS CORDERO</cp:lastModifiedBy>
  <cp:revision>15</cp:revision>
  <dcterms:created xsi:type="dcterms:W3CDTF">2015-02-19T14:01:44Z</dcterms:created>
  <dcterms:modified xsi:type="dcterms:W3CDTF">2015-02-19T17:20:51Z</dcterms:modified>
</cp:coreProperties>
</file>